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2" r:id="rId7"/>
    <p:sldId id="263" r:id="rId8"/>
    <p:sldId id="264" r:id="rId9"/>
    <p:sldId id="261" r:id="rId10"/>
    <p:sldId id="267" r:id="rId11"/>
    <p:sldId id="318" r:id="rId12"/>
    <p:sldId id="319" r:id="rId13"/>
    <p:sldId id="320" r:id="rId14"/>
    <p:sldId id="321" r:id="rId15"/>
    <p:sldId id="268" r:id="rId16"/>
    <p:sldId id="312" r:id="rId17"/>
    <p:sldId id="317" r:id="rId18"/>
    <p:sldId id="271" r:id="rId19"/>
    <p:sldId id="269" r:id="rId20"/>
    <p:sldId id="316" r:id="rId21"/>
    <p:sldId id="279" r:id="rId22"/>
    <p:sldId id="280" r:id="rId23"/>
    <p:sldId id="281" r:id="rId24"/>
    <p:sldId id="282" r:id="rId25"/>
    <p:sldId id="283" r:id="rId26"/>
    <p:sldId id="272" r:id="rId27"/>
    <p:sldId id="273" r:id="rId28"/>
    <p:sldId id="277" r:id="rId29"/>
    <p:sldId id="290" r:id="rId30"/>
    <p:sldId id="296" r:id="rId31"/>
    <p:sldId id="297" r:id="rId32"/>
    <p:sldId id="287" r:id="rId33"/>
    <p:sldId id="288" r:id="rId34"/>
    <p:sldId id="298" r:id="rId35"/>
    <p:sldId id="302" r:id="rId36"/>
    <p:sldId id="323" r:id="rId37"/>
    <p:sldId id="303" r:id="rId38"/>
    <p:sldId id="285" r:id="rId39"/>
    <p:sldId id="284" r:id="rId40"/>
    <p:sldId id="304" r:id="rId41"/>
    <p:sldId id="322" r:id="rId42"/>
    <p:sldId id="325" r:id="rId43"/>
    <p:sldId id="326" r:id="rId44"/>
    <p:sldId id="265" r:id="rId45"/>
    <p:sldId id="301" r:id="rId46"/>
    <p:sldId id="324" r:id="rId47"/>
    <p:sldId id="266" r:id="rId48"/>
    <p:sldId id="313" r:id="rId49"/>
    <p:sldId id="31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02" autoAdjust="0"/>
  </p:normalViewPr>
  <p:slideViewPr>
    <p:cSldViewPr>
      <p:cViewPr>
        <p:scale>
          <a:sx n="97" d="100"/>
          <a:sy n="97" d="100"/>
        </p:scale>
        <p:origin x="-1188" y="-4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6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12A0A-DD5C-4644-830C-61B182528871}" type="datetimeFigureOut">
              <a:rPr lang="tr-TR" smtClean="0"/>
              <a:pPr/>
              <a:t>18.4.2019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E3D91-DC48-44DC-AF87-33FB2502AF76}" type="slidenum">
              <a:rPr lang="tr-TR" smtClean="0"/>
              <a:pPr/>
              <a:t>‹#›</a:t>
            </a:fld>
            <a:endParaRPr lang="tr-TR"/>
          </a:p>
        </p:txBody>
      </p:sp>
    </p:spTree>
    <p:extLst>
      <p:ext uri="{BB962C8B-B14F-4D97-AF65-F5344CB8AC3E}">
        <p14:creationId xmlns:p14="http://schemas.microsoft.com/office/powerpoint/2010/main" val="228718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Antik Mısır, özellikle o dönemde nasıl yapıldığı bilinmeyen ve bugün bile değeri paha biçilemez olan mısır piramitlerinin dışında, mumyalarıyla, medeniyetiyle, duvar yazılarıyla, tarihin en eski ve köklü medeniyetleri arasında yer alıyor. Hz. İsa’dan 3000 yıl öncesine dayanan(M.Ö 3000) zengin bir kültüre sahip olan Mısır, günümüzde bile kullandığımız birçok tıbbi müdahaleyi hayatımıza kattı. </a:t>
            </a:r>
            <a:endParaRPr lang="tr-TR" dirty="0"/>
          </a:p>
        </p:txBody>
      </p:sp>
      <p:sp>
        <p:nvSpPr>
          <p:cNvPr id="4" name="3 Slayt Numarası Yer Tutucusu"/>
          <p:cNvSpPr>
            <a:spLocks noGrp="1"/>
          </p:cNvSpPr>
          <p:nvPr>
            <p:ph type="sldNum" sz="quarter" idx="10"/>
          </p:nvPr>
        </p:nvSpPr>
        <p:spPr/>
        <p:txBody>
          <a:bodyPr/>
          <a:lstStyle/>
          <a:p>
            <a:fld id="{6ADE3D91-DC48-44DC-AF87-33FB2502AF76}" type="slidenum">
              <a:rPr lang="tr-TR" smtClean="0"/>
              <a:pPr/>
              <a:t>2</a:t>
            </a:fld>
            <a:endParaRPr lang="tr-TR"/>
          </a:p>
        </p:txBody>
      </p:sp>
    </p:spTree>
    <p:extLst>
      <p:ext uri="{BB962C8B-B14F-4D97-AF65-F5344CB8AC3E}">
        <p14:creationId xmlns:p14="http://schemas.microsoft.com/office/powerpoint/2010/main" val="328255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3029817-BDAA-4ABA-AF3B-7E92CD39E57F}" type="datetimeFigureOut">
              <a:rPr lang="tr-TR" smtClean="0"/>
              <a:pPr/>
              <a:t>18.4.2019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3E548D-CFA3-408D-9E2B-B728EE1FEA2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29817-BDAA-4ABA-AF3B-7E92CD39E57F}" type="datetimeFigureOut">
              <a:rPr lang="tr-TR" smtClean="0"/>
              <a:pPr/>
              <a:t>18.4.2019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548D-CFA3-408D-9E2B-B728EE1FEA2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606883" y="7141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4643438" y="5812713"/>
            <a:ext cx="4326826" cy="830997"/>
          </a:xfrm>
          <a:prstGeom prst="rect">
            <a:avLst/>
          </a:prstGeom>
          <a:solidFill>
            <a:schemeClr val="bg1">
              <a:lumMod val="95000"/>
            </a:schemeClr>
          </a:solidFill>
        </p:spPr>
        <p:txBody>
          <a:bodyPr wrap="none" rtlCol="0">
            <a:spAutoFit/>
          </a:bodyPr>
          <a:lstStyle/>
          <a:p>
            <a:r>
              <a:rPr lang="tr-TR" sz="2400" dirty="0" smtClean="0">
                <a:latin typeface="Arial Unicode MS" pitchFamily="34" charset="-128"/>
                <a:ea typeface="Arial Unicode MS" pitchFamily="34" charset="-128"/>
                <a:cs typeface="Arial Unicode MS" pitchFamily="34" charset="-128"/>
              </a:rPr>
              <a:t>Dr. Taner ÖZGÜRTAŞ</a:t>
            </a:r>
          </a:p>
          <a:p>
            <a:r>
              <a:rPr lang="tr-TR" sz="2400" dirty="0" smtClean="0">
                <a:latin typeface="Arial Unicode MS" pitchFamily="34" charset="-128"/>
                <a:ea typeface="Arial Unicode MS" pitchFamily="34" charset="-128"/>
                <a:cs typeface="Arial Unicode MS" pitchFamily="34" charset="-128"/>
              </a:rPr>
              <a:t>SBU Gülhane Tıbbi Biyokimya</a:t>
            </a:r>
            <a:endParaRPr lang="tr-TR" sz="2400" dirty="0">
              <a:latin typeface="Arial Unicode MS" pitchFamily="34" charset="-128"/>
              <a:ea typeface="Arial Unicode MS" pitchFamily="34" charset="-128"/>
              <a:cs typeface="Arial Unicode MS" pitchFamily="34" charset="-128"/>
            </a:endParaRPr>
          </a:p>
        </p:txBody>
      </p:sp>
      <p:pic>
        <p:nvPicPr>
          <p:cNvPr id="63494" name="Picture 6"/>
          <p:cNvPicPr>
            <a:picLocks noChangeAspect="1" noChangeArrowheads="1"/>
          </p:cNvPicPr>
          <p:nvPr/>
        </p:nvPicPr>
        <p:blipFill>
          <a:blip r:embed="rId2"/>
          <a:srcRect/>
          <a:stretch>
            <a:fillRect/>
          </a:stretch>
        </p:blipFill>
        <p:spPr bwMode="auto">
          <a:xfrm>
            <a:off x="190500" y="714356"/>
            <a:ext cx="8763000" cy="4556125"/>
          </a:xfrm>
          <a:prstGeom prst="rect">
            <a:avLst/>
          </a:prstGeom>
          <a:noFill/>
          <a:ln w="9525">
            <a:noFill/>
            <a:miter lim="800000"/>
            <a:headEnd/>
            <a:tailEnd/>
          </a:ln>
          <a:effectLst/>
        </p:spPr>
      </p:pic>
      <p:pic>
        <p:nvPicPr>
          <p:cNvPr id="63492" name="Picture 4"/>
          <p:cNvPicPr>
            <a:picLocks noChangeAspect="1" noChangeArrowheads="1"/>
          </p:cNvPicPr>
          <p:nvPr/>
        </p:nvPicPr>
        <p:blipFill>
          <a:blip r:embed="rId3"/>
          <a:srcRect/>
          <a:stretch>
            <a:fillRect/>
          </a:stretch>
        </p:blipFill>
        <p:spPr bwMode="auto">
          <a:xfrm>
            <a:off x="3643306" y="2285992"/>
            <a:ext cx="1085850" cy="112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988" name="AutoShape 4"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991" name="Picture 7"/>
          <p:cNvPicPr>
            <a:picLocks noChangeAspect="1" noChangeArrowheads="1"/>
          </p:cNvPicPr>
          <p:nvPr/>
        </p:nvPicPr>
        <p:blipFill>
          <a:blip r:embed="rId2"/>
          <a:srcRect/>
          <a:stretch>
            <a:fillRect/>
          </a:stretch>
        </p:blipFill>
        <p:spPr bwMode="auto">
          <a:xfrm>
            <a:off x="-32" y="3311903"/>
            <a:ext cx="6643734" cy="3546121"/>
          </a:xfrm>
          <a:prstGeom prst="rect">
            <a:avLst/>
          </a:prstGeom>
          <a:noFill/>
          <a:ln w="9525">
            <a:noFill/>
            <a:miter lim="800000"/>
            <a:headEnd/>
            <a:tailEnd/>
          </a:ln>
          <a:effectLst/>
        </p:spPr>
      </p:pic>
      <p:sp>
        <p:nvSpPr>
          <p:cNvPr id="6" name="5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7" name="6 Metin kutusu"/>
          <p:cNvSpPr txBox="1"/>
          <p:nvPr/>
        </p:nvSpPr>
        <p:spPr>
          <a:xfrm>
            <a:off x="0" y="714356"/>
            <a:ext cx="9144032" cy="2585323"/>
          </a:xfrm>
          <a:prstGeom prst="rect">
            <a:avLst/>
          </a:prstGeom>
          <a:solidFill>
            <a:schemeClr val="accent4">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EGE ve AKDENİZ bölgesinde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500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ASKLEPION</a:t>
            </a:r>
          </a:p>
          <a:p>
            <a:pPr>
              <a:lnSpc>
                <a:spcPct val="150000"/>
              </a:lnSpc>
            </a:pPr>
            <a:r>
              <a:rPr lang="tr-TR" sz="2000" dirty="0" smtClean="0">
                <a:latin typeface="Arial Unicode MS" pitchFamily="34" charset="-128"/>
                <a:ea typeface="Arial Unicode MS" pitchFamily="34" charset="-128"/>
                <a:cs typeface="Arial Unicode MS" pitchFamily="34" charset="-128"/>
              </a:rPr>
              <a:t>O dönemde sağlık ve şifa tanrısı </a:t>
            </a:r>
            <a:r>
              <a:rPr lang="tr-TR" sz="2000" b="1" dirty="0" err="1" smtClean="0">
                <a:latin typeface="Arial Unicode MS" pitchFamily="34" charset="-128"/>
                <a:ea typeface="Arial Unicode MS" pitchFamily="34" charset="-128"/>
                <a:cs typeface="Arial Unicode MS" pitchFamily="34" charset="-128"/>
              </a:rPr>
              <a:t>Asklepios</a:t>
            </a:r>
            <a:r>
              <a:rPr lang="tr-TR" sz="2000" b="1" dirty="0" smtClean="0">
                <a:latin typeface="Arial Unicode MS" pitchFamily="34" charset="-128"/>
                <a:ea typeface="Arial Unicode MS" pitchFamily="34" charset="-128"/>
                <a:cs typeface="Arial Unicode MS" pitchFamily="34" charset="-128"/>
              </a:rPr>
              <a:t> </a:t>
            </a:r>
            <a:r>
              <a:rPr lang="tr-TR" sz="2000" dirty="0" smtClean="0">
                <a:latin typeface="Arial Unicode MS" pitchFamily="34" charset="-128"/>
                <a:ea typeface="Arial Unicode MS" pitchFamily="34" charset="-128"/>
                <a:cs typeface="Arial Unicode MS" pitchFamily="34" charset="-128"/>
              </a:rPr>
              <a:t>adına kurulmuş tam teşekküllü </a:t>
            </a:r>
            <a:r>
              <a:rPr lang="tr-TR" sz="2000" dirty="0" err="1" smtClean="0">
                <a:latin typeface="Arial Unicode MS" pitchFamily="34" charset="-128"/>
                <a:ea typeface="Arial Unicode MS" pitchFamily="34" charset="-128"/>
                <a:cs typeface="Arial Unicode MS" pitchFamily="34" charset="-128"/>
              </a:rPr>
              <a:t>Sağaltımhane</a:t>
            </a:r>
            <a:r>
              <a:rPr lang="tr-TR" sz="2000" dirty="0" smtClean="0">
                <a:latin typeface="Arial Unicode MS" pitchFamily="34" charset="-128"/>
                <a:ea typeface="Arial Unicode MS" pitchFamily="34" charset="-128"/>
                <a:cs typeface="Arial Unicode MS" pitchFamily="34" charset="-128"/>
              </a:rPr>
              <a:t> idi. </a:t>
            </a:r>
            <a:r>
              <a:rPr lang="tr-TR" sz="2000" b="1" dirty="0" smtClean="0">
                <a:latin typeface="Arial Unicode MS" pitchFamily="34" charset="-128"/>
                <a:ea typeface="Arial Unicode MS" pitchFamily="34" charset="-128"/>
                <a:cs typeface="Arial Unicode MS" pitchFamily="34" charset="-128"/>
              </a:rPr>
              <a:t>Bergama’ </a:t>
            </a:r>
            <a:r>
              <a:rPr lang="tr-TR" sz="2000" b="1" dirty="0" err="1" smtClean="0">
                <a:latin typeface="Arial Unicode MS" pitchFamily="34" charset="-128"/>
                <a:ea typeface="Arial Unicode MS" pitchFamily="34" charset="-128"/>
                <a:cs typeface="Arial Unicode MS" pitchFamily="34" charset="-128"/>
              </a:rPr>
              <a:t>daki</a:t>
            </a:r>
            <a:r>
              <a:rPr lang="tr-TR" sz="2000" b="1" dirty="0" smtClean="0">
                <a:latin typeface="Arial Unicode MS" pitchFamily="34" charset="-128"/>
                <a:ea typeface="Arial Unicode MS" pitchFamily="34" charset="-128"/>
                <a:cs typeface="Arial Unicode MS" pitchFamily="34" charset="-128"/>
              </a:rPr>
              <a:t> </a:t>
            </a:r>
            <a:r>
              <a:rPr lang="tr-TR" sz="2000" b="1" dirty="0" err="1" smtClean="0">
                <a:latin typeface="Arial Unicode MS" pitchFamily="34" charset="-128"/>
                <a:ea typeface="Arial Unicode MS" pitchFamily="34" charset="-128"/>
                <a:cs typeface="Arial Unicode MS" pitchFamily="34" charset="-128"/>
              </a:rPr>
              <a:t>Asklepion</a:t>
            </a:r>
            <a:r>
              <a:rPr lang="tr-TR" sz="2000" b="1" dirty="0" smtClean="0">
                <a:latin typeface="Arial Unicode MS" pitchFamily="34" charset="-128"/>
                <a:ea typeface="Arial Unicode MS" pitchFamily="34" charset="-128"/>
                <a:cs typeface="Arial Unicode MS" pitchFamily="34" charset="-128"/>
              </a:rPr>
              <a:t> </a:t>
            </a:r>
            <a:r>
              <a:rPr lang="tr-TR" sz="2000" dirty="0" smtClean="0">
                <a:latin typeface="Arial Unicode MS" pitchFamily="34" charset="-128"/>
                <a:ea typeface="Arial Unicode MS" pitchFamily="34" charset="-128"/>
                <a:cs typeface="Arial Unicode MS" pitchFamily="34" charset="-128"/>
              </a:rPr>
              <a:t>Ege ve Akdeniz bölgesindeki en önemli tedavi merkeziydi </a:t>
            </a:r>
          </a:p>
        </p:txBody>
      </p:sp>
      <p:pic>
        <p:nvPicPr>
          <p:cNvPr id="8" name="Picture 3"/>
          <p:cNvPicPr>
            <a:picLocks noChangeAspect="1" noChangeArrowheads="1"/>
          </p:cNvPicPr>
          <p:nvPr/>
        </p:nvPicPr>
        <p:blipFill>
          <a:blip r:embed="rId3"/>
          <a:srcRect/>
          <a:stretch>
            <a:fillRect/>
          </a:stretch>
        </p:blipFill>
        <p:spPr bwMode="auto">
          <a:xfrm>
            <a:off x="6858016" y="3286124"/>
            <a:ext cx="2168720"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73063" y="1062054"/>
            <a:ext cx="8397875" cy="4724400"/>
          </a:xfrm>
          <a:prstGeom prst="rect">
            <a:avLst/>
          </a:prstGeom>
          <a:noFill/>
          <a:ln w="9525">
            <a:noFill/>
            <a:miter lim="800000"/>
            <a:headEnd/>
            <a:tailEnd/>
          </a:ln>
          <a:effectLst/>
        </p:spPr>
      </p:pic>
      <p:sp>
        <p:nvSpPr>
          <p:cNvPr id="5" name="4 Metin kutusu"/>
          <p:cNvSpPr txBox="1"/>
          <p:nvPr/>
        </p:nvSpPr>
        <p:spPr>
          <a:xfrm>
            <a:off x="1733521" y="26235"/>
            <a:ext cx="5638082" cy="830997"/>
          </a:xfrm>
          <a:prstGeom prst="rect">
            <a:avLst/>
          </a:prstGeom>
          <a:solidFill>
            <a:schemeClr val="tx1"/>
          </a:solidFill>
          <a:ln>
            <a:solidFill>
              <a:schemeClr val="bg1"/>
            </a:solidFill>
          </a:ln>
        </p:spPr>
        <p:txBody>
          <a:bodyPr wrap="non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BÜYÜK VEBA  SALGINI (KARA ÖLÜM)</a:t>
            </a:r>
          </a:p>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MS 1347-1351</a:t>
            </a:r>
            <a:endParaRPr lang="tr-TR" sz="2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srcRect/>
          <a:stretch>
            <a:fillRect/>
          </a:stretch>
        </p:blipFill>
        <p:spPr bwMode="auto">
          <a:xfrm>
            <a:off x="-32" y="1000108"/>
            <a:ext cx="5730875" cy="43053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a:srcRect/>
          <a:stretch>
            <a:fillRect/>
          </a:stretch>
        </p:blipFill>
        <p:spPr bwMode="auto">
          <a:xfrm>
            <a:off x="4549807" y="4060849"/>
            <a:ext cx="4594225" cy="2797175"/>
          </a:xfrm>
          <a:prstGeom prst="rect">
            <a:avLst/>
          </a:prstGeom>
          <a:noFill/>
          <a:ln w="9525">
            <a:noFill/>
            <a:miter lim="800000"/>
            <a:headEnd/>
            <a:tailEnd/>
          </a:ln>
          <a:effectLst/>
        </p:spPr>
      </p:pic>
      <p:sp>
        <p:nvSpPr>
          <p:cNvPr id="9" name="8 Metin kutusu"/>
          <p:cNvSpPr txBox="1"/>
          <p:nvPr/>
        </p:nvSpPr>
        <p:spPr>
          <a:xfrm>
            <a:off x="1733521" y="26235"/>
            <a:ext cx="5638082" cy="830997"/>
          </a:xfrm>
          <a:prstGeom prst="rect">
            <a:avLst/>
          </a:prstGeom>
          <a:solidFill>
            <a:schemeClr val="tx1"/>
          </a:solidFill>
          <a:ln>
            <a:solidFill>
              <a:schemeClr val="bg1"/>
            </a:solidFill>
          </a:ln>
        </p:spPr>
        <p:txBody>
          <a:bodyPr wrap="non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BÜYÜK VEBA  SALGINI (KARA ÖLÜM)</a:t>
            </a:r>
          </a:p>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MS 1347-1351</a:t>
            </a:r>
            <a:endParaRPr lang="tr-TR" sz="2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2019 TBD Mobil Hastane\Veba\veba-insanin-esir-olma-hali-690x460.jpg"/>
          <p:cNvPicPr>
            <a:picLocks noChangeAspect="1" noChangeArrowheads="1"/>
          </p:cNvPicPr>
          <p:nvPr/>
        </p:nvPicPr>
        <p:blipFill>
          <a:blip r:embed="rId2"/>
          <a:srcRect/>
          <a:stretch>
            <a:fillRect/>
          </a:stretch>
        </p:blipFill>
        <p:spPr bwMode="auto">
          <a:xfrm>
            <a:off x="71406" y="928670"/>
            <a:ext cx="6572250" cy="4381500"/>
          </a:xfrm>
          <a:prstGeom prst="rect">
            <a:avLst/>
          </a:prstGeom>
          <a:noFill/>
        </p:spPr>
      </p:pic>
      <p:sp>
        <p:nvSpPr>
          <p:cNvPr id="4" name="3 Metin kutusu"/>
          <p:cNvSpPr txBox="1"/>
          <p:nvPr/>
        </p:nvSpPr>
        <p:spPr>
          <a:xfrm>
            <a:off x="1733521" y="26235"/>
            <a:ext cx="5638082" cy="830997"/>
          </a:xfrm>
          <a:prstGeom prst="rect">
            <a:avLst/>
          </a:prstGeom>
          <a:solidFill>
            <a:schemeClr val="tx1"/>
          </a:solidFill>
          <a:ln>
            <a:solidFill>
              <a:schemeClr val="bg1"/>
            </a:solidFill>
          </a:ln>
        </p:spPr>
        <p:txBody>
          <a:bodyPr wrap="non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BÜYÜK VEBA  SALGINI (KARA ÖLÜM)</a:t>
            </a:r>
          </a:p>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MS 1347-1351</a:t>
            </a:r>
            <a:endParaRPr lang="tr-TR" sz="2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123" name="Picture 3"/>
          <p:cNvPicPr>
            <a:picLocks noChangeAspect="1" noChangeArrowheads="1"/>
          </p:cNvPicPr>
          <p:nvPr/>
        </p:nvPicPr>
        <p:blipFill>
          <a:blip r:embed="rId3"/>
          <a:srcRect/>
          <a:stretch>
            <a:fillRect/>
          </a:stretch>
        </p:blipFill>
        <p:spPr bwMode="auto">
          <a:xfrm>
            <a:off x="5989669" y="4792687"/>
            <a:ext cx="3154363" cy="2065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 y="928670"/>
            <a:ext cx="9144001" cy="4832092"/>
          </a:xfrm>
          <a:prstGeom prst="rect">
            <a:avLst/>
          </a:prstGeom>
          <a:solidFill>
            <a:schemeClr val="bg1">
              <a:lumMod val="95000"/>
            </a:schemeClr>
          </a:solidFill>
        </p:spPr>
        <p:txBody>
          <a:bodyPr wrap="square" rtlCol="0">
            <a:spAutoFit/>
          </a:bodyPr>
          <a:lstStyle/>
          <a:p>
            <a:pPr algn="ctr">
              <a:lnSpc>
                <a:spcPct val="200000"/>
              </a:lnSpc>
            </a:pPr>
            <a:r>
              <a:rPr lang="tr-TR"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VEBA SONRASI</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Veba bilinen ilk </a:t>
            </a:r>
            <a:r>
              <a:rPr lang="tr-TR" b="1" dirty="0" smtClean="0">
                <a:latin typeface="Arial Unicode MS" pitchFamily="34" charset="-128"/>
                <a:ea typeface="Arial Unicode MS" pitchFamily="34" charset="-128"/>
                <a:cs typeface="Arial Unicode MS" pitchFamily="34" charset="-128"/>
              </a:rPr>
              <a:t>BİYOLOJİK SAVAŞ ETKENİ</a:t>
            </a:r>
            <a:r>
              <a:rPr lang="tr-TR" dirty="0" smtClean="0">
                <a:latin typeface="Arial Unicode MS" pitchFamily="34" charset="-128"/>
                <a:ea typeface="Arial Unicode MS" pitchFamily="34" charset="-128"/>
                <a:cs typeface="Arial Unicode MS" pitchFamily="34" charset="-128"/>
              </a:rPr>
              <a:t>, Moğol Kralı </a:t>
            </a:r>
            <a:r>
              <a:rPr lang="tr-TR" dirty="0" err="1" smtClean="0">
                <a:latin typeface="Arial Unicode MS" pitchFamily="34" charset="-128"/>
                <a:ea typeface="Arial Unicode MS" pitchFamily="34" charset="-128"/>
                <a:cs typeface="Arial Unicode MS" pitchFamily="34" charset="-128"/>
              </a:rPr>
              <a:t>Janibeg</a:t>
            </a:r>
            <a:r>
              <a:rPr lang="tr-TR" dirty="0" smtClean="0">
                <a:latin typeface="Arial Unicode MS" pitchFamily="34" charset="-128"/>
                <a:ea typeface="Arial Unicode MS" pitchFamily="34" charset="-128"/>
                <a:cs typeface="Arial Unicode MS" pitchFamily="34" charset="-128"/>
              </a:rPr>
              <a:t> tarafından kullanıldı</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Almanlar, Yahudilerin bu hastalığa neden olduğunu söyleyip onları öldürüp, sürdüler</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Vebadan ölenlerle ilgilenen birçok papazın ölümü ile Latincenin yerine İNGİLİZCE geçti</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Vebaya karşı etkisiz kalan Katolik kilisesinin imajı zedelendi Protestanlar güçlendi</a:t>
            </a:r>
          </a:p>
          <a:p>
            <a:pPr>
              <a:lnSpc>
                <a:spcPct val="200000"/>
              </a:lnSpc>
              <a:buFont typeface="Courier New" pitchFamily="49" charset="0"/>
              <a:buChar char="o"/>
            </a:pPr>
            <a:r>
              <a:rPr lang="tr-TR" b="1" dirty="0" smtClean="0">
                <a:latin typeface="Arial Unicode MS" pitchFamily="34" charset="-128"/>
                <a:ea typeface="Arial Unicode MS" pitchFamily="34" charset="-128"/>
                <a:cs typeface="Arial Unicode MS" pitchFamily="34" charset="-128"/>
              </a:rPr>
              <a:t> KARANTİNA </a:t>
            </a:r>
            <a:r>
              <a:rPr lang="tr-TR" dirty="0" smtClean="0">
                <a:latin typeface="Arial Unicode MS" pitchFamily="34" charset="-128"/>
                <a:ea typeface="Arial Unicode MS" pitchFamily="34" charset="-128"/>
                <a:cs typeface="Arial Unicode MS" pitchFamily="34" charset="-128"/>
              </a:rPr>
              <a:t>deyimi, Veba nedeniyle kişinin 40 gün izole edilmesinin İtalyancasıydı</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Hastanelerdeki iyi karşılamanın yerini öncelik olarak </a:t>
            </a:r>
            <a:r>
              <a:rPr lang="tr-TR" b="1" dirty="0" smtClean="0">
                <a:latin typeface="Arial Unicode MS" pitchFamily="34" charset="-128"/>
                <a:ea typeface="Arial Unicode MS" pitchFamily="34" charset="-128"/>
                <a:cs typeface="Arial Unicode MS" pitchFamily="34" charset="-128"/>
              </a:rPr>
              <a:t>TIBBİ BAKIM </a:t>
            </a:r>
            <a:r>
              <a:rPr lang="tr-TR" dirty="0" smtClean="0">
                <a:latin typeface="Arial Unicode MS" pitchFamily="34" charset="-128"/>
                <a:ea typeface="Arial Unicode MS" pitchFamily="34" charset="-128"/>
                <a:cs typeface="Arial Unicode MS" pitchFamily="34" charset="-128"/>
              </a:rPr>
              <a:t>aldı </a:t>
            </a:r>
            <a:endParaRPr lang="tr-TR" dirty="0">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1733521" y="26235"/>
            <a:ext cx="5638082" cy="830997"/>
          </a:xfrm>
          <a:prstGeom prst="rect">
            <a:avLst/>
          </a:prstGeom>
          <a:solidFill>
            <a:schemeClr val="tx1"/>
          </a:solidFill>
          <a:ln>
            <a:solidFill>
              <a:schemeClr val="bg1"/>
            </a:solidFill>
          </a:ln>
        </p:spPr>
        <p:txBody>
          <a:bodyPr wrap="non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BÜYÜK VEBA  SALGINI (KARA ÖLÜM)</a:t>
            </a:r>
          </a:p>
          <a:p>
            <a:pPr algn="ctr"/>
            <a:r>
              <a:rPr lang="tr-TR" sz="24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MS 1347-1351</a:t>
            </a:r>
            <a:endParaRPr lang="tr-TR" sz="24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0" y="714356"/>
            <a:ext cx="9144032" cy="2123658"/>
          </a:xfrm>
          <a:prstGeom prst="rect">
            <a:avLst/>
          </a:prstGeom>
          <a:solidFill>
            <a:schemeClr val="accent4">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OSMANLI’ 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MS 1488</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EDİRNE SULTAN BEYAZİD DARÜŞŞİFASI </a:t>
            </a:r>
          </a:p>
          <a:p>
            <a:pPr>
              <a:lnSpc>
                <a:spcPct val="150000"/>
              </a:lnSpc>
            </a:pPr>
            <a:r>
              <a:rPr lang="tr-TR" sz="2000" dirty="0" smtClean="0">
                <a:latin typeface="Arial Unicode MS" pitchFamily="34" charset="-128"/>
                <a:ea typeface="Arial Unicode MS" pitchFamily="34" charset="-128"/>
                <a:cs typeface="Arial Unicode MS" pitchFamily="34" charset="-128"/>
              </a:rPr>
              <a:t>Bu dönemde akıl hastaları BATI’ da </a:t>
            </a:r>
            <a:r>
              <a:rPr lang="tr-TR" sz="2000" u="sng" dirty="0" smtClean="0">
                <a:latin typeface="Arial Unicode MS" pitchFamily="34" charset="-128"/>
                <a:ea typeface="Arial Unicode MS" pitchFamily="34" charset="-128"/>
                <a:cs typeface="Arial Unicode MS" pitchFamily="34" charset="-128"/>
              </a:rPr>
              <a:t>yakılır ve işkenceye uğrarken</a:t>
            </a:r>
            <a:r>
              <a:rPr lang="tr-TR" sz="2000" dirty="0" smtClean="0">
                <a:latin typeface="Arial Unicode MS" pitchFamily="34" charset="-128"/>
                <a:ea typeface="Arial Unicode MS" pitchFamily="34" charset="-128"/>
                <a:cs typeface="Arial Unicode MS" pitchFamily="34" charset="-128"/>
              </a:rPr>
              <a:t>, burada tedavi edilirdi </a:t>
            </a:r>
          </a:p>
        </p:txBody>
      </p:sp>
      <p:pic>
        <p:nvPicPr>
          <p:cNvPr id="51202" name="Picture 2" descr="http://imgtrend.mynet.com/fbimg/crudeimage/2016040707385331/dsc00243.jpg"/>
          <p:cNvPicPr>
            <a:picLocks noChangeAspect="1" noChangeArrowheads="1"/>
          </p:cNvPicPr>
          <p:nvPr/>
        </p:nvPicPr>
        <p:blipFill>
          <a:blip r:embed="rId2"/>
          <a:srcRect/>
          <a:stretch>
            <a:fillRect/>
          </a:stretch>
        </p:blipFill>
        <p:spPr bwMode="auto">
          <a:xfrm>
            <a:off x="1214414" y="2714620"/>
            <a:ext cx="6934200" cy="39052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00100" y="974647"/>
            <a:ext cx="7072362" cy="5538597"/>
          </a:xfrm>
          <a:prstGeom prst="rect">
            <a:avLst/>
          </a:prstGeom>
        </p:spPr>
      </p:pic>
      <p:sp>
        <p:nvSpPr>
          <p:cNvPr id="5" name="4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571736" y="4214818"/>
            <a:ext cx="4422173" cy="523220"/>
          </a:xfrm>
          <a:prstGeom prst="rect">
            <a:avLst/>
          </a:prstGeom>
          <a:noFill/>
        </p:spPr>
        <p:txBody>
          <a:bodyPr wrap="none" rtlCol="0">
            <a:spAutoFit/>
          </a:bodyPr>
          <a:lstStyle/>
          <a:p>
            <a:r>
              <a:rPr lang="tr-TR" sz="2800" dirty="0" smtClean="0"/>
              <a:t>YIL 1895 Dr. William GARDEN</a:t>
            </a:r>
            <a:endParaRPr lang="tr-TR" sz="2800" dirty="0"/>
          </a:p>
        </p:txBody>
      </p:sp>
    </p:spTree>
    <p:extLst>
      <p:ext uri="{BB962C8B-B14F-4D97-AF65-F5344CB8AC3E}">
        <p14:creationId xmlns:p14="http://schemas.microsoft.com/office/powerpoint/2010/main" val="2923178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57158" y="1714488"/>
            <a:ext cx="8572528" cy="3831818"/>
          </a:xfrm>
          <a:prstGeom prst="rect">
            <a:avLst/>
          </a:prstGeom>
          <a:solidFill>
            <a:schemeClr val="accent4">
              <a:lumMod val="20000"/>
              <a:lumOff val="80000"/>
            </a:schemeClr>
          </a:solidFill>
        </p:spPr>
        <p:txBody>
          <a:bodyPr wrap="square" rtlCol="0">
            <a:spAutoFit/>
          </a:bodyPr>
          <a:lstStyle/>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Savaş alanları </a:t>
            </a:r>
            <a:r>
              <a:rPr lang="tr-TR" b="1" dirty="0" smtClean="0">
                <a:latin typeface="Arial Unicode MS" pitchFamily="34" charset="-128"/>
                <a:ea typeface="Arial Unicode MS" pitchFamily="34" charset="-128"/>
                <a:cs typeface="Arial Unicode MS" pitchFamily="34" charset="-128"/>
              </a:rPr>
              <a:t>“Travmaya Yaklaşım” </a:t>
            </a:r>
            <a:r>
              <a:rPr lang="tr-TR" dirty="0" smtClean="0">
                <a:latin typeface="Arial Unicode MS" pitchFamily="34" charset="-128"/>
                <a:ea typeface="Arial Unicode MS" pitchFamily="34" charset="-128"/>
                <a:cs typeface="Arial Unicode MS" pitchFamily="34" charset="-128"/>
              </a:rPr>
              <a:t>konusunun en iyi gözden geçirildiği bölgelerdir</a:t>
            </a:r>
          </a:p>
          <a:p>
            <a:pPr>
              <a:lnSpc>
                <a:spcPct val="150000"/>
              </a:lnSpc>
              <a:buFont typeface="Courier New" pitchFamily="49" charset="0"/>
              <a:buChar char="o"/>
            </a:pPr>
            <a:r>
              <a:rPr lang="tr-TR" i="1" u="sng" dirty="0" smtClean="0">
                <a:latin typeface="Arial Unicode MS" pitchFamily="34" charset="-128"/>
                <a:ea typeface="Arial Unicode MS" pitchFamily="34" charset="-128"/>
                <a:cs typeface="Arial Unicode MS" pitchFamily="34" charset="-128"/>
              </a:rPr>
              <a:t> Amerikan Sivil Savaşı</a:t>
            </a:r>
            <a:r>
              <a:rPr lang="tr-TR" dirty="0" smtClean="0">
                <a:latin typeface="Arial Unicode MS" pitchFamily="34" charset="-128"/>
                <a:ea typeface="Arial Unicode MS" pitchFamily="34" charset="-128"/>
                <a:cs typeface="Arial Unicode MS" pitchFamily="34" charset="-128"/>
              </a:rPr>
              <a:t>, doktorların </a:t>
            </a:r>
            <a:r>
              <a:rPr lang="tr-TR" b="1" dirty="0" smtClean="0">
                <a:latin typeface="Arial Unicode MS" pitchFamily="34" charset="-128"/>
                <a:ea typeface="Arial Unicode MS" pitchFamily="34" charset="-128"/>
                <a:cs typeface="Arial Unicode MS" pitchFamily="34" charset="-128"/>
              </a:rPr>
              <a:t>Yara Bakımı </a:t>
            </a:r>
            <a:r>
              <a:rPr lang="tr-TR" dirty="0" smtClean="0">
                <a:latin typeface="Arial Unicode MS" pitchFamily="34" charset="-128"/>
                <a:ea typeface="Arial Unicode MS" pitchFamily="34" charset="-128"/>
                <a:cs typeface="Arial Unicode MS" pitchFamily="34" charset="-128"/>
              </a:rPr>
              <a:t>ve </a:t>
            </a:r>
            <a:r>
              <a:rPr lang="tr-TR" b="1" dirty="0" err="1" smtClean="0">
                <a:latin typeface="Arial Unicode MS" pitchFamily="34" charset="-128"/>
                <a:ea typeface="Arial Unicode MS" pitchFamily="34" charset="-128"/>
                <a:cs typeface="Arial Unicode MS" pitchFamily="34" charset="-128"/>
              </a:rPr>
              <a:t>Amputasyon</a:t>
            </a:r>
            <a:r>
              <a:rPr lang="tr-TR" b="1" dirty="0" smtClean="0">
                <a:latin typeface="Arial Unicode MS" pitchFamily="34" charset="-128"/>
                <a:ea typeface="Arial Unicode MS" pitchFamily="34" charset="-128"/>
                <a:cs typeface="Arial Unicode MS" pitchFamily="34" charset="-128"/>
              </a:rPr>
              <a:t> Uygulaması </a:t>
            </a:r>
            <a:r>
              <a:rPr lang="tr-TR" dirty="0" smtClean="0">
                <a:latin typeface="Arial Unicode MS" pitchFamily="34" charset="-128"/>
                <a:ea typeface="Arial Unicode MS" pitchFamily="34" charset="-128"/>
                <a:cs typeface="Arial Unicode MS" pitchFamily="34" charset="-128"/>
              </a:rPr>
              <a:t>ile ölümcül enfeksiyonları  önleyebileceklerini  gösterdi </a:t>
            </a:r>
          </a:p>
          <a:p>
            <a:pPr>
              <a:lnSpc>
                <a:spcPct val="150000"/>
              </a:lnSpc>
              <a:buFont typeface="Courier New" pitchFamily="49" charset="0"/>
              <a:buChar char="o"/>
            </a:pPr>
            <a:r>
              <a:rPr lang="tr-TR" i="1" u="sng" dirty="0" smtClean="0">
                <a:latin typeface="Arial Unicode MS" pitchFamily="34" charset="-128"/>
                <a:ea typeface="Arial Unicode MS" pitchFamily="34" charset="-128"/>
                <a:cs typeface="Arial Unicode MS" pitchFamily="34" charset="-128"/>
              </a:rPr>
              <a:t> I. Dünya savaşı </a:t>
            </a:r>
            <a:r>
              <a:rPr lang="tr-TR" dirty="0" smtClean="0">
                <a:latin typeface="Arial Unicode MS" pitchFamily="34" charset="-128"/>
                <a:ea typeface="Arial Unicode MS" pitchFamily="34" charset="-128"/>
                <a:cs typeface="Arial Unicode MS" pitchFamily="34" charset="-128"/>
              </a:rPr>
              <a:t>, yaralananların </a:t>
            </a:r>
            <a:r>
              <a:rPr lang="tr-TR" b="1" dirty="0" smtClean="0">
                <a:latin typeface="Arial Unicode MS" pitchFamily="34" charset="-128"/>
                <a:ea typeface="Arial Unicode MS" pitchFamily="34" charset="-128"/>
                <a:cs typeface="Arial Unicode MS" pitchFamily="34" charset="-128"/>
              </a:rPr>
              <a:t>hızla sağlık ünitelerine ulaşmasının </a:t>
            </a:r>
            <a:r>
              <a:rPr lang="tr-TR" dirty="0" smtClean="0">
                <a:latin typeface="Arial Unicode MS" pitchFamily="34" charset="-128"/>
                <a:ea typeface="Arial Unicode MS" pitchFamily="34" charset="-128"/>
                <a:cs typeface="Arial Unicode MS" pitchFamily="34" charset="-128"/>
              </a:rPr>
              <a:t>faydasını gösterirken</a:t>
            </a:r>
          </a:p>
          <a:p>
            <a:pPr>
              <a:lnSpc>
                <a:spcPct val="150000"/>
              </a:lnSpc>
              <a:buFont typeface="Courier New" pitchFamily="49" charset="0"/>
              <a:buChar char="o"/>
            </a:pPr>
            <a:r>
              <a:rPr lang="tr-TR" i="1" u="sng" dirty="0" smtClean="0">
                <a:latin typeface="Arial Unicode MS" pitchFamily="34" charset="-128"/>
                <a:ea typeface="Arial Unicode MS" pitchFamily="34" charset="-128"/>
                <a:cs typeface="Arial Unicode MS" pitchFamily="34" charset="-128"/>
              </a:rPr>
              <a:t> II. Dünya savaşı </a:t>
            </a:r>
            <a:r>
              <a:rPr lang="tr-TR" dirty="0" smtClean="0">
                <a:latin typeface="Arial Unicode MS" pitchFamily="34" charset="-128"/>
                <a:ea typeface="Arial Unicode MS" pitchFamily="34" charset="-128"/>
                <a:cs typeface="Arial Unicode MS" pitchFamily="34" charset="-128"/>
              </a:rPr>
              <a:t>sırasında</a:t>
            </a:r>
            <a:r>
              <a:rPr lang="tr-TR" b="1" dirty="0" smtClean="0">
                <a:latin typeface="Arial Unicode MS" pitchFamily="34" charset="-128"/>
                <a:ea typeface="Arial Unicode MS" pitchFamily="34" charset="-128"/>
                <a:cs typeface="Arial Unicode MS" pitchFamily="34" charset="-128"/>
              </a:rPr>
              <a:t>, kan transfüzyonu </a:t>
            </a:r>
            <a:r>
              <a:rPr lang="tr-TR" dirty="0" smtClean="0">
                <a:latin typeface="Arial Unicode MS" pitchFamily="34" charset="-128"/>
                <a:ea typeface="Arial Unicode MS" pitchFamily="34" charset="-128"/>
                <a:cs typeface="Arial Unicode MS" pitchFamily="34" charset="-128"/>
              </a:rPr>
              <a:t>ilk defa kullanıldı  yine ilk defa </a:t>
            </a:r>
            <a:r>
              <a:rPr lang="tr-TR" b="1" dirty="0" err="1" smtClean="0">
                <a:latin typeface="Arial Unicode MS" pitchFamily="34" charset="-128"/>
                <a:ea typeface="Arial Unicode MS" pitchFamily="34" charset="-128"/>
                <a:cs typeface="Arial Unicode MS" pitchFamily="34" charset="-128"/>
              </a:rPr>
              <a:t>antibiotikler</a:t>
            </a:r>
            <a:r>
              <a:rPr lang="tr-TR" b="1" dirty="0" smtClean="0">
                <a:latin typeface="Arial Unicode MS" pitchFamily="34" charset="-128"/>
                <a:ea typeface="Arial Unicode MS" pitchFamily="34" charset="-128"/>
                <a:cs typeface="Arial Unicode MS" pitchFamily="34" charset="-128"/>
              </a:rPr>
              <a:t> </a:t>
            </a:r>
            <a:r>
              <a:rPr lang="tr-TR" dirty="0" smtClean="0">
                <a:latin typeface="Arial Unicode MS" pitchFamily="34" charset="-128"/>
                <a:ea typeface="Arial Unicode MS" pitchFamily="34" charset="-128"/>
                <a:cs typeface="Arial Unicode MS" pitchFamily="34" charset="-128"/>
              </a:rPr>
              <a:t>de kullanılmaya başlandı</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Yukarıdaki tüm gelişmeler savaş alanında hayatta kalım oranlarını  arttırdı</a:t>
            </a:r>
            <a:endParaRPr lang="tr-TR" dirty="0">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14282" y="6140255"/>
            <a:ext cx="7643866" cy="646331"/>
          </a:xfrm>
          <a:prstGeom prst="rect">
            <a:avLst/>
          </a:prstGeom>
        </p:spPr>
        <p:txBody>
          <a:bodyPr wrap="square">
            <a:spAutoFit/>
          </a:bodyPr>
          <a:lstStyle/>
          <a:p>
            <a:r>
              <a:rPr lang="en-US" i="1" dirty="0" smtClean="0"/>
              <a:t>US Army nurse preparing dressings, 15 June 1944, 13th Field Hospital, St.-Laurent-</a:t>
            </a:r>
            <a:r>
              <a:rPr lang="en-US" i="1" dirty="0" err="1" smtClean="0"/>
              <a:t>sur</a:t>
            </a:r>
            <a:r>
              <a:rPr lang="en-US" i="1" dirty="0" smtClean="0"/>
              <a:t>-</a:t>
            </a:r>
            <a:r>
              <a:rPr lang="en-US" i="1" dirty="0" err="1" smtClean="0"/>
              <a:t>Mer</a:t>
            </a:r>
            <a:r>
              <a:rPr lang="en-US" i="1" dirty="0" smtClean="0"/>
              <a:t>, Normandy (US National Archives)</a:t>
            </a:r>
            <a:endParaRPr lang="tr-TR" dirty="0"/>
          </a:p>
        </p:txBody>
      </p:sp>
      <p:pic>
        <p:nvPicPr>
          <p:cNvPr id="17411" name="Picture 3"/>
          <p:cNvPicPr>
            <a:picLocks noChangeAspect="1" noChangeArrowheads="1"/>
          </p:cNvPicPr>
          <p:nvPr/>
        </p:nvPicPr>
        <p:blipFill>
          <a:blip r:embed="rId2"/>
          <a:srcRect/>
          <a:stretch>
            <a:fillRect/>
          </a:stretch>
        </p:blipFill>
        <p:spPr bwMode="auto">
          <a:xfrm>
            <a:off x="0" y="0"/>
            <a:ext cx="7497763" cy="615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srcRect/>
          <a:stretch>
            <a:fillRect/>
          </a:stretch>
        </p:blipFill>
        <p:spPr bwMode="auto">
          <a:xfrm>
            <a:off x="0" y="0"/>
            <a:ext cx="5037137" cy="4000500"/>
          </a:xfrm>
          <a:prstGeom prst="rect">
            <a:avLst/>
          </a:prstGeom>
          <a:noFill/>
          <a:ln w="9525">
            <a:noFill/>
            <a:miter lim="800000"/>
            <a:headEnd/>
            <a:tailEnd/>
          </a:ln>
          <a:effectLst/>
        </p:spPr>
      </p:pic>
      <p:sp>
        <p:nvSpPr>
          <p:cNvPr id="4" name="3 Dikdörtgen"/>
          <p:cNvSpPr/>
          <p:nvPr/>
        </p:nvSpPr>
        <p:spPr>
          <a:xfrm>
            <a:off x="285720" y="4071942"/>
            <a:ext cx="3857652" cy="923330"/>
          </a:xfrm>
          <a:prstGeom prst="rect">
            <a:avLst/>
          </a:prstGeom>
        </p:spPr>
        <p:txBody>
          <a:bodyPr wrap="square">
            <a:spAutoFit/>
          </a:bodyPr>
          <a:lstStyle/>
          <a:p>
            <a:r>
              <a:rPr lang="en-US" i="1" dirty="0" err="1" smtClean="0"/>
              <a:t>Nissen</a:t>
            </a:r>
            <a:r>
              <a:rPr lang="en-US" i="1" dirty="0" smtClean="0"/>
              <a:t>-hut hospital in England. Note coal stoves in center (US Army Medical Dept.)</a:t>
            </a:r>
            <a:endParaRPr lang="tr-TR" dirty="0"/>
          </a:p>
        </p:txBody>
      </p:sp>
      <p:pic>
        <p:nvPicPr>
          <p:cNvPr id="5" name="Picture 3"/>
          <p:cNvPicPr>
            <a:picLocks noChangeAspect="1" noChangeArrowheads="1"/>
          </p:cNvPicPr>
          <p:nvPr/>
        </p:nvPicPr>
        <p:blipFill>
          <a:blip r:embed="rId3"/>
          <a:srcRect/>
          <a:stretch>
            <a:fillRect/>
          </a:stretch>
        </p:blipFill>
        <p:spPr bwMode="auto">
          <a:xfrm>
            <a:off x="4290087" y="3825881"/>
            <a:ext cx="4853913" cy="3032119"/>
          </a:xfrm>
          <a:prstGeom prst="rect">
            <a:avLst/>
          </a:prstGeom>
          <a:noFill/>
          <a:ln w="9525">
            <a:noFill/>
            <a:miter lim="800000"/>
            <a:headEnd/>
            <a:tailEnd/>
          </a:ln>
          <a:effectLst/>
        </p:spPr>
      </p:pic>
      <p:sp>
        <p:nvSpPr>
          <p:cNvPr id="6" name="5 Dikdörtgen"/>
          <p:cNvSpPr/>
          <p:nvPr/>
        </p:nvSpPr>
        <p:spPr>
          <a:xfrm>
            <a:off x="5429256" y="2643182"/>
            <a:ext cx="3714744" cy="1200329"/>
          </a:xfrm>
          <a:prstGeom prst="rect">
            <a:avLst/>
          </a:prstGeom>
        </p:spPr>
        <p:txBody>
          <a:bodyPr wrap="square">
            <a:spAutoFit/>
          </a:bodyPr>
          <a:lstStyle/>
          <a:p>
            <a:r>
              <a:rPr lang="en-US" i="1" dirty="0" smtClean="0"/>
              <a:t>US evacuation hospital tents on the Anzio beachhead, Italy, spring 1944, </a:t>
            </a:r>
            <a:r>
              <a:rPr lang="en-US" i="1" dirty="0" err="1" smtClean="0"/>
              <a:t>revetted</a:t>
            </a:r>
            <a:r>
              <a:rPr lang="en-US" i="1" dirty="0" smtClean="0"/>
              <a:t> for protection from bombs and shells (US Army Medical Dept.)</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071670" y="768004"/>
            <a:ext cx="6819496" cy="1569660"/>
          </a:xfrm>
          <a:prstGeom prst="rect">
            <a:avLst/>
          </a:prstGeom>
          <a:solidFill>
            <a:schemeClr val="accent1">
              <a:lumMod val="20000"/>
              <a:lumOff val="80000"/>
            </a:schemeClr>
          </a:solidFill>
        </p:spPr>
        <p:txBody>
          <a:bodyPr wrap="none" rtlCol="0">
            <a:spAutoFit/>
          </a:bodyPr>
          <a:lstStyle/>
          <a:p>
            <a:pPr>
              <a:lnSpc>
                <a:spcPct val="20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200000"/>
              </a:lnSpc>
            </a:pPr>
            <a:r>
              <a:rPr lang="tr-TR" sz="2400" b="1" dirty="0" smtClean="0">
                <a:latin typeface="Arial Unicode MS" pitchFamily="34" charset="-128"/>
                <a:ea typeface="Arial Unicode MS" pitchFamily="34" charset="-128"/>
                <a:cs typeface="Arial Unicode MS" pitchFamily="34" charset="-128"/>
              </a:rPr>
              <a:t>HAŞHAŞ</a:t>
            </a:r>
            <a:r>
              <a:rPr lang="tr-TR" sz="2000" dirty="0" smtClean="0">
                <a:latin typeface="Arial Unicode MS" pitchFamily="34" charset="-128"/>
                <a:ea typeface="Arial Unicode MS" pitchFamily="34" charset="-128"/>
                <a:cs typeface="Arial Unicode MS" pitchFamily="34" charset="-128"/>
              </a:rPr>
              <a:t> (Antik </a:t>
            </a:r>
            <a:r>
              <a:rPr lang="tr-TR" sz="2000" dirty="0">
                <a:latin typeface="Arial Unicode MS" pitchFamily="34" charset="-128"/>
                <a:ea typeface="Arial Unicode MS" pitchFamily="34" charset="-128"/>
                <a:cs typeface="Arial Unicode MS" pitchFamily="34" charset="-128"/>
              </a:rPr>
              <a:t>Mısır’da </a:t>
            </a:r>
            <a:r>
              <a:rPr lang="tr-TR" sz="2000" u="sng" dirty="0">
                <a:latin typeface="Arial Unicode MS" pitchFamily="34" charset="-128"/>
                <a:ea typeface="Arial Unicode MS" pitchFamily="34" charset="-128"/>
                <a:cs typeface="Arial Unicode MS" pitchFamily="34" charset="-128"/>
              </a:rPr>
              <a:t>ağrı kesici </a:t>
            </a:r>
            <a:r>
              <a:rPr lang="tr-TR" sz="2000" dirty="0">
                <a:latin typeface="Arial Unicode MS" pitchFamily="34" charset="-128"/>
                <a:ea typeface="Arial Unicode MS" pitchFamily="34" charset="-128"/>
                <a:cs typeface="Arial Unicode MS" pitchFamily="34" charset="-128"/>
              </a:rPr>
              <a:t>olarak </a:t>
            </a:r>
            <a:r>
              <a:rPr lang="tr-TR" sz="2000" dirty="0" smtClean="0">
                <a:latin typeface="Arial Unicode MS" pitchFamily="34" charset="-128"/>
                <a:ea typeface="Arial Unicode MS" pitchFamily="34" charset="-128"/>
                <a:cs typeface="Arial Unicode MS" pitchFamily="34" charset="-128"/>
              </a:rPr>
              <a:t>kullanılıyordu)</a:t>
            </a:r>
            <a:endParaRPr lang="tr-TR" sz="2000" dirty="0">
              <a:latin typeface="Arial Unicode MS" pitchFamily="34" charset="-128"/>
              <a:ea typeface="Arial Unicode MS" pitchFamily="34" charset="-128"/>
              <a:cs typeface="Arial Unicode MS" pitchFamily="34" charset="-128"/>
            </a:endParaRPr>
          </a:p>
        </p:txBody>
      </p:sp>
      <p:pic>
        <p:nvPicPr>
          <p:cNvPr id="9219" name="Picture 3"/>
          <p:cNvPicPr>
            <a:picLocks noChangeAspect="1" noChangeArrowheads="1"/>
          </p:cNvPicPr>
          <p:nvPr/>
        </p:nvPicPr>
        <p:blipFill>
          <a:blip r:embed="rId3"/>
          <a:srcRect/>
          <a:stretch>
            <a:fillRect/>
          </a:stretch>
        </p:blipFill>
        <p:spPr bwMode="auto">
          <a:xfrm>
            <a:off x="2822605" y="2428868"/>
            <a:ext cx="6035675" cy="4038600"/>
          </a:xfrm>
          <a:prstGeom prst="rect">
            <a:avLst/>
          </a:prstGeom>
          <a:noFill/>
          <a:ln w="9525">
            <a:noFill/>
            <a:miter lim="800000"/>
            <a:headEnd/>
            <a:tailEnd/>
          </a:ln>
          <a:effectLst/>
        </p:spPr>
      </p:pic>
      <p:sp>
        <p:nvSpPr>
          <p:cNvPr id="6" name="5 Metin kutusu"/>
          <p:cNvSpPr txBox="1"/>
          <p:nvPr/>
        </p:nvSpPr>
        <p:spPr>
          <a:xfrm>
            <a:off x="2606883" y="7141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 y="1714488"/>
            <a:ext cx="9144032" cy="2169825"/>
          </a:xfrm>
          <a:prstGeom prst="rect">
            <a:avLst/>
          </a:prstGeom>
          <a:solidFill>
            <a:schemeClr val="accent4">
              <a:lumMod val="20000"/>
              <a:lumOff val="80000"/>
            </a:schemeClr>
          </a:solidFill>
        </p:spPr>
        <p:txBody>
          <a:bodyPr wrap="square" rtlCol="0">
            <a:spAutoFit/>
          </a:bodyPr>
          <a:lstStyle/>
          <a:p>
            <a:pPr>
              <a:lnSpc>
                <a:spcPct val="150000"/>
              </a:lnSpc>
              <a:buFont typeface="Arial" pitchFamily="34" charset="0"/>
              <a:buChar char="•"/>
            </a:pPr>
            <a:r>
              <a:rPr lang="tr-TR" dirty="0" smtClean="0">
                <a:latin typeface="Arial Unicode MS" pitchFamily="34" charset="-128"/>
                <a:ea typeface="Arial Unicode MS" pitchFamily="34" charset="-128"/>
                <a:cs typeface="Arial Unicode MS" pitchFamily="34" charset="-128"/>
              </a:rPr>
              <a:t> Tarih boyunca Askeri ve Sivil Tıp arasında ciddi bağlar vardır</a:t>
            </a:r>
          </a:p>
          <a:p>
            <a:pPr>
              <a:lnSpc>
                <a:spcPct val="150000"/>
              </a:lnSpc>
              <a:buFont typeface="Arial" pitchFamily="34" charset="0"/>
              <a:buChar char="•"/>
            </a:pPr>
            <a:r>
              <a:rPr lang="tr-TR" dirty="0" smtClean="0">
                <a:latin typeface="Arial Unicode MS" pitchFamily="34" charset="-128"/>
                <a:ea typeface="Arial Unicode MS" pitchFamily="34" charset="-128"/>
                <a:cs typeface="Arial Unicode MS" pitchFamily="34" charset="-128"/>
              </a:rPr>
              <a:t> Yakın dönemde Irak ve Afganistan’ da, savaş alanında edinilen tecrübe </a:t>
            </a:r>
            <a:r>
              <a:rPr lang="tr-TR" b="1" dirty="0" smtClean="0">
                <a:latin typeface="Arial Unicode MS" pitchFamily="34" charset="-128"/>
                <a:ea typeface="Arial Unicode MS" pitchFamily="34" charset="-128"/>
                <a:cs typeface="Arial Unicode MS" pitchFamily="34" charset="-128"/>
              </a:rPr>
              <a:t>“Travmaya yaklaşımda” </a:t>
            </a:r>
            <a:r>
              <a:rPr lang="tr-TR" dirty="0" smtClean="0">
                <a:latin typeface="Arial Unicode MS" pitchFamily="34" charset="-128"/>
                <a:ea typeface="Arial Unicode MS" pitchFamily="34" charset="-128"/>
                <a:cs typeface="Arial Unicode MS" pitchFamily="34" charset="-128"/>
              </a:rPr>
              <a:t>devrimsel oldu, rehberlik yaptı ve </a:t>
            </a:r>
            <a:r>
              <a:rPr lang="tr-TR" dirty="0" err="1" smtClean="0">
                <a:latin typeface="Arial Unicode MS" pitchFamily="34" charset="-128"/>
                <a:ea typeface="Arial Unicode MS" pitchFamily="34" charset="-128"/>
                <a:cs typeface="Arial Unicode MS" pitchFamily="34" charset="-128"/>
              </a:rPr>
              <a:t>mortalite</a:t>
            </a:r>
            <a:r>
              <a:rPr lang="tr-TR" dirty="0" smtClean="0">
                <a:latin typeface="Arial Unicode MS" pitchFamily="34" charset="-128"/>
                <a:ea typeface="Arial Unicode MS" pitchFamily="34" charset="-128"/>
                <a:cs typeface="Arial Unicode MS" pitchFamily="34" charset="-128"/>
              </a:rPr>
              <a:t> oranlarını düşürdü</a:t>
            </a:r>
          </a:p>
          <a:p>
            <a:pPr>
              <a:lnSpc>
                <a:spcPct val="150000"/>
              </a:lnSpc>
              <a:buFont typeface="Arial" pitchFamily="34" charset="0"/>
              <a:buChar char="•"/>
            </a:pPr>
            <a:r>
              <a:rPr lang="tr-TR" dirty="0" smtClean="0">
                <a:latin typeface="Arial Unicode MS" pitchFamily="34" charset="-128"/>
                <a:ea typeface="Arial Unicode MS" pitchFamily="34" charset="-128"/>
                <a:cs typeface="Arial Unicode MS" pitchFamily="34" charset="-128"/>
              </a:rPr>
              <a:t> Gelir düzeyi düşük ülkelerde ise, yeterli transfer edilemediği için travma diğer nedenlerden daha çok </a:t>
            </a:r>
            <a:r>
              <a:rPr lang="tr-TR" dirty="0" err="1" smtClean="0">
                <a:latin typeface="Arial Unicode MS" pitchFamily="34" charset="-128"/>
                <a:ea typeface="Arial Unicode MS" pitchFamily="34" charset="-128"/>
                <a:cs typeface="Arial Unicode MS" pitchFamily="34" charset="-128"/>
              </a:rPr>
              <a:t>mortaliteye</a:t>
            </a:r>
            <a:r>
              <a:rPr lang="tr-TR" dirty="0" smtClean="0">
                <a:latin typeface="Arial Unicode MS" pitchFamily="34" charset="-128"/>
                <a:ea typeface="Arial Unicode MS" pitchFamily="34" charset="-128"/>
                <a:cs typeface="Arial Unicode MS" pitchFamily="34" charset="-128"/>
              </a:rPr>
              <a:t> neden oldu</a:t>
            </a:r>
          </a:p>
        </p:txBody>
      </p:sp>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1406" y="1214422"/>
            <a:ext cx="8929718" cy="4662815"/>
          </a:xfrm>
          <a:prstGeom prst="rect">
            <a:avLst/>
          </a:prstGeom>
          <a:solidFill>
            <a:schemeClr val="accent4">
              <a:lumMod val="20000"/>
              <a:lumOff val="80000"/>
            </a:schemeClr>
          </a:solidFill>
        </p:spPr>
        <p:txBody>
          <a:bodyPr wrap="square" rtlCol="0">
            <a:spAutoFit/>
          </a:bodyPr>
          <a:lstStyle/>
          <a:p>
            <a:pPr>
              <a:lnSpc>
                <a:spcPct val="150000"/>
              </a:lnSpc>
              <a:buFont typeface="Courier New" pitchFamily="49" charset="0"/>
              <a:buChar char="o"/>
            </a:pPr>
            <a:r>
              <a:rPr lang="tr-TR" b="1" dirty="0" smtClean="0">
                <a:latin typeface="Arial Unicode MS" pitchFamily="34" charset="-128"/>
                <a:ea typeface="Arial Unicode MS" pitchFamily="34" charset="-128"/>
                <a:cs typeface="Arial Unicode MS" pitchFamily="34" charset="-128"/>
              </a:rPr>
              <a:t> “Hastane Öncesi  (</a:t>
            </a:r>
            <a:r>
              <a:rPr lang="tr-TR" b="1" dirty="0" err="1" smtClean="0">
                <a:latin typeface="Arial Unicode MS" pitchFamily="34" charset="-128"/>
                <a:ea typeface="Arial Unicode MS" pitchFamily="34" charset="-128"/>
                <a:cs typeface="Arial Unicode MS" pitchFamily="34" charset="-128"/>
              </a:rPr>
              <a:t>Pre</a:t>
            </a:r>
            <a:r>
              <a:rPr lang="tr-TR" b="1" dirty="0" smtClean="0">
                <a:latin typeface="Arial Unicode MS" pitchFamily="34" charset="-128"/>
                <a:ea typeface="Arial Unicode MS" pitchFamily="34" charset="-128"/>
                <a:cs typeface="Arial Unicode MS" pitchFamily="34" charset="-128"/>
              </a:rPr>
              <a:t>-</a:t>
            </a:r>
            <a:r>
              <a:rPr lang="tr-TR" b="1" dirty="0" err="1" smtClean="0">
                <a:latin typeface="Arial Unicode MS" pitchFamily="34" charset="-128"/>
                <a:ea typeface="Arial Unicode MS" pitchFamily="34" charset="-128"/>
                <a:cs typeface="Arial Unicode MS" pitchFamily="34" charset="-128"/>
              </a:rPr>
              <a:t>hospital</a:t>
            </a:r>
            <a:r>
              <a:rPr lang="tr-TR" b="1" dirty="0" smtClean="0">
                <a:latin typeface="Arial Unicode MS" pitchFamily="34" charset="-128"/>
                <a:ea typeface="Arial Unicode MS" pitchFamily="34" charset="-128"/>
                <a:cs typeface="Arial Unicode MS" pitchFamily="34" charset="-128"/>
              </a:rPr>
              <a:t> )Bakım” </a:t>
            </a:r>
            <a:r>
              <a:rPr lang="tr-TR" dirty="0" smtClean="0">
                <a:latin typeface="Arial Unicode MS" pitchFamily="34" charset="-128"/>
                <a:ea typeface="Arial Unicode MS" pitchFamily="34" charset="-128"/>
                <a:cs typeface="Arial Unicode MS" pitchFamily="34" charset="-128"/>
              </a:rPr>
              <a:t>savaşta yaralananların hayatta kalım oranını  ciddi arttırdı</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Savaş alanında </a:t>
            </a:r>
            <a:r>
              <a:rPr lang="tr-TR" b="1" dirty="0" smtClean="0">
                <a:latin typeface="Arial Unicode MS" pitchFamily="34" charset="-128"/>
                <a:ea typeface="Arial Unicode MS" pitchFamily="34" charset="-128"/>
                <a:cs typeface="Arial Unicode MS" pitchFamily="34" charset="-128"/>
              </a:rPr>
              <a:t>turnike</a:t>
            </a:r>
            <a:r>
              <a:rPr lang="tr-TR" dirty="0" smtClean="0">
                <a:latin typeface="Arial Unicode MS" pitchFamily="34" charset="-128"/>
                <a:ea typeface="Arial Unicode MS" pitchFamily="34" charset="-128"/>
                <a:cs typeface="Arial Unicode MS" pitchFamily="34" charset="-128"/>
              </a:rPr>
              <a:t> ve </a:t>
            </a:r>
            <a:r>
              <a:rPr lang="tr-TR" b="1" dirty="0" err="1" smtClean="0">
                <a:latin typeface="Arial Unicode MS" pitchFamily="34" charset="-128"/>
                <a:ea typeface="Arial Unicode MS" pitchFamily="34" charset="-128"/>
                <a:cs typeface="Arial Unicode MS" pitchFamily="34" charset="-128"/>
              </a:rPr>
              <a:t>topikal</a:t>
            </a:r>
            <a:r>
              <a:rPr lang="tr-TR" b="1" dirty="0" smtClean="0">
                <a:latin typeface="Arial Unicode MS" pitchFamily="34" charset="-128"/>
                <a:ea typeface="Arial Unicode MS" pitchFamily="34" charset="-128"/>
                <a:cs typeface="Arial Unicode MS" pitchFamily="34" charset="-128"/>
              </a:rPr>
              <a:t> </a:t>
            </a:r>
            <a:r>
              <a:rPr lang="tr-TR" b="1" dirty="0" err="1" smtClean="0">
                <a:latin typeface="Arial Unicode MS" pitchFamily="34" charset="-128"/>
                <a:ea typeface="Arial Unicode MS" pitchFamily="34" charset="-128"/>
                <a:cs typeface="Arial Unicode MS" pitchFamily="34" charset="-128"/>
              </a:rPr>
              <a:t>hemostatiklerin</a:t>
            </a:r>
            <a:r>
              <a:rPr lang="tr-TR" b="1" dirty="0" smtClean="0">
                <a:latin typeface="Arial Unicode MS" pitchFamily="34" charset="-128"/>
                <a:ea typeface="Arial Unicode MS" pitchFamily="34" charset="-128"/>
                <a:cs typeface="Arial Unicode MS" pitchFamily="34" charset="-128"/>
              </a:rPr>
              <a:t> kullanımı  </a:t>
            </a:r>
            <a:r>
              <a:rPr lang="tr-TR" dirty="0" smtClean="0">
                <a:latin typeface="Arial Unicode MS" pitchFamily="34" charset="-128"/>
                <a:ea typeface="Arial Unicode MS" pitchFamily="34" charset="-128"/>
                <a:cs typeface="Arial Unicode MS" pitchFamily="34" charset="-128"/>
              </a:rPr>
              <a:t>ölüm oranlarını azalttı</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İntravasküler</a:t>
            </a:r>
            <a:r>
              <a:rPr lang="tr-TR" dirty="0" smtClean="0">
                <a:latin typeface="Arial Unicode MS" pitchFamily="34" charset="-128"/>
                <a:ea typeface="Arial Unicode MS" pitchFamily="34" charset="-128"/>
                <a:cs typeface="Arial Unicode MS" pitchFamily="34" charset="-128"/>
              </a:rPr>
              <a:t> kalın iğnelerle </a:t>
            </a:r>
            <a:r>
              <a:rPr lang="tr-TR" b="1" dirty="0" smtClean="0">
                <a:latin typeface="Arial Unicode MS" pitchFamily="34" charset="-128"/>
                <a:ea typeface="Arial Unicode MS" pitchFamily="34" charset="-128"/>
                <a:cs typeface="Arial Unicode MS" pitchFamily="34" charset="-128"/>
              </a:rPr>
              <a:t>sıvı  </a:t>
            </a:r>
            <a:r>
              <a:rPr lang="tr-TR" b="1" dirty="0" err="1" smtClean="0">
                <a:latin typeface="Arial Unicode MS" pitchFamily="34" charset="-128"/>
                <a:ea typeface="Arial Unicode MS" pitchFamily="34" charset="-128"/>
                <a:cs typeface="Arial Unicode MS" pitchFamily="34" charset="-128"/>
              </a:rPr>
              <a:t>replasmanı</a:t>
            </a:r>
            <a:r>
              <a:rPr lang="tr-TR" b="1" dirty="0" smtClean="0">
                <a:latin typeface="Arial Unicode MS" pitchFamily="34" charset="-128"/>
                <a:ea typeface="Arial Unicode MS" pitchFamily="34" charset="-128"/>
                <a:cs typeface="Arial Unicode MS" pitchFamily="34" charset="-128"/>
              </a:rPr>
              <a:t> </a:t>
            </a:r>
            <a:r>
              <a:rPr lang="tr-TR" dirty="0" smtClean="0">
                <a:latin typeface="Arial Unicode MS" pitchFamily="34" charset="-128"/>
                <a:ea typeface="Arial Unicode MS" pitchFamily="34" charset="-128"/>
                <a:cs typeface="Arial Unicode MS" pitchFamily="34" charset="-128"/>
              </a:rPr>
              <a:t>ve </a:t>
            </a:r>
            <a:r>
              <a:rPr lang="tr-TR" b="1" dirty="0" smtClean="0">
                <a:latin typeface="Arial Unicode MS" pitchFamily="34" charset="-128"/>
                <a:ea typeface="Arial Unicode MS" pitchFamily="34" charset="-128"/>
                <a:cs typeface="Arial Unicode MS" pitchFamily="34" charset="-128"/>
              </a:rPr>
              <a:t>analjezik kullanımı  </a:t>
            </a:r>
            <a:r>
              <a:rPr lang="tr-TR" dirty="0" smtClean="0">
                <a:latin typeface="Arial Unicode MS" pitchFamily="34" charset="-128"/>
                <a:ea typeface="Arial Unicode MS" pitchFamily="34" charset="-128"/>
                <a:cs typeface="Arial Unicode MS" pitchFamily="34" charset="-128"/>
              </a:rPr>
              <a:t>hayat kurtardı </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Bu yaklaşım ciddi trafik kazaları ve travmalarda </a:t>
            </a:r>
            <a:r>
              <a:rPr lang="tr-TR" u="sng" dirty="0" smtClean="0">
                <a:latin typeface="Arial Unicode MS" pitchFamily="34" charset="-128"/>
                <a:ea typeface="Arial Unicode MS" pitchFamily="34" charset="-128"/>
                <a:cs typeface="Arial Unicode MS" pitchFamily="34" charset="-128"/>
              </a:rPr>
              <a:t>sivil doktorlarca da kullanılmaya </a:t>
            </a:r>
            <a:r>
              <a:rPr lang="tr-TR" dirty="0" smtClean="0">
                <a:latin typeface="Arial Unicode MS" pitchFamily="34" charset="-128"/>
                <a:ea typeface="Arial Unicode MS" pitchFamily="34" charset="-128"/>
                <a:cs typeface="Arial Unicode MS" pitchFamily="34" charset="-128"/>
              </a:rPr>
              <a:t>başlandı</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Lethal</a:t>
            </a: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Triad</a:t>
            </a:r>
            <a:r>
              <a:rPr lang="tr-TR" dirty="0" smtClean="0">
                <a:latin typeface="Arial Unicode MS" pitchFamily="34" charset="-128"/>
                <a:ea typeface="Arial Unicode MS" pitchFamily="34" charset="-128"/>
                <a:cs typeface="Arial Unicode MS" pitchFamily="34" charset="-128"/>
              </a:rPr>
              <a:t>’ da (</a:t>
            </a:r>
            <a:r>
              <a:rPr lang="tr-TR" dirty="0" err="1" smtClean="0">
                <a:latin typeface="Arial Unicode MS" pitchFamily="34" charset="-128"/>
                <a:ea typeface="Arial Unicode MS" pitchFamily="34" charset="-128"/>
                <a:cs typeface="Arial Unicode MS" pitchFamily="34" charset="-128"/>
              </a:rPr>
              <a:t>hipotermi</a:t>
            </a:r>
            <a:r>
              <a:rPr lang="tr-TR" dirty="0" smtClean="0">
                <a:latin typeface="Arial Unicode MS" pitchFamily="34" charset="-128"/>
                <a:ea typeface="Arial Unicode MS" pitchFamily="34" charset="-128"/>
                <a:cs typeface="Arial Unicode MS" pitchFamily="34" charset="-128"/>
              </a:rPr>
              <a:t>/</a:t>
            </a:r>
            <a:r>
              <a:rPr lang="tr-TR" dirty="0" err="1" smtClean="0">
                <a:latin typeface="Arial Unicode MS" pitchFamily="34" charset="-128"/>
                <a:ea typeface="Arial Unicode MS" pitchFamily="34" charset="-128"/>
                <a:cs typeface="Arial Unicode MS" pitchFamily="34" charset="-128"/>
              </a:rPr>
              <a:t>asidoz</a:t>
            </a:r>
            <a:r>
              <a:rPr lang="tr-TR" dirty="0" smtClean="0">
                <a:latin typeface="Arial Unicode MS" pitchFamily="34" charset="-128"/>
                <a:ea typeface="Arial Unicode MS" pitchFamily="34" charset="-128"/>
                <a:cs typeface="Arial Unicode MS" pitchFamily="34" charset="-128"/>
              </a:rPr>
              <a:t>/</a:t>
            </a:r>
            <a:r>
              <a:rPr lang="tr-TR" dirty="0" err="1" smtClean="0">
                <a:latin typeface="Arial Unicode MS" pitchFamily="34" charset="-128"/>
                <a:ea typeface="Arial Unicode MS" pitchFamily="34" charset="-128"/>
                <a:cs typeface="Arial Unicode MS" pitchFamily="34" charset="-128"/>
              </a:rPr>
              <a:t>koagülopati</a:t>
            </a: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hemostatik</a:t>
            </a:r>
            <a:r>
              <a:rPr lang="tr-TR" dirty="0" smtClean="0">
                <a:latin typeface="Arial Unicode MS" pitchFamily="34" charset="-128"/>
                <a:ea typeface="Arial Unicode MS" pitchFamily="34" charset="-128"/>
                <a:cs typeface="Arial Unicode MS" pitchFamily="34" charset="-128"/>
              </a:rPr>
              <a:t> tekniklerin uygulanması ve sıvı </a:t>
            </a:r>
            <a:r>
              <a:rPr lang="tr-TR" dirty="0" err="1" smtClean="0">
                <a:latin typeface="Arial Unicode MS" pitchFamily="34" charset="-128"/>
                <a:ea typeface="Arial Unicode MS" pitchFamily="34" charset="-128"/>
                <a:cs typeface="Arial Unicode MS" pitchFamily="34" charset="-128"/>
              </a:rPr>
              <a:t>replasmanı</a:t>
            </a:r>
            <a:r>
              <a:rPr lang="tr-TR" dirty="0" smtClean="0">
                <a:latin typeface="Arial Unicode MS" pitchFamily="34" charset="-128"/>
                <a:ea typeface="Arial Unicode MS" pitchFamily="34" charset="-128"/>
                <a:cs typeface="Arial Unicode MS" pitchFamily="34" charset="-128"/>
              </a:rPr>
              <a:t>  ile hayatta kalma oranını artırdı</a:t>
            </a:r>
          </a:p>
          <a:p>
            <a:pPr>
              <a:lnSpc>
                <a:spcPct val="15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Askeri ciddi travmalarda, </a:t>
            </a:r>
            <a:r>
              <a:rPr lang="tr-TR" b="1" dirty="0" err="1" smtClean="0">
                <a:latin typeface="Arial Unicode MS" pitchFamily="34" charset="-128"/>
                <a:ea typeface="Arial Unicode MS" pitchFamily="34" charset="-128"/>
                <a:cs typeface="Arial Unicode MS" pitchFamily="34" charset="-128"/>
              </a:rPr>
              <a:t>opiodlarla</a:t>
            </a:r>
            <a:r>
              <a:rPr lang="tr-TR" dirty="0" smtClean="0">
                <a:latin typeface="Arial Unicode MS" pitchFamily="34" charset="-128"/>
                <a:ea typeface="Arial Unicode MS" pitchFamily="34" charset="-128"/>
                <a:cs typeface="Arial Unicode MS" pitchFamily="34" charset="-128"/>
              </a:rPr>
              <a:t> birlikte </a:t>
            </a:r>
            <a:r>
              <a:rPr lang="tr-TR" dirty="0" err="1" smtClean="0">
                <a:latin typeface="Arial Unicode MS" pitchFamily="34" charset="-128"/>
                <a:ea typeface="Arial Unicode MS" pitchFamily="34" charset="-128"/>
                <a:cs typeface="Arial Unicode MS" pitchFamily="34" charset="-128"/>
              </a:rPr>
              <a:t>multinodal</a:t>
            </a: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terapatiklerin</a:t>
            </a:r>
            <a:r>
              <a:rPr lang="tr-TR" dirty="0" smtClean="0">
                <a:latin typeface="Arial Unicode MS" pitchFamily="34" charset="-128"/>
                <a:ea typeface="Arial Unicode MS" pitchFamily="34" charset="-128"/>
                <a:cs typeface="Arial Unicode MS" pitchFamily="34" charset="-128"/>
              </a:rPr>
              <a:t> kullanımı  ile analjezinin sağlanması sivilde de kullanılmaya başlandı </a:t>
            </a:r>
          </a:p>
          <a:p>
            <a:pPr>
              <a:lnSpc>
                <a:spcPct val="150000"/>
              </a:lnSpc>
              <a:buFont typeface="Courier New" pitchFamily="49" charset="0"/>
              <a:buChar char="o"/>
            </a:pPr>
            <a:endParaRPr lang="tr-TR" dirty="0">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 y="1571612"/>
            <a:ext cx="9144032" cy="4524315"/>
          </a:xfrm>
          <a:prstGeom prst="rect">
            <a:avLst/>
          </a:prstGeom>
          <a:solidFill>
            <a:schemeClr val="accent4">
              <a:lumMod val="20000"/>
              <a:lumOff val="80000"/>
            </a:schemeClr>
          </a:solidFill>
        </p:spPr>
        <p:txBody>
          <a:bodyPr wrap="square" rtlCol="0">
            <a:spAutoFit/>
          </a:bodyPr>
          <a:lstStyle/>
          <a:p>
            <a:pPr>
              <a:lnSpc>
                <a:spcPct val="200000"/>
              </a:lnSpc>
            </a:pPr>
            <a:r>
              <a:rPr lang="tr-TR" b="1" dirty="0" smtClean="0">
                <a:latin typeface="Arial Unicode MS" pitchFamily="34" charset="-128"/>
                <a:ea typeface="Arial Unicode MS" pitchFamily="34" charset="-128"/>
                <a:cs typeface="Arial Unicode MS" pitchFamily="34" charset="-128"/>
              </a:rPr>
              <a:t>HASTANE ÖNCESİ BAKIM’ dan</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Savaş Destek Hastanelerine </a:t>
            </a:r>
            <a:r>
              <a:rPr lang="tr-TR" b="1" dirty="0" smtClean="0">
                <a:latin typeface="Arial Unicode MS" pitchFamily="34" charset="-128"/>
                <a:ea typeface="Arial Unicode MS" pitchFamily="34" charset="-128"/>
                <a:cs typeface="Arial Unicode MS" pitchFamily="34" charset="-128"/>
              </a:rPr>
              <a:t>(MOBİL HASTANE) </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İlk ortaya çıktığında </a:t>
            </a:r>
            <a:r>
              <a:rPr lang="tr-TR" b="1" dirty="0" smtClean="0">
                <a:latin typeface="Arial Unicode MS" pitchFamily="34" charset="-128"/>
                <a:ea typeface="Arial Unicode MS" pitchFamily="34" charset="-128"/>
                <a:cs typeface="Arial Unicode MS" pitchFamily="34" charset="-128"/>
              </a:rPr>
              <a:t>çok ağır ve hantaldı</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İngilizlerin </a:t>
            </a:r>
            <a:r>
              <a:rPr lang="tr-TR" dirty="0" err="1" smtClean="0">
                <a:latin typeface="Arial Unicode MS" pitchFamily="34" charset="-128"/>
                <a:ea typeface="Arial Unicode MS" pitchFamily="34" charset="-128"/>
                <a:cs typeface="Arial Unicode MS" pitchFamily="34" charset="-128"/>
              </a:rPr>
              <a:t>First</a:t>
            </a: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Gulf</a:t>
            </a:r>
            <a:r>
              <a:rPr lang="tr-TR" dirty="0" smtClean="0">
                <a:latin typeface="Arial Unicode MS" pitchFamily="34" charset="-128"/>
                <a:ea typeface="Arial Unicode MS" pitchFamily="34" charset="-128"/>
                <a:cs typeface="Arial Unicode MS" pitchFamily="34" charset="-128"/>
              </a:rPr>
              <a:t> </a:t>
            </a:r>
            <a:r>
              <a:rPr lang="tr-TR" dirty="0" err="1" smtClean="0">
                <a:latin typeface="Arial Unicode MS" pitchFamily="34" charset="-128"/>
                <a:ea typeface="Arial Unicode MS" pitchFamily="34" charset="-128"/>
                <a:cs typeface="Arial Unicode MS" pitchFamily="34" charset="-128"/>
              </a:rPr>
              <a:t>War</a:t>
            </a:r>
            <a:r>
              <a:rPr lang="tr-TR" dirty="0" smtClean="0">
                <a:latin typeface="Arial Unicode MS" pitchFamily="34" charset="-128"/>
                <a:ea typeface="Arial Unicode MS" pitchFamily="34" charset="-128"/>
                <a:cs typeface="Arial Unicode MS" pitchFamily="34" charset="-128"/>
              </a:rPr>
              <a:t> ‘ dan sonra </a:t>
            </a:r>
            <a:r>
              <a:rPr lang="tr-TR" dirty="0" err="1" smtClean="0">
                <a:latin typeface="Arial Unicode MS" pitchFamily="34" charset="-128"/>
                <a:ea typeface="Arial Unicode MS" pitchFamily="34" charset="-128"/>
                <a:cs typeface="Arial Unicode MS" pitchFamily="34" charset="-128"/>
              </a:rPr>
              <a:t>mobilite</a:t>
            </a:r>
            <a:r>
              <a:rPr lang="tr-TR" dirty="0" smtClean="0">
                <a:latin typeface="Arial Unicode MS" pitchFamily="34" charset="-128"/>
                <a:ea typeface="Arial Unicode MS" pitchFamily="34" charset="-128"/>
                <a:cs typeface="Arial Unicode MS" pitchFamily="34" charset="-128"/>
              </a:rPr>
              <a:t> ve </a:t>
            </a:r>
            <a:r>
              <a:rPr lang="tr-TR" dirty="0" err="1" smtClean="0">
                <a:latin typeface="Arial Unicode MS" pitchFamily="34" charset="-128"/>
                <a:ea typeface="Arial Unicode MS" pitchFamily="34" charset="-128"/>
                <a:cs typeface="Arial Unicode MS" pitchFamily="34" charset="-128"/>
              </a:rPr>
              <a:t>fleksibilitesi</a:t>
            </a:r>
            <a:r>
              <a:rPr lang="tr-TR" dirty="0" smtClean="0">
                <a:latin typeface="Arial Unicode MS" pitchFamily="34" charset="-128"/>
                <a:ea typeface="Arial Unicode MS" pitchFamily="34" charset="-128"/>
                <a:cs typeface="Arial Unicode MS" pitchFamily="34" charset="-128"/>
              </a:rPr>
              <a:t> arttı</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Kurulan bu </a:t>
            </a:r>
            <a:r>
              <a:rPr lang="tr-TR" b="1" dirty="0" smtClean="0">
                <a:latin typeface="Arial Unicode MS" pitchFamily="34" charset="-128"/>
                <a:ea typeface="Arial Unicode MS" pitchFamily="34" charset="-128"/>
                <a:cs typeface="Arial Unicode MS" pitchFamily="34" charset="-128"/>
              </a:rPr>
              <a:t>MOBİL HASTANELER </a:t>
            </a:r>
            <a:r>
              <a:rPr lang="tr-TR" dirty="0" smtClean="0">
                <a:latin typeface="Arial Unicode MS" pitchFamily="34" charset="-128"/>
                <a:ea typeface="Arial Unicode MS" pitchFamily="34" charset="-128"/>
                <a:cs typeface="Arial Unicode MS" pitchFamily="34" charset="-128"/>
              </a:rPr>
              <a:t>yaralının hızla sağlık birimine ulaşmasını sağladı</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Savaş alanındaki ölümlerde </a:t>
            </a:r>
            <a:r>
              <a:rPr lang="tr-TR" b="1" dirty="0" smtClean="0">
                <a:latin typeface="Arial Unicode MS" pitchFamily="34" charset="-128"/>
                <a:ea typeface="Arial Unicode MS" pitchFamily="34" charset="-128"/>
                <a:cs typeface="Arial Unicode MS" pitchFamily="34" charset="-128"/>
              </a:rPr>
              <a:t>dramatik bir azalmaya </a:t>
            </a:r>
            <a:r>
              <a:rPr lang="tr-TR" dirty="0" smtClean="0">
                <a:latin typeface="Arial Unicode MS" pitchFamily="34" charset="-128"/>
                <a:ea typeface="Arial Unicode MS" pitchFamily="34" charset="-128"/>
                <a:cs typeface="Arial Unicode MS" pitchFamily="34" charset="-128"/>
              </a:rPr>
              <a:t>neden oldu</a:t>
            </a:r>
          </a:p>
          <a:p>
            <a:pPr>
              <a:lnSpc>
                <a:spcPct val="200000"/>
              </a:lnSpc>
              <a:buFont typeface="Courier New" pitchFamily="49" charset="0"/>
              <a:buChar char="o"/>
            </a:pPr>
            <a:r>
              <a:rPr lang="tr-TR" dirty="0" smtClean="0">
                <a:latin typeface="Arial Unicode MS" pitchFamily="34" charset="-128"/>
                <a:ea typeface="Arial Unicode MS" pitchFamily="34" charset="-128"/>
                <a:cs typeface="Arial Unicode MS" pitchFamily="34" charset="-128"/>
              </a:rPr>
              <a:t> Bugün İleri Cerrahi Timler, çatışma alanından birkaç km geride müdahale için yer almaktadır</a:t>
            </a:r>
            <a:endParaRPr lang="tr-TR" dirty="0">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85720" y="571480"/>
            <a:ext cx="8494633" cy="369332"/>
          </a:xfrm>
          <a:prstGeom prst="rect">
            <a:avLst/>
          </a:prstGeom>
          <a:noFill/>
        </p:spPr>
        <p:txBody>
          <a:bodyPr wrap="none" rtlCol="0">
            <a:spAutoFit/>
          </a:bodyPr>
          <a:lstStyle/>
          <a:p>
            <a:r>
              <a:rPr lang="tr-TR" dirty="0" smtClean="0">
                <a:latin typeface="Arial Unicode MS" pitchFamily="34" charset="-128"/>
                <a:ea typeface="Arial Unicode MS" pitchFamily="34" charset="-128"/>
                <a:cs typeface="Arial Unicode MS" pitchFamily="34" charset="-128"/>
              </a:rPr>
              <a:t>“Hastane Öncesi  (</a:t>
            </a:r>
            <a:r>
              <a:rPr lang="tr-TR" dirty="0" err="1" smtClean="0">
                <a:latin typeface="Arial Unicode MS" pitchFamily="34" charset="-128"/>
                <a:ea typeface="Arial Unicode MS" pitchFamily="34" charset="-128"/>
                <a:cs typeface="Arial Unicode MS" pitchFamily="34" charset="-128"/>
              </a:rPr>
              <a:t>Pre</a:t>
            </a:r>
            <a:r>
              <a:rPr lang="tr-TR" dirty="0" smtClean="0">
                <a:latin typeface="Arial Unicode MS" pitchFamily="34" charset="-128"/>
                <a:ea typeface="Arial Unicode MS" pitchFamily="34" charset="-128"/>
                <a:cs typeface="Arial Unicode MS" pitchFamily="34" charset="-128"/>
              </a:rPr>
              <a:t>-</a:t>
            </a:r>
            <a:r>
              <a:rPr lang="tr-TR" dirty="0" err="1" smtClean="0">
                <a:latin typeface="Arial Unicode MS" pitchFamily="34" charset="-128"/>
                <a:ea typeface="Arial Unicode MS" pitchFamily="34" charset="-128"/>
                <a:cs typeface="Arial Unicode MS" pitchFamily="34" charset="-128"/>
              </a:rPr>
              <a:t>hospital</a:t>
            </a:r>
            <a:r>
              <a:rPr lang="tr-TR" dirty="0" smtClean="0">
                <a:latin typeface="Arial Unicode MS" pitchFamily="34" charset="-128"/>
                <a:ea typeface="Arial Unicode MS" pitchFamily="34" charset="-128"/>
                <a:cs typeface="Arial Unicode MS" pitchFamily="34" charset="-128"/>
              </a:rPr>
              <a:t> )Bakım” da </a:t>
            </a:r>
            <a:r>
              <a:rPr lang="tr-TR" b="1" dirty="0" smtClean="0">
                <a:latin typeface="Arial Unicode MS" pitchFamily="34" charset="-128"/>
                <a:ea typeface="Arial Unicode MS" pitchFamily="34" charset="-128"/>
                <a:cs typeface="Arial Unicode MS" pitchFamily="34" charset="-128"/>
              </a:rPr>
              <a:t>ACİL TIP </a:t>
            </a:r>
            <a:r>
              <a:rPr lang="tr-TR" dirty="0" smtClean="0">
                <a:latin typeface="Arial Unicode MS" pitchFamily="34" charset="-128"/>
                <a:ea typeface="Arial Unicode MS" pitchFamily="34" charset="-128"/>
                <a:cs typeface="Arial Unicode MS" pitchFamily="34" charset="-128"/>
              </a:rPr>
              <a:t>konusunda 2 farklı yaklaşım</a:t>
            </a:r>
            <a:endParaRPr lang="tr-TR" dirty="0"/>
          </a:p>
        </p:txBody>
      </p:sp>
      <p:sp>
        <p:nvSpPr>
          <p:cNvPr id="3" name="2 Metin kutusu"/>
          <p:cNvSpPr txBox="1"/>
          <p:nvPr/>
        </p:nvSpPr>
        <p:spPr>
          <a:xfrm>
            <a:off x="1000100" y="1000108"/>
            <a:ext cx="1877437" cy="5493812"/>
          </a:xfrm>
          <a:prstGeom prst="rect">
            <a:avLst/>
          </a:prstGeom>
          <a:solidFill>
            <a:schemeClr val="accent2">
              <a:lumMod val="20000"/>
              <a:lumOff val="80000"/>
            </a:schemeClr>
          </a:solidFill>
        </p:spPr>
        <p:txBody>
          <a:bodyPr wrap="none" rtlCol="0">
            <a:spAutoFit/>
          </a:bodyPr>
          <a:lstStyle/>
          <a:p>
            <a:pPr>
              <a:lnSpc>
                <a:spcPct val="150000"/>
              </a:lnSpc>
            </a:pPr>
            <a:r>
              <a:rPr lang="tr-TR" dirty="0" smtClean="0">
                <a:latin typeface="Arial Unicode MS" pitchFamily="34" charset="-128"/>
                <a:ea typeface="Arial Unicode MS" pitchFamily="34" charset="-128"/>
                <a:cs typeface="Arial Unicode MS" pitchFamily="34" charset="-128"/>
              </a:rPr>
              <a:t>AMERİKA</a:t>
            </a:r>
          </a:p>
          <a:p>
            <a:pPr>
              <a:lnSpc>
                <a:spcPct val="150000"/>
              </a:lnSpc>
            </a:pPr>
            <a:r>
              <a:rPr lang="tr-TR" dirty="0" smtClean="0">
                <a:latin typeface="Arial Unicode MS" pitchFamily="34" charset="-128"/>
                <a:ea typeface="Arial Unicode MS" pitchFamily="34" charset="-128"/>
                <a:cs typeface="Arial Unicode MS" pitchFamily="34" charset="-128"/>
              </a:rPr>
              <a:t>İNGİLTERE</a:t>
            </a:r>
          </a:p>
          <a:p>
            <a:pPr>
              <a:lnSpc>
                <a:spcPct val="150000"/>
              </a:lnSpc>
            </a:pPr>
            <a:r>
              <a:rPr lang="tr-TR" dirty="0" smtClean="0">
                <a:latin typeface="Arial Unicode MS" pitchFamily="34" charset="-128"/>
                <a:ea typeface="Arial Unicode MS" pitchFamily="34" charset="-128"/>
                <a:cs typeface="Arial Unicode MS" pitchFamily="34" charset="-128"/>
              </a:rPr>
              <a:t>ÇİN</a:t>
            </a:r>
          </a:p>
          <a:p>
            <a:pPr>
              <a:lnSpc>
                <a:spcPct val="150000"/>
              </a:lnSpc>
            </a:pPr>
            <a:r>
              <a:rPr lang="tr-TR" dirty="0" smtClean="0">
                <a:latin typeface="Arial Unicode MS" pitchFamily="34" charset="-128"/>
                <a:ea typeface="Arial Unicode MS" pitchFamily="34" charset="-128"/>
                <a:cs typeface="Arial Unicode MS" pitchFamily="34" charset="-128"/>
              </a:rPr>
              <a:t>AVUSTURALYA</a:t>
            </a:r>
          </a:p>
          <a:p>
            <a:pPr>
              <a:lnSpc>
                <a:spcPct val="150000"/>
              </a:lnSpc>
            </a:pPr>
            <a:r>
              <a:rPr lang="tr-TR" dirty="0" smtClean="0">
                <a:latin typeface="Arial Unicode MS" pitchFamily="34" charset="-128"/>
                <a:ea typeface="Arial Unicode MS" pitchFamily="34" charset="-128"/>
                <a:cs typeface="Arial Unicode MS" pitchFamily="34" charset="-128"/>
              </a:rPr>
              <a:t>KANADA</a:t>
            </a:r>
          </a:p>
          <a:p>
            <a:pPr>
              <a:lnSpc>
                <a:spcPct val="150000"/>
              </a:lnSpc>
            </a:pPr>
            <a:r>
              <a:rPr lang="tr-TR" dirty="0" smtClean="0">
                <a:latin typeface="Arial Unicode MS" pitchFamily="34" charset="-128"/>
                <a:ea typeface="Arial Unicode MS" pitchFamily="34" charset="-128"/>
                <a:cs typeface="Arial Unicode MS" pitchFamily="34" charset="-128"/>
              </a:rPr>
              <a:t>İSRAİL</a:t>
            </a:r>
          </a:p>
          <a:p>
            <a:pPr>
              <a:lnSpc>
                <a:spcPct val="150000"/>
              </a:lnSpc>
            </a:pPr>
            <a:r>
              <a:rPr lang="tr-TR" dirty="0" smtClean="0">
                <a:latin typeface="Arial Unicode MS" pitchFamily="34" charset="-128"/>
                <a:ea typeface="Arial Unicode MS" pitchFamily="34" charset="-128"/>
                <a:cs typeface="Arial Unicode MS" pitchFamily="34" charset="-128"/>
              </a:rPr>
              <a:t>JAPONYA</a:t>
            </a:r>
          </a:p>
          <a:p>
            <a:pPr>
              <a:lnSpc>
                <a:spcPct val="150000"/>
              </a:lnSpc>
            </a:pPr>
            <a:r>
              <a:rPr lang="tr-TR" dirty="0" smtClean="0">
                <a:latin typeface="Arial Unicode MS" pitchFamily="34" charset="-128"/>
                <a:ea typeface="Arial Unicode MS" pitchFamily="34" charset="-128"/>
                <a:cs typeface="Arial Unicode MS" pitchFamily="34" charset="-128"/>
              </a:rPr>
              <a:t>YENİ ZELANDA</a:t>
            </a:r>
          </a:p>
          <a:p>
            <a:pPr>
              <a:lnSpc>
                <a:spcPct val="150000"/>
              </a:lnSpc>
            </a:pPr>
            <a:r>
              <a:rPr lang="tr-TR" dirty="0" smtClean="0">
                <a:latin typeface="Arial Unicode MS" pitchFamily="34" charset="-128"/>
                <a:ea typeface="Arial Unicode MS" pitchFamily="34" charset="-128"/>
                <a:cs typeface="Arial Unicode MS" pitchFamily="34" charset="-128"/>
              </a:rPr>
              <a:t>GÜNEY KORE</a:t>
            </a:r>
          </a:p>
          <a:p>
            <a:pPr>
              <a:lnSpc>
                <a:spcPct val="150000"/>
              </a:lnSpc>
            </a:pPr>
            <a:r>
              <a:rPr lang="tr-TR" dirty="0" smtClean="0">
                <a:latin typeface="Arial Unicode MS" pitchFamily="34" charset="-128"/>
                <a:ea typeface="Arial Unicode MS" pitchFamily="34" charset="-128"/>
                <a:cs typeface="Arial Unicode MS" pitchFamily="34" charset="-128"/>
              </a:rPr>
              <a:t>İRLANDA</a:t>
            </a:r>
          </a:p>
          <a:p>
            <a:pPr>
              <a:lnSpc>
                <a:spcPct val="150000"/>
              </a:lnSpc>
            </a:pPr>
            <a:r>
              <a:rPr lang="tr-TR" dirty="0" smtClean="0">
                <a:latin typeface="Arial Unicode MS" pitchFamily="34" charset="-128"/>
                <a:ea typeface="Arial Unicode MS" pitchFamily="34" charset="-128"/>
                <a:cs typeface="Arial Unicode MS" pitchFamily="34" charset="-128"/>
              </a:rPr>
              <a:t>TAYVAN</a:t>
            </a:r>
          </a:p>
          <a:p>
            <a:pPr>
              <a:lnSpc>
                <a:spcPct val="150000"/>
              </a:lnSpc>
            </a:pPr>
            <a:r>
              <a:rPr lang="tr-TR" dirty="0" smtClean="0">
                <a:latin typeface="Arial Unicode MS" pitchFamily="34" charset="-128"/>
                <a:ea typeface="Arial Unicode MS" pitchFamily="34" charset="-128"/>
                <a:cs typeface="Arial Unicode MS" pitchFamily="34" charset="-128"/>
              </a:rPr>
              <a:t>FİLİPİNLER</a:t>
            </a:r>
          </a:p>
          <a:p>
            <a:pPr>
              <a:lnSpc>
                <a:spcPct val="150000"/>
              </a:lnSpc>
            </a:pPr>
            <a:r>
              <a:rPr lang="tr-TR" dirty="0" smtClean="0">
                <a:latin typeface="Arial Unicode MS" pitchFamily="34" charset="-128"/>
                <a:ea typeface="Arial Unicode MS" pitchFamily="34" charset="-128"/>
                <a:cs typeface="Arial Unicode MS" pitchFamily="34" charset="-128"/>
              </a:rPr>
              <a:t>HONG KONG</a:t>
            </a:r>
            <a:endParaRPr lang="tr-TR" dirty="0">
              <a:latin typeface="Arial Unicode MS" pitchFamily="34" charset="-128"/>
              <a:ea typeface="Arial Unicode MS" pitchFamily="34" charset="-128"/>
              <a:cs typeface="Arial Unicode MS" pitchFamily="34" charset="-128"/>
            </a:endParaRPr>
          </a:p>
        </p:txBody>
      </p:sp>
      <p:sp>
        <p:nvSpPr>
          <p:cNvPr id="7" name="6 Metin kutusu"/>
          <p:cNvSpPr txBox="1"/>
          <p:nvPr/>
        </p:nvSpPr>
        <p:spPr>
          <a:xfrm>
            <a:off x="6191401" y="983418"/>
            <a:ext cx="1595309" cy="5445978"/>
          </a:xfrm>
          <a:prstGeom prst="rect">
            <a:avLst/>
          </a:prstGeom>
          <a:solidFill>
            <a:schemeClr val="tx2">
              <a:lumMod val="20000"/>
              <a:lumOff val="80000"/>
            </a:schemeClr>
          </a:solidFill>
        </p:spPr>
        <p:txBody>
          <a:bodyPr wrap="none" rtlCol="0">
            <a:spAutoFit/>
          </a:bodyPr>
          <a:lstStyle/>
          <a:p>
            <a:pPr>
              <a:lnSpc>
                <a:spcPct val="150000"/>
              </a:lnSpc>
            </a:pPr>
            <a:r>
              <a:rPr lang="tr-TR" dirty="0" smtClean="0">
                <a:latin typeface="Arial Unicode MS" pitchFamily="34" charset="-128"/>
                <a:ea typeface="Arial Unicode MS" pitchFamily="34" charset="-128"/>
                <a:cs typeface="Arial Unicode MS" pitchFamily="34" charset="-128"/>
              </a:rPr>
              <a:t>FRANSA</a:t>
            </a:r>
          </a:p>
          <a:p>
            <a:pPr>
              <a:lnSpc>
                <a:spcPct val="150000"/>
              </a:lnSpc>
            </a:pPr>
            <a:r>
              <a:rPr lang="tr-TR" dirty="0" smtClean="0">
                <a:latin typeface="Arial Unicode MS" pitchFamily="34" charset="-128"/>
                <a:ea typeface="Arial Unicode MS" pitchFamily="34" charset="-128"/>
                <a:cs typeface="Arial Unicode MS" pitchFamily="34" charset="-128"/>
              </a:rPr>
              <a:t>ALMANYA</a:t>
            </a:r>
          </a:p>
          <a:p>
            <a:pPr>
              <a:lnSpc>
                <a:spcPct val="150000"/>
              </a:lnSpc>
            </a:pPr>
            <a:r>
              <a:rPr lang="tr-TR" dirty="0" smtClean="0">
                <a:latin typeface="Arial Unicode MS" pitchFamily="34" charset="-128"/>
                <a:ea typeface="Arial Unicode MS" pitchFamily="34" charset="-128"/>
                <a:cs typeface="Arial Unicode MS" pitchFamily="34" charset="-128"/>
              </a:rPr>
              <a:t>RUSYA</a:t>
            </a:r>
          </a:p>
          <a:p>
            <a:pPr>
              <a:lnSpc>
                <a:spcPct val="150000"/>
              </a:lnSpc>
            </a:pPr>
            <a:r>
              <a:rPr lang="tr-TR" dirty="0" smtClean="0">
                <a:latin typeface="Arial Unicode MS" pitchFamily="34" charset="-128"/>
                <a:ea typeface="Arial Unicode MS" pitchFamily="34" charset="-128"/>
                <a:cs typeface="Arial Unicode MS" pitchFamily="34" charset="-128"/>
              </a:rPr>
              <a:t>AVUSTURYA</a:t>
            </a:r>
          </a:p>
          <a:p>
            <a:pPr>
              <a:lnSpc>
                <a:spcPct val="150000"/>
              </a:lnSpc>
            </a:pPr>
            <a:r>
              <a:rPr lang="tr-TR" dirty="0" smtClean="0">
                <a:latin typeface="Arial Unicode MS" pitchFamily="34" charset="-128"/>
                <a:ea typeface="Arial Unicode MS" pitchFamily="34" charset="-128"/>
                <a:cs typeface="Arial Unicode MS" pitchFamily="34" charset="-128"/>
              </a:rPr>
              <a:t>NORVEÇ</a:t>
            </a:r>
          </a:p>
          <a:p>
            <a:pPr>
              <a:lnSpc>
                <a:spcPct val="150000"/>
              </a:lnSpc>
            </a:pPr>
            <a:r>
              <a:rPr lang="tr-TR" dirty="0" smtClean="0">
                <a:latin typeface="Arial Unicode MS" pitchFamily="34" charset="-128"/>
                <a:ea typeface="Arial Unicode MS" pitchFamily="34" charset="-128"/>
                <a:cs typeface="Arial Unicode MS" pitchFamily="34" charset="-128"/>
              </a:rPr>
              <a:t>POLANYA</a:t>
            </a:r>
          </a:p>
          <a:p>
            <a:pPr>
              <a:lnSpc>
                <a:spcPct val="150000"/>
              </a:lnSpc>
            </a:pPr>
            <a:r>
              <a:rPr lang="tr-TR" dirty="0" smtClean="0">
                <a:latin typeface="Arial Unicode MS" pitchFamily="34" charset="-128"/>
                <a:ea typeface="Arial Unicode MS" pitchFamily="34" charset="-128"/>
                <a:cs typeface="Arial Unicode MS" pitchFamily="34" charset="-128"/>
              </a:rPr>
              <a:t>PORTEKİZ</a:t>
            </a:r>
          </a:p>
          <a:p>
            <a:pPr>
              <a:lnSpc>
                <a:spcPct val="150000"/>
              </a:lnSpc>
            </a:pPr>
            <a:r>
              <a:rPr lang="tr-TR" dirty="0" smtClean="0">
                <a:latin typeface="Arial Unicode MS" pitchFamily="34" charset="-128"/>
                <a:ea typeface="Arial Unicode MS" pitchFamily="34" charset="-128"/>
                <a:cs typeface="Arial Unicode MS" pitchFamily="34" charset="-128"/>
              </a:rPr>
              <a:t>İSVEÇ</a:t>
            </a:r>
          </a:p>
          <a:p>
            <a:pPr>
              <a:lnSpc>
                <a:spcPct val="150000"/>
              </a:lnSpc>
            </a:pPr>
            <a:r>
              <a:rPr lang="tr-TR" dirty="0" smtClean="0">
                <a:latin typeface="Arial Unicode MS" pitchFamily="34" charset="-128"/>
                <a:ea typeface="Arial Unicode MS" pitchFamily="34" charset="-128"/>
                <a:cs typeface="Arial Unicode MS" pitchFamily="34" charset="-128"/>
              </a:rPr>
              <a:t>İSVİÇRE</a:t>
            </a:r>
          </a:p>
          <a:p>
            <a:pPr>
              <a:lnSpc>
                <a:spcPct val="150000"/>
              </a:lnSpc>
            </a:pPr>
            <a:r>
              <a:rPr lang="tr-TR" dirty="0" smtClean="0">
                <a:latin typeface="Arial Unicode MS" pitchFamily="34" charset="-128"/>
                <a:ea typeface="Arial Unicode MS" pitchFamily="34" charset="-128"/>
                <a:cs typeface="Arial Unicode MS" pitchFamily="34" charset="-128"/>
              </a:rPr>
              <a:t>FİNLANDİYA</a:t>
            </a:r>
          </a:p>
          <a:p>
            <a:pPr>
              <a:lnSpc>
                <a:spcPct val="150000"/>
              </a:lnSpc>
            </a:pPr>
            <a:r>
              <a:rPr lang="tr-TR" dirty="0" smtClean="0">
                <a:latin typeface="Arial Unicode MS" pitchFamily="34" charset="-128"/>
                <a:ea typeface="Arial Unicode MS" pitchFamily="34" charset="-128"/>
                <a:cs typeface="Arial Unicode MS" pitchFamily="34" charset="-128"/>
              </a:rPr>
              <a:t>BELÇİKA</a:t>
            </a:r>
          </a:p>
          <a:p>
            <a:pPr>
              <a:lnSpc>
                <a:spcPct val="150000"/>
              </a:lnSpc>
            </a:pPr>
            <a:r>
              <a:rPr lang="tr-TR" dirty="0" smtClean="0">
                <a:latin typeface="Arial Unicode MS" pitchFamily="34" charset="-128"/>
                <a:ea typeface="Arial Unicode MS" pitchFamily="34" charset="-128"/>
                <a:cs typeface="Arial Unicode MS" pitchFamily="34" charset="-128"/>
              </a:rPr>
              <a:t>LİTVANYA</a:t>
            </a:r>
          </a:p>
          <a:p>
            <a:pPr>
              <a:lnSpc>
                <a:spcPct val="150000"/>
              </a:lnSpc>
            </a:pPr>
            <a:r>
              <a:rPr lang="tr-TR" dirty="0" smtClean="0">
                <a:latin typeface="Arial Unicode MS" pitchFamily="34" charset="-128"/>
                <a:ea typeface="Arial Unicode MS" pitchFamily="34" charset="-128"/>
                <a:cs typeface="Arial Unicode MS" pitchFamily="34" charset="-128"/>
              </a:rPr>
              <a:t>SLOVENYA</a:t>
            </a:r>
            <a:endParaRPr lang="tr-TR" dirty="0">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00034" y="1007022"/>
            <a:ext cx="1877437" cy="5493812"/>
          </a:xfrm>
          <a:prstGeom prst="rect">
            <a:avLst/>
          </a:prstGeom>
          <a:solidFill>
            <a:schemeClr val="accent2">
              <a:lumMod val="20000"/>
              <a:lumOff val="80000"/>
            </a:schemeClr>
          </a:solidFill>
        </p:spPr>
        <p:txBody>
          <a:bodyPr wrap="none" rtlCol="0">
            <a:spAutoFit/>
          </a:bodyPr>
          <a:lstStyle/>
          <a:p>
            <a:pPr>
              <a:lnSpc>
                <a:spcPct val="150000"/>
              </a:lnSpc>
            </a:pPr>
            <a:r>
              <a:rPr lang="tr-TR" dirty="0" smtClean="0">
                <a:latin typeface="Arial Unicode MS" pitchFamily="34" charset="-128"/>
                <a:ea typeface="Arial Unicode MS" pitchFamily="34" charset="-128"/>
                <a:cs typeface="Arial Unicode MS" pitchFamily="34" charset="-128"/>
              </a:rPr>
              <a:t>AMERİKA</a:t>
            </a:r>
          </a:p>
          <a:p>
            <a:pPr>
              <a:lnSpc>
                <a:spcPct val="150000"/>
              </a:lnSpc>
            </a:pPr>
            <a:r>
              <a:rPr lang="tr-TR" dirty="0" smtClean="0">
                <a:latin typeface="Arial Unicode MS" pitchFamily="34" charset="-128"/>
                <a:ea typeface="Arial Unicode MS" pitchFamily="34" charset="-128"/>
                <a:cs typeface="Arial Unicode MS" pitchFamily="34" charset="-128"/>
              </a:rPr>
              <a:t>İNGİLTERE</a:t>
            </a:r>
          </a:p>
          <a:p>
            <a:pPr>
              <a:lnSpc>
                <a:spcPct val="150000"/>
              </a:lnSpc>
            </a:pPr>
            <a:r>
              <a:rPr lang="tr-TR" dirty="0" smtClean="0">
                <a:latin typeface="Arial Unicode MS" pitchFamily="34" charset="-128"/>
                <a:ea typeface="Arial Unicode MS" pitchFamily="34" charset="-128"/>
                <a:cs typeface="Arial Unicode MS" pitchFamily="34" charset="-128"/>
              </a:rPr>
              <a:t>ÇİN</a:t>
            </a:r>
          </a:p>
          <a:p>
            <a:pPr>
              <a:lnSpc>
                <a:spcPct val="150000"/>
              </a:lnSpc>
            </a:pPr>
            <a:r>
              <a:rPr lang="tr-TR" dirty="0" smtClean="0">
                <a:latin typeface="Arial Unicode MS" pitchFamily="34" charset="-128"/>
                <a:ea typeface="Arial Unicode MS" pitchFamily="34" charset="-128"/>
                <a:cs typeface="Arial Unicode MS" pitchFamily="34" charset="-128"/>
              </a:rPr>
              <a:t>AVUSTURALYA</a:t>
            </a:r>
          </a:p>
          <a:p>
            <a:pPr>
              <a:lnSpc>
                <a:spcPct val="150000"/>
              </a:lnSpc>
            </a:pPr>
            <a:r>
              <a:rPr lang="tr-TR" dirty="0" smtClean="0">
                <a:latin typeface="Arial Unicode MS" pitchFamily="34" charset="-128"/>
                <a:ea typeface="Arial Unicode MS" pitchFamily="34" charset="-128"/>
                <a:cs typeface="Arial Unicode MS" pitchFamily="34" charset="-128"/>
              </a:rPr>
              <a:t>KANADA</a:t>
            </a:r>
          </a:p>
          <a:p>
            <a:pPr>
              <a:lnSpc>
                <a:spcPct val="150000"/>
              </a:lnSpc>
            </a:pPr>
            <a:r>
              <a:rPr lang="tr-TR" dirty="0" smtClean="0">
                <a:latin typeface="Arial Unicode MS" pitchFamily="34" charset="-128"/>
                <a:ea typeface="Arial Unicode MS" pitchFamily="34" charset="-128"/>
                <a:cs typeface="Arial Unicode MS" pitchFamily="34" charset="-128"/>
              </a:rPr>
              <a:t>İSRAİL</a:t>
            </a:r>
          </a:p>
          <a:p>
            <a:pPr>
              <a:lnSpc>
                <a:spcPct val="150000"/>
              </a:lnSpc>
            </a:pPr>
            <a:r>
              <a:rPr lang="tr-TR" dirty="0" smtClean="0">
                <a:latin typeface="Arial Unicode MS" pitchFamily="34" charset="-128"/>
                <a:ea typeface="Arial Unicode MS" pitchFamily="34" charset="-128"/>
                <a:cs typeface="Arial Unicode MS" pitchFamily="34" charset="-128"/>
              </a:rPr>
              <a:t>JAPONYA</a:t>
            </a:r>
          </a:p>
          <a:p>
            <a:pPr>
              <a:lnSpc>
                <a:spcPct val="150000"/>
              </a:lnSpc>
            </a:pPr>
            <a:r>
              <a:rPr lang="tr-TR" dirty="0" smtClean="0">
                <a:latin typeface="Arial Unicode MS" pitchFamily="34" charset="-128"/>
                <a:ea typeface="Arial Unicode MS" pitchFamily="34" charset="-128"/>
                <a:cs typeface="Arial Unicode MS" pitchFamily="34" charset="-128"/>
              </a:rPr>
              <a:t>YENİ ZELANDA</a:t>
            </a:r>
          </a:p>
          <a:p>
            <a:pPr>
              <a:lnSpc>
                <a:spcPct val="150000"/>
              </a:lnSpc>
            </a:pPr>
            <a:r>
              <a:rPr lang="tr-TR" dirty="0" smtClean="0">
                <a:latin typeface="Arial Unicode MS" pitchFamily="34" charset="-128"/>
                <a:ea typeface="Arial Unicode MS" pitchFamily="34" charset="-128"/>
                <a:cs typeface="Arial Unicode MS" pitchFamily="34" charset="-128"/>
              </a:rPr>
              <a:t>GÜNEY KORE</a:t>
            </a:r>
          </a:p>
          <a:p>
            <a:pPr>
              <a:lnSpc>
                <a:spcPct val="150000"/>
              </a:lnSpc>
            </a:pPr>
            <a:r>
              <a:rPr lang="tr-TR" dirty="0" smtClean="0">
                <a:latin typeface="Arial Unicode MS" pitchFamily="34" charset="-128"/>
                <a:ea typeface="Arial Unicode MS" pitchFamily="34" charset="-128"/>
                <a:cs typeface="Arial Unicode MS" pitchFamily="34" charset="-128"/>
              </a:rPr>
              <a:t>İRLANDA</a:t>
            </a:r>
          </a:p>
          <a:p>
            <a:pPr>
              <a:lnSpc>
                <a:spcPct val="150000"/>
              </a:lnSpc>
            </a:pPr>
            <a:r>
              <a:rPr lang="tr-TR" dirty="0" smtClean="0">
                <a:latin typeface="Arial Unicode MS" pitchFamily="34" charset="-128"/>
                <a:ea typeface="Arial Unicode MS" pitchFamily="34" charset="-128"/>
                <a:cs typeface="Arial Unicode MS" pitchFamily="34" charset="-128"/>
              </a:rPr>
              <a:t>TAYVAN</a:t>
            </a:r>
          </a:p>
          <a:p>
            <a:pPr>
              <a:lnSpc>
                <a:spcPct val="150000"/>
              </a:lnSpc>
            </a:pPr>
            <a:r>
              <a:rPr lang="tr-TR" dirty="0" smtClean="0">
                <a:latin typeface="Arial Unicode MS" pitchFamily="34" charset="-128"/>
                <a:ea typeface="Arial Unicode MS" pitchFamily="34" charset="-128"/>
                <a:cs typeface="Arial Unicode MS" pitchFamily="34" charset="-128"/>
              </a:rPr>
              <a:t>FİLİPİNLER</a:t>
            </a:r>
          </a:p>
          <a:p>
            <a:pPr>
              <a:lnSpc>
                <a:spcPct val="150000"/>
              </a:lnSpc>
            </a:pPr>
            <a:r>
              <a:rPr lang="tr-TR" dirty="0" smtClean="0">
                <a:latin typeface="Arial Unicode MS" pitchFamily="34" charset="-128"/>
                <a:ea typeface="Arial Unicode MS" pitchFamily="34" charset="-128"/>
                <a:cs typeface="Arial Unicode MS" pitchFamily="34" charset="-128"/>
              </a:rPr>
              <a:t>HONG KONG</a:t>
            </a:r>
            <a:endParaRPr lang="tr-TR" dirty="0">
              <a:latin typeface="Arial Unicode MS" pitchFamily="34" charset="-128"/>
              <a:ea typeface="Arial Unicode MS" pitchFamily="34" charset="-128"/>
              <a:cs typeface="Arial Unicode MS" pitchFamily="34" charset="-128"/>
            </a:endParaRPr>
          </a:p>
        </p:txBody>
      </p:sp>
      <p:pic>
        <p:nvPicPr>
          <p:cNvPr id="1028" name="Picture 4"/>
          <p:cNvPicPr>
            <a:picLocks noChangeAspect="1" noChangeArrowheads="1"/>
          </p:cNvPicPr>
          <p:nvPr/>
        </p:nvPicPr>
        <p:blipFill>
          <a:blip r:embed="rId2"/>
          <a:srcRect/>
          <a:stretch>
            <a:fillRect/>
          </a:stretch>
        </p:blipFill>
        <p:spPr bwMode="auto">
          <a:xfrm>
            <a:off x="4786314" y="457619"/>
            <a:ext cx="4143404" cy="3722689"/>
          </a:xfrm>
          <a:prstGeom prst="rect">
            <a:avLst/>
          </a:prstGeom>
          <a:noFill/>
          <a:ln w="9525">
            <a:noFill/>
            <a:miter lim="800000"/>
            <a:headEnd/>
            <a:tailEnd/>
          </a:ln>
          <a:effectLst/>
        </p:spPr>
      </p:pic>
      <p:sp>
        <p:nvSpPr>
          <p:cNvPr id="7" name="6 Metin kutusu"/>
          <p:cNvSpPr txBox="1"/>
          <p:nvPr/>
        </p:nvSpPr>
        <p:spPr>
          <a:xfrm>
            <a:off x="3015164" y="987966"/>
            <a:ext cx="1864613" cy="369332"/>
          </a:xfrm>
          <a:prstGeom prst="rect">
            <a:avLst/>
          </a:prstGeom>
          <a:noFill/>
        </p:spPr>
        <p:txBody>
          <a:bodyPr wrap="none" rtlCol="0">
            <a:spAutoFit/>
          </a:bodyPr>
          <a:lstStyle/>
          <a:p>
            <a:r>
              <a:rPr lang="tr-TR" b="1"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CENTRAL UNIT</a:t>
            </a:r>
            <a:endParaRPr lang="tr-TR" b="1"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27" name="Picture 3"/>
          <p:cNvPicPr>
            <a:picLocks noChangeAspect="1" noChangeArrowheads="1"/>
          </p:cNvPicPr>
          <p:nvPr/>
        </p:nvPicPr>
        <p:blipFill>
          <a:blip r:embed="rId3"/>
          <a:srcRect/>
          <a:stretch>
            <a:fillRect/>
          </a:stretch>
        </p:blipFill>
        <p:spPr bwMode="auto">
          <a:xfrm>
            <a:off x="4071934" y="3550344"/>
            <a:ext cx="3572892" cy="3307656"/>
          </a:xfrm>
          <a:prstGeom prst="rect">
            <a:avLst/>
          </a:prstGeom>
          <a:noFill/>
          <a:ln w="9525">
            <a:noFill/>
            <a:miter lim="800000"/>
            <a:headEnd/>
            <a:tailEnd/>
          </a:ln>
          <a:effectLst/>
        </p:spPr>
      </p:pic>
      <p:sp>
        <p:nvSpPr>
          <p:cNvPr id="8" name="7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00034" y="983418"/>
            <a:ext cx="1595309" cy="5445978"/>
          </a:xfrm>
          <a:prstGeom prst="rect">
            <a:avLst/>
          </a:prstGeom>
          <a:solidFill>
            <a:schemeClr val="tx2">
              <a:lumMod val="20000"/>
              <a:lumOff val="80000"/>
            </a:schemeClr>
          </a:solidFill>
        </p:spPr>
        <p:txBody>
          <a:bodyPr wrap="none" rtlCol="0">
            <a:spAutoFit/>
          </a:bodyPr>
          <a:lstStyle/>
          <a:p>
            <a:pPr>
              <a:lnSpc>
                <a:spcPct val="150000"/>
              </a:lnSpc>
            </a:pPr>
            <a:r>
              <a:rPr lang="tr-TR" dirty="0" smtClean="0">
                <a:latin typeface="Arial Unicode MS" pitchFamily="34" charset="-128"/>
                <a:ea typeface="Arial Unicode MS" pitchFamily="34" charset="-128"/>
                <a:cs typeface="Arial Unicode MS" pitchFamily="34" charset="-128"/>
              </a:rPr>
              <a:t>FRANSA</a:t>
            </a:r>
          </a:p>
          <a:p>
            <a:pPr>
              <a:lnSpc>
                <a:spcPct val="150000"/>
              </a:lnSpc>
            </a:pPr>
            <a:r>
              <a:rPr lang="tr-TR" dirty="0" smtClean="0">
                <a:latin typeface="Arial Unicode MS" pitchFamily="34" charset="-128"/>
                <a:ea typeface="Arial Unicode MS" pitchFamily="34" charset="-128"/>
                <a:cs typeface="Arial Unicode MS" pitchFamily="34" charset="-128"/>
              </a:rPr>
              <a:t>ALMANYA</a:t>
            </a:r>
          </a:p>
          <a:p>
            <a:pPr>
              <a:lnSpc>
                <a:spcPct val="150000"/>
              </a:lnSpc>
            </a:pPr>
            <a:r>
              <a:rPr lang="tr-TR" dirty="0" smtClean="0">
                <a:latin typeface="Arial Unicode MS" pitchFamily="34" charset="-128"/>
                <a:ea typeface="Arial Unicode MS" pitchFamily="34" charset="-128"/>
                <a:cs typeface="Arial Unicode MS" pitchFamily="34" charset="-128"/>
              </a:rPr>
              <a:t>RUSYA</a:t>
            </a:r>
          </a:p>
          <a:p>
            <a:pPr>
              <a:lnSpc>
                <a:spcPct val="150000"/>
              </a:lnSpc>
            </a:pPr>
            <a:r>
              <a:rPr lang="tr-TR" dirty="0" smtClean="0">
                <a:latin typeface="Arial Unicode MS" pitchFamily="34" charset="-128"/>
                <a:ea typeface="Arial Unicode MS" pitchFamily="34" charset="-128"/>
                <a:cs typeface="Arial Unicode MS" pitchFamily="34" charset="-128"/>
              </a:rPr>
              <a:t>AVUSTURYA</a:t>
            </a:r>
          </a:p>
          <a:p>
            <a:pPr>
              <a:lnSpc>
                <a:spcPct val="150000"/>
              </a:lnSpc>
            </a:pPr>
            <a:r>
              <a:rPr lang="tr-TR" dirty="0" smtClean="0">
                <a:latin typeface="Arial Unicode MS" pitchFamily="34" charset="-128"/>
                <a:ea typeface="Arial Unicode MS" pitchFamily="34" charset="-128"/>
                <a:cs typeface="Arial Unicode MS" pitchFamily="34" charset="-128"/>
              </a:rPr>
              <a:t>NORVEÇ</a:t>
            </a:r>
          </a:p>
          <a:p>
            <a:pPr>
              <a:lnSpc>
                <a:spcPct val="150000"/>
              </a:lnSpc>
            </a:pPr>
            <a:r>
              <a:rPr lang="tr-TR" dirty="0" smtClean="0">
                <a:latin typeface="Arial Unicode MS" pitchFamily="34" charset="-128"/>
                <a:ea typeface="Arial Unicode MS" pitchFamily="34" charset="-128"/>
                <a:cs typeface="Arial Unicode MS" pitchFamily="34" charset="-128"/>
              </a:rPr>
              <a:t>POLANYA</a:t>
            </a:r>
          </a:p>
          <a:p>
            <a:pPr>
              <a:lnSpc>
                <a:spcPct val="150000"/>
              </a:lnSpc>
            </a:pPr>
            <a:r>
              <a:rPr lang="tr-TR" dirty="0" smtClean="0">
                <a:latin typeface="Arial Unicode MS" pitchFamily="34" charset="-128"/>
                <a:ea typeface="Arial Unicode MS" pitchFamily="34" charset="-128"/>
                <a:cs typeface="Arial Unicode MS" pitchFamily="34" charset="-128"/>
              </a:rPr>
              <a:t>PORTEKİZ</a:t>
            </a:r>
          </a:p>
          <a:p>
            <a:pPr>
              <a:lnSpc>
                <a:spcPct val="150000"/>
              </a:lnSpc>
            </a:pPr>
            <a:r>
              <a:rPr lang="tr-TR" dirty="0" smtClean="0">
                <a:latin typeface="Arial Unicode MS" pitchFamily="34" charset="-128"/>
                <a:ea typeface="Arial Unicode MS" pitchFamily="34" charset="-128"/>
                <a:cs typeface="Arial Unicode MS" pitchFamily="34" charset="-128"/>
              </a:rPr>
              <a:t>İSVEÇ</a:t>
            </a:r>
          </a:p>
          <a:p>
            <a:pPr>
              <a:lnSpc>
                <a:spcPct val="150000"/>
              </a:lnSpc>
            </a:pPr>
            <a:r>
              <a:rPr lang="tr-TR" dirty="0" smtClean="0">
                <a:latin typeface="Arial Unicode MS" pitchFamily="34" charset="-128"/>
                <a:ea typeface="Arial Unicode MS" pitchFamily="34" charset="-128"/>
                <a:cs typeface="Arial Unicode MS" pitchFamily="34" charset="-128"/>
              </a:rPr>
              <a:t>İSVİÇRE</a:t>
            </a:r>
          </a:p>
          <a:p>
            <a:pPr>
              <a:lnSpc>
                <a:spcPct val="150000"/>
              </a:lnSpc>
            </a:pPr>
            <a:r>
              <a:rPr lang="tr-TR" dirty="0" smtClean="0">
                <a:latin typeface="Arial Unicode MS" pitchFamily="34" charset="-128"/>
                <a:ea typeface="Arial Unicode MS" pitchFamily="34" charset="-128"/>
                <a:cs typeface="Arial Unicode MS" pitchFamily="34" charset="-128"/>
              </a:rPr>
              <a:t>FİNLANDİYA</a:t>
            </a:r>
          </a:p>
          <a:p>
            <a:pPr>
              <a:lnSpc>
                <a:spcPct val="150000"/>
              </a:lnSpc>
            </a:pPr>
            <a:r>
              <a:rPr lang="tr-TR" dirty="0" smtClean="0">
                <a:latin typeface="Arial Unicode MS" pitchFamily="34" charset="-128"/>
                <a:ea typeface="Arial Unicode MS" pitchFamily="34" charset="-128"/>
                <a:cs typeface="Arial Unicode MS" pitchFamily="34" charset="-128"/>
              </a:rPr>
              <a:t>BELÇİKA</a:t>
            </a:r>
          </a:p>
          <a:p>
            <a:pPr>
              <a:lnSpc>
                <a:spcPct val="150000"/>
              </a:lnSpc>
            </a:pPr>
            <a:r>
              <a:rPr lang="tr-TR" dirty="0" smtClean="0">
                <a:latin typeface="Arial Unicode MS" pitchFamily="34" charset="-128"/>
                <a:ea typeface="Arial Unicode MS" pitchFamily="34" charset="-128"/>
                <a:cs typeface="Arial Unicode MS" pitchFamily="34" charset="-128"/>
              </a:rPr>
              <a:t>LİTVANYA</a:t>
            </a:r>
          </a:p>
          <a:p>
            <a:pPr>
              <a:lnSpc>
                <a:spcPct val="150000"/>
              </a:lnSpc>
            </a:pPr>
            <a:r>
              <a:rPr lang="tr-TR" dirty="0" smtClean="0">
                <a:latin typeface="Arial Unicode MS" pitchFamily="34" charset="-128"/>
                <a:ea typeface="Arial Unicode MS" pitchFamily="34" charset="-128"/>
                <a:cs typeface="Arial Unicode MS" pitchFamily="34" charset="-128"/>
              </a:rPr>
              <a:t>SLOVENYA</a:t>
            </a:r>
            <a:endParaRPr lang="tr-TR" dirty="0">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2"/>
          <a:srcRect/>
          <a:stretch>
            <a:fillRect/>
          </a:stretch>
        </p:blipFill>
        <p:spPr bwMode="auto">
          <a:xfrm>
            <a:off x="5571140" y="3429000"/>
            <a:ext cx="3572892" cy="3307656"/>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122769" y="500042"/>
            <a:ext cx="5021263" cy="3132137"/>
          </a:xfrm>
          <a:prstGeom prst="rect">
            <a:avLst/>
          </a:prstGeom>
          <a:noFill/>
          <a:ln w="9525">
            <a:noFill/>
            <a:miter lim="800000"/>
            <a:headEnd/>
            <a:tailEnd/>
          </a:ln>
          <a:effectLst/>
        </p:spPr>
      </p:pic>
      <p:sp>
        <p:nvSpPr>
          <p:cNvPr id="6" name="5 Metin kutusu"/>
          <p:cNvSpPr txBox="1"/>
          <p:nvPr/>
        </p:nvSpPr>
        <p:spPr>
          <a:xfrm>
            <a:off x="2410623" y="1142984"/>
            <a:ext cx="2018501" cy="369332"/>
          </a:xfrm>
          <a:prstGeom prst="rect">
            <a:avLst/>
          </a:prstGeom>
          <a:noFill/>
        </p:spPr>
        <p:txBody>
          <a:bodyPr wrap="none" rtlCol="0">
            <a:spAutoFit/>
          </a:bodyPr>
          <a:lstStyle/>
          <a:p>
            <a:r>
              <a:rPr lang="tr-TR" b="1"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ONE-WAY FLOW</a:t>
            </a:r>
            <a:endParaRPr lang="tr-TR" b="1"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6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carolinas mobile hospital truck and tents after hurric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89" name="Picture 5"/>
          <p:cNvPicPr>
            <a:picLocks noChangeAspect="1" noChangeArrowheads="1"/>
          </p:cNvPicPr>
          <p:nvPr/>
        </p:nvPicPr>
        <p:blipFill>
          <a:blip r:embed="rId2"/>
          <a:srcRect/>
          <a:stretch>
            <a:fillRect/>
          </a:stretch>
        </p:blipFill>
        <p:spPr bwMode="auto">
          <a:xfrm>
            <a:off x="1643042" y="642918"/>
            <a:ext cx="5730875" cy="5775325"/>
          </a:xfrm>
          <a:prstGeom prst="rect">
            <a:avLst/>
          </a:prstGeom>
          <a:noFill/>
          <a:ln w="9525">
            <a:noFill/>
            <a:miter lim="800000"/>
            <a:headEnd/>
            <a:tailEnd/>
          </a:ln>
          <a:effectLst/>
        </p:spPr>
      </p:pic>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71538" y="571480"/>
            <a:ext cx="6515100" cy="5715000"/>
          </a:xfrm>
          <a:prstGeom prst="rect">
            <a:avLst/>
          </a:prstGeom>
          <a:noFill/>
          <a:ln w="9525">
            <a:noFill/>
            <a:miter lim="800000"/>
            <a:headEnd/>
            <a:tailEnd/>
          </a:ln>
          <a:effectLst/>
        </p:spPr>
      </p:pic>
      <p:sp>
        <p:nvSpPr>
          <p:cNvPr id="3" name="2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1406" y="674688"/>
            <a:ext cx="7734300" cy="5494337"/>
          </a:xfrm>
          <a:prstGeom prst="rect">
            <a:avLst/>
          </a:prstGeom>
          <a:noFill/>
          <a:ln w="9525">
            <a:noFill/>
            <a:miter lim="800000"/>
            <a:headEnd/>
            <a:tailEnd/>
          </a:ln>
          <a:effectLst/>
        </p:spPr>
      </p:pic>
      <p:sp>
        <p:nvSpPr>
          <p:cNvPr id="3" name="2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4" name="Picture 2"/>
          <p:cNvPicPr>
            <a:picLocks noChangeAspect="1" noChangeArrowheads="1"/>
          </p:cNvPicPr>
          <p:nvPr/>
        </p:nvPicPr>
        <p:blipFill>
          <a:blip r:embed="rId3"/>
          <a:srcRect/>
          <a:stretch>
            <a:fillRect/>
          </a:stretch>
        </p:blipFill>
        <p:spPr bwMode="auto">
          <a:xfrm>
            <a:off x="0" y="2500306"/>
            <a:ext cx="8321675" cy="4130675"/>
          </a:xfrm>
          <a:prstGeom prst="rect">
            <a:avLst/>
          </a:prstGeom>
          <a:noFill/>
          <a:ln w="9525">
            <a:noFill/>
            <a:miter lim="800000"/>
            <a:headEnd/>
            <a:tailEnd/>
          </a:ln>
          <a:effectLst/>
        </p:spPr>
      </p:pic>
      <p:pic>
        <p:nvPicPr>
          <p:cNvPr id="5" name="Picture 1"/>
          <p:cNvPicPr>
            <a:picLocks noChangeAspect="1" noChangeArrowheads="1"/>
          </p:cNvPicPr>
          <p:nvPr/>
        </p:nvPicPr>
        <p:blipFill>
          <a:blip r:embed="rId4"/>
          <a:srcRect/>
          <a:stretch>
            <a:fillRect/>
          </a:stretch>
        </p:blipFill>
        <p:spPr bwMode="auto">
          <a:xfrm>
            <a:off x="1785918" y="2600325"/>
            <a:ext cx="7019925" cy="4257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00166" y="219075"/>
            <a:ext cx="6143668" cy="6419850"/>
          </a:xfrm>
          <a:prstGeom prst="rect">
            <a:avLst/>
          </a:prstGeom>
        </p:spPr>
      </p:pic>
      <p:sp>
        <p:nvSpPr>
          <p:cNvPr id="4" name="3 Metin kutusu"/>
          <p:cNvSpPr txBox="1"/>
          <p:nvPr/>
        </p:nvSpPr>
        <p:spPr>
          <a:xfrm>
            <a:off x="1643042" y="1428736"/>
            <a:ext cx="5808000" cy="3078471"/>
          </a:xfrm>
          <a:prstGeom prst="rect">
            <a:avLst/>
          </a:prstGeom>
          <a:noFill/>
        </p:spPr>
        <p:txBody>
          <a:bodyPr wrap="none" rtlCol="0">
            <a:spAutoFit/>
          </a:bodyPr>
          <a:lstStyle/>
          <a:p>
            <a:pPr>
              <a:lnSpc>
                <a:spcPct val="200000"/>
              </a:lnSpc>
              <a:buFont typeface="Arial" pitchFamily="34" charset="0"/>
              <a:buChar char="•"/>
            </a:pPr>
            <a:r>
              <a:rPr lang="tr-TR" sz="2000" b="1" dirty="0" smtClean="0">
                <a:solidFill>
                  <a:schemeClr val="bg1"/>
                </a:solidFill>
                <a:latin typeface="Arial Unicode MS" pitchFamily="34" charset="-128"/>
                <a:ea typeface="Arial Unicode MS" pitchFamily="34" charset="-128"/>
                <a:cs typeface="Arial Unicode MS" pitchFamily="34" charset="-128"/>
              </a:rPr>
              <a:t>Yüksek teknoloji cihaz envanteri</a:t>
            </a:r>
          </a:p>
          <a:p>
            <a:pPr>
              <a:lnSpc>
                <a:spcPct val="200000"/>
              </a:lnSpc>
              <a:buFont typeface="Arial" pitchFamily="34" charset="0"/>
              <a:buChar char="•"/>
            </a:pPr>
            <a:r>
              <a:rPr lang="tr-TR" sz="2000" b="1" dirty="0" smtClean="0">
                <a:solidFill>
                  <a:schemeClr val="bg1"/>
                </a:solidFill>
                <a:latin typeface="Arial Unicode MS" pitchFamily="34" charset="-128"/>
                <a:ea typeface="Arial Unicode MS" pitchFamily="34" charset="-128"/>
                <a:cs typeface="Arial Unicode MS" pitchFamily="34" charset="-128"/>
              </a:rPr>
              <a:t>Tüm hava şartlarına uygun hizmet verebilmesi</a:t>
            </a:r>
          </a:p>
          <a:p>
            <a:pPr>
              <a:lnSpc>
                <a:spcPct val="200000"/>
              </a:lnSpc>
              <a:buFont typeface="Arial" pitchFamily="34" charset="0"/>
              <a:buChar char="•"/>
            </a:pPr>
            <a:r>
              <a:rPr lang="tr-TR" sz="2000" b="1" dirty="0" smtClean="0">
                <a:solidFill>
                  <a:schemeClr val="bg1"/>
                </a:solidFill>
                <a:latin typeface="Arial Unicode MS" pitchFamily="34" charset="-128"/>
                <a:ea typeface="Arial Unicode MS" pitchFamily="34" charset="-128"/>
                <a:cs typeface="Arial Unicode MS" pitchFamily="34" charset="-128"/>
              </a:rPr>
              <a:t>Hızlı kurulup kaldırılabilmesi kısaca MOBİLİTESİ</a:t>
            </a:r>
          </a:p>
          <a:p>
            <a:pPr>
              <a:lnSpc>
                <a:spcPct val="200000"/>
              </a:lnSpc>
              <a:buFont typeface="Arial" pitchFamily="34" charset="0"/>
              <a:buChar char="•"/>
            </a:pPr>
            <a:r>
              <a:rPr lang="tr-TR" sz="2000" b="1" dirty="0" smtClean="0">
                <a:solidFill>
                  <a:schemeClr val="bg1"/>
                </a:solidFill>
                <a:latin typeface="Arial Unicode MS" pitchFamily="34" charset="-128"/>
                <a:ea typeface="Arial Unicode MS" pitchFamily="34" charset="-128"/>
                <a:cs typeface="Arial Unicode MS" pitchFamily="34" charset="-128"/>
              </a:rPr>
              <a:t>Transporta uygun olması</a:t>
            </a:r>
          </a:p>
          <a:p>
            <a:pPr>
              <a:lnSpc>
                <a:spcPct val="200000"/>
              </a:lnSpc>
              <a:buFont typeface="Arial" pitchFamily="34" charset="0"/>
              <a:buChar char="•"/>
            </a:pPr>
            <a:r>
              <a:rPr lang="tr-TR" sz="2000" b="1" dirty="0" smtClean="0">
                <a:solidFill>
                  <a:schemeClr val="bg1"/>
                </a:solidFill>
                <a:latin typeface="Arial Unicode MS" pitchFamily="34" charset="-128"/>
                <a:ea typeface="Arial Unicode MS" pitchFamily="34" charset="-128"/>
                <a:cs typeface="Arial Unicode MS" pitchFamily="34" charset="-128"/>
              </a:rPr>
              <a:t>Kendi başına ihtiyaçlarını karşılayabilmesi </a:t>
            </a:r>
            <a:endParaRPr lang="tr-TR" sz="2000" b="1" dirty="0">
              <a:solidFill>
                <a:schemeClr val="bg1"/>
              </a:solidFill>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7806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3071802" y="2743224"/>
            <a:ext cx="6035675" cy="4114800"/>
          </a:xfrm>
          <a:prstGeom prst="rect">
            <a:avLst/>
          </a:prstGeom>
          <a:noFill/>
          <a:ln w="9525">
            <a:noFill/>
            <a:miter lim="800000"/>
            <a:headEnd/>
            <a:tailEnd/>
          </a:ln>
          <a:effectLst/>
        </p:spPr>
      </p:pic>
      <p:sp>
        <p:nvSpPr>
          <p:cNvPr id="4" name="3 Metin kutusu"/>
          <p:cNvSpPr txBox="1"/>
          <p:nvPr/>
        </p:nvSpPr>
        <p:spPr>
          <a:xfrm>
            <a:off x="-32" y="590962"/>
            <a:ext cx="8223726" cy="2123658"/>
          </a:xfrm>
          <a:prstGeom prst="rect">
            <a:avLst/>
          </a:prstGeom>
          <a:solidFill>
            <a:schemeClr val="accent1">
              <a:lumMod val="20000"/>
              <a:lumOff val="80000"/>
            </a:schemeClr>
          </a:solidFill>
        </p:spPr>
        <p:txBody>
          <a:bodyPr wrap="non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TIBBİ ALETLER</a:t>
            </a:r>
          </a:p>
          <a:p>
            <a:pPr>
              <a:lnSpc>
                <a:spcPct val="150000"/>
              </a:lnSpc>
            </a:pPr>
            <a:r>
              <a:rPr lang="tr-TR" sz="2000" dirty="0" smtClean="0">
                <a:latin typeface="Arial Unicode MS" pitchFamily="34" charset="-128"/>
                <a:ea typeface="Arial Unicode MS" pitchFamily="34" charset="-128"/>
                <a:cs typeface="Arial Unicode MS" pitchFamily="34" charset="-128"/>
              </a:rPr>
              <a:t>İnsan anatomisini anlamak için ölüler üzerinde çalışıyorlardı</a:t>
            </a:r>
          </a:p>
          <a:p>
            <a:pPr>
              <a:lnSpc>
                <a:spcPct val="150000"/>
              </a:lnSpc>
            </a:pPr>
            <a:r>
              <a:rPr lang="tr-TR" sz="2000" dirty="0" smtClean="0">
                <a:latin typeface="Arial Unicode MS" pitchFamily="34" charset="-128"/>
                <a:ea typeface="Arial Unicode MS" pitchFamily="34" charset="-128"/>
                <a:cs typeface="Arial Unicode MS" pitchFamily="34" charset="-128"/>
              </a:rPr>
              <a:t>Otopsi, dini nedenlerle yasaktı ve bu bilgilerin çoğu otoriteden gizlemişti</a:t>
            </a:r>
            <a:endParaRPr lang="tr-TR" sz="2000" dirty="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606883"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6622" y="814388"/>
            <a:ext cx="6050756" cy="5229225"/>
          </a:xfrm>
          <a:prstGeom prst="rect">
            <a:avLst/>
          </a:prstGeom>
        </p:spPr>
      </p:pic>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415927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60910" y="771525"/>
            <a:ext cx="6022181" cy="5314950"/>
          </a:xfrm>
          <a:prstGeom prst="rect">
            <a:avLst/>
          </a:prstGeom>
        </p:spPr>
      </p:pic>
      <p:sp>
        <p:nvSpPr>
          <p:cNvPr id="3" name="2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2843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2000" y="872770"/>
            <a:ext cx="1864519" cy="5133975"/>
          </a:xfrm>
          <a:prstGeom prst="rect">
            <a:avLst/>
          </a:prstGeom>
        </p:spPr>
      </p:pic>
      <p:pic>
        <p:nvPicPr>
          <p:cNvPr id="3" name="Resim 2"/>
          <p:cNvPicPr>
            <a:picLocks noChangeAspect="1"/>
          </p:cNvPicPr>
          <p:nvPr/>
        </p:nvPicPr>
        <p:blipFill>
          <a:blip r:embed="rId3"/>
          <a:stretch>
            <a:fillRect/>
          </a:stretch>
        </p:blipFill>
        <p:spPr>
          <a:xfrm>
            <a:off x="3549141" y="1189673"/>
            <a:ext cx="1835944" cy="3381375"/>
          </a:xfrm>
          <a:prstGeom prst="rect">
            <a:avLst/>
          </a:prstGeom>
        </p:spPr>
      </p:pic>
      <p:pic>
        <p:nvPicPr>
          <p:cNvPr id="4" name="Resim 3"/>
          <p:cNvPicPr>
            <a:picLocks noChangeAspect="1"/>
          </p:cNvPicPr>
          <p:nvPr/>
        </p:nvPicPr>
        <p:blipFill>
          <a:blip r:embed="rId4"/>
          <a:stretch>
            <a:fillRect/>
          </a:stretch>
        </p:blipFill>
        <p:spPr>
          <a:xfrm>
            <a:off x="5680080" y="975359"/>
            <a:ext cx="1850231" cy="1905000"/>
          </a:xfrm>
          <a:prstGeom prst="rect">
            <a:avLst/>
          </a:prstGeom>
        </p:spPr>
      </p:pic>
      <p:pic>
        <p:nvPicPr>
          <p:cNvPr id="5" name="Resim 4"/>
          <p:cNvPicPr>
            <a:picLocks noChangeAspect="1"/>
          </p:cNvPicPr>
          <p:nvPr/>
        </p:nvPicPr>
        <p:blipFill>
          <a:blip r:embed="rId5"/>
          <a:stretch>
            <a:fillRect/>
          </a:stretch>
        </p:blipFill>
        <p:spPr>
          <a:xfrm>
            <a:off x="5784967" y="2918460"/>
            <a:ext cx="1850231" cy="3305175"/>
          </a:xfrm>
          <a:prstGeom prst="rect">
            <a:avLst/>
          </a:prstGeom>
        </p:spPr>
      </p:pic>
      <p:sp>
        <p:nvSpPr>
          <p:cNvPr id="6" name="5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69381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2865" y="1038225"/>
            <a:ext cx="2414588" cy="2390775"/>
          </a:xfrm>
          <a:prstGeom prst="rect">
            <a:avLst/>
          </a:prstGeom>
        </p:spPr>
      </p:pic>
      <p:pic>
        <p:nvPicPr>
          <p:cNvPr id="3" name="Resim 2"/>
          <p:cNvPicPr>
            <a:picLocks noChangeAspect="1"/>
          </p:cNvPicPr>
          <p:nvPr/>
        </p:nvPicPr>
        <p:blipFill>
          <a:blip r:embed="rId3"/>
          <a:stretch>
            <a:fillRect/>
          </a:stretch>
        </p:blipFill>
        <p:spPr>
          <a:xfrm>
            <a:off x="2621757" y="821559"/>
            <a:ext cx="6522244" cy="5838825"/>
          </a:xfrm>
          <a:prstGeom prst="rect">
            <a:avLst/>
          </a:prstGeom>
        </p:spPr>
      </p:pic>
      <p:sp>
        <p:nvSpPr>
          <p:cNvPr id="4" name="3 Metin kutusu"/>
          <p:cNvSpPr txBox="1"/>
          <p:nvPr/>
        </p:nvSpPr>
        <p:spPr>
          <a:xfrm>
            <a:off x="428596" y="-24"/>
            <a:ext cx="8468985"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NERDEN ÇIKTI?</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57671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00232" y="747713"/>
            <a:ext cx="6050756" cy="5362575"/>
          </a:xfrm>
          <a:prstGeom prst="rect">
            <a:avLst/>
          </a:prstGeom>
        </p:spPr>
      </p:pic>
      <p:sp>
        <p:nvSpPr>
          <p:cNvPr id="19458" name="AutoShape 2" descr="https://media.istockphoto.com/vectors/question-mark-background-vector-id88351101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0" name="AutoShape 4" descr="https://media.istockphoto.com/vectors/question-mark-background-vector-id88351101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61" name="Picture 5"/>
          <p:cNvPicPr>
            <a:picLocks noChangeAspect="1" noChangeArrowheads="1"/>
          </p:cNvPicPr>
          <p:nvPr/>
        </p:nvPicPr>
        <p:blipFill>
          <a:blip r:embed="rId3"/>
          <a:srcRect/>
          <a:stretch>
            <a:fillRect/>
          </a:stretch>
        </p:blipFill>
        <p:spPr bwMode="auto">
          <a:xfrm>
            <a:off x="0" y="714356"/>
            <a:ext cx="2009779" cy="5429288"/>
          </a:xfrm>
          <a:prstGeom prst="rect">
            <a:avLst/>
          </a:prstGeom>
          <a:noFill/>
          <a:ln w="9525">
            <a:noFill/>
            <a:miter lim="800000"/>
            <a:headEnd/>
            <a:tailEnd/>
          </a:ln>
          <a:effectLst/>
        </p:spPr>
      </p:pic>
      <p:sp>
        <p:nvSpPr>
          <p:cNvPr id="7" name="6 Metin kutusu"/>
          <p:cNvSpPr txBox="1"/>
          <p:nvPr/>
        </p:nvSpPr>
        <p:spPr>
          <a:xfrm>
            <a:off x="1500166" y="6286520"/>
            <a:ext cx="6154442" cy="461665"/>
          </a:xfrm>
          <a:prstGeom prst="rect">
            <a:avLst/>
          </a:prstGeom>
          <a:noFill/>
        </p:spPr>
        <p:txBody>
          <a:bodyPr wrap="none" rtlCol="0">
            <a:spAutoFit/>
          </a:bodyPr>
          <a:lstStyle/>
          <a:p>
            <a:r>
              <a:rPr lang="tr-TR" sz="2400" b="1" dirty="0" smtClean="0">
                <a:solidFill>
                  <a:srgbClr val="FF0000"/>
                </a:solidFill>
                <a:effectLst>
                  <a:outerShdw blurRad="38100" dist="38100" dir="2700000" algn="tl">
                    <a:srgbClr val="000000">
                      <a:alpha val="43137"/>
                    </a:srgbClr>
                  </a:outerShdw>
                </a:effectLst>
              </a:rPr>
              <a:t>BU OLUŞUMDA LABORATUARDA NELER OLSUN</a:t>
            </a:r>
            <a:endParaRPr lang="tr-TR" sz="2400" b="1" dirty="0">
              <a:solidFill>
                <a:srgbClr val="FF0000"/>
              </a:solidFill>
              <a:effectLst>
                <a:outerShdw blurRad="38100" dist="38100" dir="2700000" algn="tl">
                  <a:srgbClr val="000000">
                    <a:alpha val="43137"/>
                  </a:srgbClr>
                </a:outerShdw>
              </a:effectLst>
            </a:endParaRPr>
          </a:p>
        </p:txBody>
      </p:sp>
      <p:sp>
        <p:nvSpPr>
          <p:cNvPr id="8" name="7 Metin kutusu"/>
          <p:cNvSpPr txBox="1"/>
          <p:nvPr/>
        </p:nvSpPr>
        <p:spPr>
          <a:xfrm>
            <a:off x="8072462" y="5286388"/>
            <a:ext cx="755335" cy="1569660"/>
          </a:xfrm>
          <a:prstGeom prst="rect">
            <a:avLst/>
          </a:prstGeom>
          <a:noFill/>
        </p:spPr>
        <p:txBody>
          <a:bodyPr wrap="none" rtlCol="0">
            <a:spAutoFit/>
          </a:bodyPr>
          <a:lstStyle/>
          <a:p>
            <a:r>
              <a:rPr lang="tr-TR" sz="9600" b="1" dirty="0" smtClean="0">
                <a:solidFill>
                  <a:srgbClr val="FF0000"/>
                </a:solidFill>
                <a:effectLst>
                  <a:outerShdw blurRad="38100" dist="38100" dir="2700000" algn="tl">
                    <a:srgbClr val="000000">
                      <a:alpha val="43137"/>
                    </a:srgbClr>
                  </a:outerShdw>
                </a:effectLst>
              </a:rPr>
              <a:t>?</a:t>
            </a:r>
            <a:endParaRPr lang="tr-TR" sz="9600" b="1" dirty="0">
              <a:solidFill>
                <a:srgbClr val="FF0000"/>
              </a:solidFill>
              <a:effectLst>
                <a:outerShdw blurRad="38100" dist="38100" dir="2700000" algn="tl">
                  <a:srgbClr val="000000">
                    <a:alpha val="43137"/>
                  </a:srgbClr>
                </a:outerShdw>
              </a:effectLst>
            </a:endParaRPr>
          </a:p>
        </p:txBody>
      </p:sp>
      <p:sp>
        <p:nvSpPr>
          <p:cNvPr id="9" name="8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5356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ox(in)">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232057" y="773652"/>
            <a:ext cx="7340471" cy="369332"/>
          </a:xfrm>
          <a:prstGeom prst="rect">
            <a:avLst/>
          </a:prstGeom>
          <a:noFill/>
        </p:spPr>
        <p:txBody>
          <a:bodyPr wrap="none" rtlCol="0">
            <a:spAutoFit/>
          </a:bodyPr>
          <a:lstStyle/>
          <a:p>
            <a:r>
              <a:rPr lang="tr-TR"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SİZCE, BU BİRİMDE OLMASI DÜŞÜNÜLEN CİHAZLAR  NELERDİR?</a:t>
            </a:r>
            <a:endParaRPr lang="tr-TR"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4" name="3 Metin kutusu"/>
          <p:cNvSpPr txBox="1"/>
          <p:nvPr/>
        </p:nvSpPr>
        <p:spPr>
          <a:xfrm>
            <a:off x="1473880" y="1285860"/>
            <a:ext cx="2031325"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TAM KAN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4 Dikdörtgen"/>
          <p:cNvSpPr/>
          <p:nvPr/>
        </p:nvSpPr>
        <p:spPr>
          <a:xfrm>
            <a:off x="4786314" y="1285860"/>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1267544" y="1785926"/>
            <a:ext cx="2518638"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KLİNİK KİMYA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6 Dikdörtgen"/>
          <p:cNvSpPr/>
          <p:nvPr/>
        </p:nvSpPr>
        <p:spPr>
          <a:xfrm>
            <a:off x="4786314" y="1785926"/>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1428728" y="2285992"/>
            <a:ext cx="2056973"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HORMON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 name="8 Dikdörtgen"/>
          <p:cNvSpPr/>
          <p:nvPr/>
        </p:nvSpPr>
        <p:spPr>
          <a:xfrm>
            <a:off x="4786314" y="2285992"/>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1428728" y="2786058"/>
            <a:ext cx="2082621"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KAN GAZI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 name="11 Dikdörtgen"/>
          <p:cNvSpPr/>
          <p:nvPr/>
        </p:nvSpPr>
        <p:spPr>
          <a:xfrm>
            <a:off x="4786314" y="4929198"/>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Dikdörtgen"/>
          <p:cNvSpPr/>
          <p:nvPr/>
        </p:nvSpPr>
        <p:spPr>
          <a:xfrm>
            <a:off x="4786314" y="3357562"/>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Dikdörtgen"/>
          <p:cNvSpPr/>
          <p:nvPr/>
        </p:nvSpPr>
        <p:spPr>
          <a:xfrm>
            <a:off x="4786314" y="2857496"/>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1627176" y="3345420"/>
            <a:ext cx="1723549"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İDRAR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6" name="15 Dikdörtgen"/>
          <p:cNvSpPr/>
          <p:nvPr/>
        </p:nvSpPr>
        <p:spPr>
          <a:xfrm>
            <a:off x="4786314" y="4429132"/>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4786314" y="3929066"/>
            <a:ext cx="64294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Metin kutusu"/>
          <p:cNvSpPr txBox="1"/>
          <p:nvPr/>
        </p:nvSpPr>
        <p:spPr>
          <a:xfrm>
            <a:off x="1285852" y="3857628"/>
            <a:ext cx="2775119"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KOAGÜLASYON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 name="18 Metin kutusu"/>
          <p:cNvSpPr txBox="1"/>
          <p:nvPr/>
        </p:nvSpPr>
        <p:spPr>
          <a:xfrm>
            <a:off x="1523678" y="4357694"/>
            <a:ext cx="1736373"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SEDİM CİHAZI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0" name="19 Metin kutusu"/>
          <p:cNvSpPr txBox="1"/>
          <p:nvPr/>
        </p:nvSpPr>
        <p:spPr>
          <a:xfrm>
            <a:off x="1571604" y="4786322"/>
            <a:ext cx="2274982" cy="369332"/>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KAN GRUBU TESTİ</a:t>
            </a:r>
            <a:endParaRPr lang="tr-T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1" name="20 Metin kutusu"/>
          <p:cNvSpPr txBox="1"/>
          <p:nvPr/>
        </p:nvSpPr>
        <p:spPr>
          <a:xfrm>
            <a:off x="1428728" y="5715016"/>
            <a:ext cx="7072362" cy="400110"/>
          </a:xfrm>
          <a:prstGeom prst="rect">
            <a:avLst/>
          </a:prstGeom>
          <a:noFill/>
        </p:spPr>
        <p:txBody>
          <a:bodyPr wrap="square" rtlCol="0">
            <a:spAutoFit/>
          </a:bodyPr>
          <a:lstStyle/>
          <a:p>
            <a:r>
              <a:rPr lang="tr-TR" sz="20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BAŞKA………………………………………………………</a:t>
            </a:r>
            <a:endParaRPr lang="tr-TR" sz="2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1267" name="Picture 3"/>
          <p:cNvPicPr>
            <a:picLocks noChangeAspect="1" noChangeArrowheads="1"/>
          </p:cNvPicPr>
          <p:nvPr/>
        </p:nvPicPr>
        <p:blipFill>
          <a:blip r:embed="rId2"/>
          <a:srcRect/>
          <a:stretch>
            <a:fillRect/>
          </a:stretch>
        </p:blipFill>
        <p:spPr bwMode="auto">
          <a:xfrm>
            <a:off x="5486432" y="1500174"/>
            <a:ext cx="3657600" cy="3657600"/>
          </a:xfrm>
          <a:prstGeom prst="rect">
            <a:avLst/>
          </a:prstGeom>
          <a:noFill/>
          <a:ln w="9525">
            <a:noFill/>
            <a:miter lim="800000"/>
            <a:headEnd/>
            <a:tailEnd/>
          </a:ln>
          <a:effectLst/>
        </p:spPr>
      </p:pic>
      <p:sp>
        <p:nvSpPr>
          <p:cNvPr id="25" name="24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26" name="Picture 5"/>
          <p:cNvPicPr>
            <a:picLocks noChangeAspect="1" noChangeArrowheads="1"/>
          </p:cNvPicPr>
          <p:nvPr/>
        </p:nvPicPr>
        <p:blipFill>
          <a:blip r:embed="rId3"/>
          <a:srcRect/>
          <a:stretch>
            <a:fillRect/>
          </a:stretch>
        </p:blipFill>
        <p:spPr bwMode="auto">
          <a:xfrm>
            <a:off x="1" y="714356"/>
            <a:ext cx="1285851" cy="5429288"/>
          </a:xfrm>
          <a:prstGeom prst="rect">
            <a:avLst/>
          </a:prstGeom>
          <a:noFill/>
          <a:ln w="9525">
            <a:noFill/>
            <a:miter lim="800000"/>
            <a:headEnd/>
            <a:tailEnd/>
          </a:ln>
          <a:effectLst/>
        </p:spPr>
      </p:pic>
    </p:spTree>
    <p:extLst>
      <p:ext uri="{BB962C8B-B14F-4D97-AF65-F5344CB8AC3E}">
        <p14:creationId xmlns:p14="http://schemas.microsoft.com/office/powerpoint/2010/main" val="26752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checkerboard(across)">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image.slidesharecdn.com/poctspresentation-120326084627-phpapp02/95/could-pocts-be-a-business-opportunity-12-728.jpg?cb=1333519486"/>
          <p:cNvPicPr>
            <a:picLocks noChangeAspect="1" noChangeArrowheads="1"/>
          </p:cNvPicPr>
          <p:nvPr/>
        </p:nvPicPr>
        <p:blipFill>
          <a:blip r:embed="rId2"/>
          <a:srcRect/>
          <a:stretch>
            <a:fillRect/>
          </a:stretch>
        </p:blipFill>
        <p:spPr bwMode="auto">
          <a:xfrm>
            <a:off x="1571604" y="642918"/>
            <a:ext cx="7572428" cy="6054372"/>
          </a:xfrm>
          <a:prstGeom prst="rect">
            <a:avLst/>
          </a:prstGeom>
          <a:noFill/>
        </p:spPr>
      </p:pic>
      <p:sp>
        <p:nvSpPr>
          <p:cNvPr id="4" name="3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5" name="Picture 5"/>
          <p:cNvPicPr>
            <a:picLocks noChangeAspect="1" noChangeArrowheads="1"/>
          </p:cNvPicPr>
          <p:nvPr/>
        </p:nvPicPr>
        <p:blipFill>
          <a:blip r:embed="rId3"/>
          <a:srcRect/>
          <a:stretch>
            <a:fillRect/>
          </a:stretch>
        </p:blipFill>
        <p:spPr bwMode="auto">
          <a:xfrm>
            <a:off x="1" y="714356"/>
            <a:ext cx="1571603" cy="54292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785786" y="785794"/>
            <a:ext cx="7929618" cy="6046164"/>
          </a:xfrm>
          <a:prstGeom prst="rect">
            <a:avLst/>
          </a:prstGeom>
          <a:noFill/>
          <a:ln w="9525">
            <a:noFill/>
            <a:miter lim="800000"/>
            <a:headEnd/>
            <a:tailEnd/>
          </a:ln>
          <a:effectLst/>
        </p:spPr>
      </p:pic>
      <p:sp>
        <p:nvSpPr>
          <p:cNvPr id="4" name="3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213092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0" y="714356"/>
            <a:ext cx="9098310" cy="6143643"/>
          </a:xfrm>
          <a:prstGeom prst="rect">
            <a:avLst/>
          </a:prstGeom>
          <a:noFill/>
          <a:ln w="9525">
            <a:noFill/>
            <a:miter lim="800000"/>
            <a:headEnd/>
            <a:tailEnd/>
          </a:ln>
          <a:effectLst/>
        </p:spPr>
      </p:pic>
      <p:sp>
        <p:nvSpPr>
          <p:cNvPr id="4" name="3 Dikdörtgen"/>
          <p:cNvSpPr/>
          <p:nvPr/>
        </p:nvSpPr>
        <p:spPr>
          <a:xfrm>
            <a:off x="0" y="1500174"/>
            <a:ext cx="914400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0" y="2643182"/>
            <a:ext cx="9144000"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0" y="5214950"/>
            <a:ext cx="9144000"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795" name="AutoShape 3" descr="https://www.austinregionalclinic.com/templates/ARC/Assets/fda-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7" name="AutoShape 5" descr="https://www.austinregionalclinic.com/templates/ARC/Assets/fda-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798" name="Picture 6"/>
          <p:cNvPicPr>
            <a:picLocks noChangeAspect="1" noChangeArrowheads="1"/>
          </p:cNvPicPr>
          <p:nvPr/>
        </p:nvPicPr>
        <p:blipFill>
          <a:blip r:embed="rId3"/>
          <a:srcRect/>
          <a:stretch>
            <a:fillRect/>
          </a:stretch>
        </p:blipFill>
        <p:spPr bwMode="auto">
          <a:xfrm>
            <a:off x="7858148" y="401936"/>
            <a:ext cx="1285852" cy="526734"/>
          </a:xfrm>
          <a:prstGeom prst="rect">
            <a:avLst/>
          </a:prstGeom>
          <a:noFill/>
          <a:ln w="9525">
            <a:noFill/>
            <a:miter lim="800000"/>
            <a:headEnd/>
            <a:tailEnd/>
          </a:ln>
          <a:effectLst/>
        </p:spPr>
      </p:pic>
      <p:sp>
        <p:nvSpPr>
          <p:cNvPr id="10" name="9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a:srcRect/>
          <a:stretch>
            <a:fillRect/>
          </a:stretch>
        </p:blipFill>
        <p:spPr bwMode="auto">
          <a:xfrm>
            <a:off x="-32" y="1071546"/>
            <a:ext cx="9100347" cy="4143404"/>
          </a:xfrm>
          <a:prstGeom prst="rect">
            <a:avLst/>
          </a:prstGeom>
          <a:noFill/>
          <a:ln w="9525">
            <a:noFill/>
            <a:miter lim="800000"/>
            <a:headEnd/>
            <a:tailEnd/>
          </a:ln>
          <a:effectLst/>
        </p:spPr>
      </p:pic>
      <p:sp>
        <p:nvSpPr>
          <p:cNvPr id="4" name="3 Dikdörtgen"/>
          <p:cNvSpPr/>
          <p:nvPr/>
        </p:nvSpPr>
        <p:spPr>
          <a:xfrm>
            <a:off x="0" y="2500306"/>
            <a:ext cx="9144000"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6"/>
          <p:cNvPicPr>
            <a:picLocks noChangeAspect="1" noChangeArrowheads="1"/>
          </p:cNvPicPr>
          <p:nvPr/>
        </p:nvPicPr>
        <p:blipFill>
          <a:blip r:embed="rId3"/>
          <a:srcRect/>
          <a:stretch>
            <a:fillRect/>
          </a:stretch>
        </p:blipFill>
        <p:spPr bwMode="auto">
          <a:xfrm>
            <a:off x="7458072" y="523801"/>
            <a:ext cx="1685928" cy="690621"/>
          </a:xfrm>
          <a:prstGeom prst="rect">
            <a:avLst/>
          </a:prstGeom>
          <a:noFill/>
          <a:ln w="9525">
            <a:noFill/>
            <a:miter lim="800000"/>
            <a:headEnd/>
            <a:tailEnd/>
          </a:ln>
          <a:effectLst/>
        </p:spPr>
      </p:pic>
      <p:sp>
        <p:nvSpPr>
          <p:cNvPr id="7" name="6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2" y="519524"/>
            <a:ext cx="7842211" cy="2123658"/>
          </a:xfrm>
          <a:prstGeom prst="rect">
            <a:avLst/>
          </a:prstGeom>
          <a:solidFill>
            <a:schemeClr val="accent1">
              <a:lumMod val="20000"/>
              <a:lumOff val="80000"/>
            </a:schemeClr>
          </a:solidFill>
        </p:spPr>
        <p:txBody>
          <a:bodyPr wrap="non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SÜNNET</a:t>
            </a:r>
          </a:p>
          <a:p>
            <a:pPr>
              <a:lnSpc>
                <a:spcPct val="150000"/>
              </a:lnSpc>
            </a:pPr>
            <a:r>
              <a:rPr lang="tr-TR" sz="2000" dirty="0" smtClean="0">
                <a:latin typeface="Arial Unicode MS" pitchFamily="34" charset="-128"/>
                <a:ea typeface="Arial Unicode MS" pitchFamily="34" charset="-128"/>
                <a:cs typeface="Arial Unicode MS" pitchFamily="34" charset="-128"/>
              </a:rPr>
              <a:t>Bebeğin sünnet derisini almak MISIR’ da yaygın bir durumdu</a:t>
            </a:r>
          </a:p>
          <a:p>
            <a:pPr>
              <a:lnSpc>
                <a:spcPct val="150000"/>
              </a:lnSpc>
            </a:pPr>
            <a:r>
              <a:rPr lang="tr-TR" sz="2000" dirty="0" smtClean="0">
                <a:latin typeface="Arial Unicode MS" pitchFamily="34" charset="-128"/>
                <a:ea typeface="Arial Unicode MS" pitchFamily="34" charset="-128"/>
                <a:cs typeface="Arial Unicode MS" pitchFamily="34" charset="-128"/>
              </a:rPr>
              <a:t>Kişisel hijyene önem verdikleri için sünnet kültürü bir hayli gelişmişti</a:t>
            </a:r>
            <a:endParaRPr lang="tr-TR" sz="2000" dirty="0">
              <a:latin typeface="Arial Unicode MS" pitchFamily="34" charset="-128"/>
              <a:ea typeface="Arial Unicode MS" pitchFamily="34" charset="-128"/>
              <a:cs typeface="Arial Unicode MS" pitchFamily="34" charset="-128"/>
            </a:endParaRPr>
          </a:p>
        </p:txBody>
      </p:sp>
      <p:pic>
        <p:nvPicPr>
          <p:cNvPr id="7171" name="Picture 3"/>
          <p:cNvPicPr>
            <a:picLocks noChangeAspect="1" noChangeArrowheads="1"/>
          </p:cNvPicPr>
          <p:nvPr/>
        </p:nvPicPr>
        <p:blipFill>
          <a:blip r:embed="rId2"/>
          <a:srcRect/>
          <a:stretch>
            <a:fillRect/>
          </a:stretch>
        </p:blipFill>
        <p:spPr bwMode="auto">
          <a:xfrm>
            <a:off x="3108325" y="2506663"/>
            <a:ext cx="6035675" cy="4351337"/>
          </a:xfrm>
          <a:prstGeom prst="rect">
            <a:avLst/>
          </a:prstGeom>
          <a:noFill/>
          <a:ln w="9525">
            <a:noFill/>
            <a:miter lim="800000"/>
            <a:headEnd/>
            <a:tailEnd/>
          </a:ln>
          <a:effectLst/>
        </p:spPr>
      </p:pic>
      <p:sp>
        <p:nvSpPr>
          <p:cNvPr id="5" name="4 Metin kutusu"/>
          <p:cNvSpPr txBox="1"/>
          <p:nvPr/>
        </p:nvSpPr>
        <p:spPr>
          <a:xfrm>
            <a:off x="2606883"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27138" y="1066824"/>
            <a:ext cx="6689725" cy="5791200"/>
          </a:xfrm>
          <a:prstGeom prst="rect">
            <a:avLst/>
          </a:prstGeom>
          <a:noFill/>
          <a:ln w="9525">
            <a:noFill/>
            <a:miter lim="800000"/>
            <a:headEnd/>
            <a:tailEnd/>
          </a:ln>
          <a:effectLst/>
        </p:spPr>
      </p:pic>
      <p:sp>
        <p:nvSpPr>
          <p:cNvPr id="5" name="4 Metin kutusu"/>
          <p:cNvSpPr txBox="1"/>
          <p:nvPr/>
        </p:nvSpPr>
        <p:spPr>
          <a:xfrm>
            <a:off x="3071802" y="571480"/>
            <a:ext cx="3090911" cy="461665"/>
          </a:xfrm>
          <a:prstGeom prst="rect">
            <a:avLst/>
          </a:prstGeom>
          <a:noFill/>
        </p:spPr>
        <p:txBody>
          <a:bodyPr wrap="none" rtlCol="0">
            <a:spAutoFit/>
          </a:bodyPr>
          <a:lstStyle/>
          <a:p>
            <a:r>
              <a:rPr lang="tr-TR" sz="2400" b="1"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KAN GRUBU TAYİNİ</a:t>
            </a:r>
            <a:endParaRPr lang="tr-TR" sz="2400" b="1"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21541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http://www.mdpi.com/micromachines/micromachines-07-00032/article_deploy/html/images/micromachines-07-00032-g00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28" name="AutoShape 4" descr="http://www.mdpi.com/micromachines/micromachines-07-00032/article_deploy/html/images/micromachines-07-00032-g00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7830" name="Picture 6"/>
          <p:cNvPicPr>
            <a:picLocks noChangeAspect="1" noChangeArrowheads="1"/>
          </p:cNvPicPr>
          <p:nvPr/>
        </p:nvPicPr>
        <p:blipFill>
          <a:blip r:embed="rId2"/>
          <a:srcRect/>
          <a:stretch>
            <a:fillRect/>
          </a:stretch>
        </p:blipFill>
        <p:spPr bwMode="auto">
          <a:xfrm>
            <a:off x="231805" y="1160483"/>
            <a:ext cx="8626475" cy="5197475"/>
          </a:xfrm>
          <a:prstGeom prst="rect">
            <a:avLst/>
          </a:prstGeom>
          <a:noFill/>
          <a:ln w="9525">
            <a:noFill/>
            <a:miter lim="800000"/>
            <a:headEnd/>
            <a:tailEnd/>
          </a:ln>
          <a:effectLst/>
        </p:spPr>
      </p:pic>
      <p:sp>
        <p:nvSpPr>
          <p:cNvPr id="7" name="6 Metin kutusu"/>
          <p:cNvSpPr txBox="1"/>
          <p:nvPr/>
        </p:nvSpPr>
        <p:spPr>
          <a:xfrm>
            <a:off x="3143240" y="571480"/>
            <a:ext cx="2646878" cy="461665"/>
          </a:xfrm>
          <a:prstGeom prst="rect">
            <a:avLst/>
          </a:prstGeom>
          <a:noFill/>
        </p:spPr>
        <p:txBody>
          <a:bodyPr wrap="none" rtlCol="0">
            <a:spAutoFit/>
          </a:bodyPr>
          <a:lstStyle/>
          <a:p>
            <a:r>
              <a:rPr lang="tr-TR" sz="2400" b="1"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POCT CİHAZLAR</a:t>
            </a:r>
            <a:endParaRPr lang="tr-TR" sz="2400" b="1"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7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80898" name="Picture 2"/>
          <p:cNvPicPr>
            <a:picLocks noChangeAspect="1" noChangeArrowheads="1"/>
          </p:cNvPicPr>
          <p:nvPr/>
        </p:nvPicPr>
        <p:blipFill>
          <a:blip r:embed="rId2"/>
          <a:srcRect/>
          <a:stretch>
            <a:fillRect/>
          </a:stretch>
        </p:blipFill>
        <p:spPr bwMode="auto">
          <a:xfrm>
            <a:off x="357158" y="785794"/>
            <a:ext cx="8072494" cy="5647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4"/>
            <a:ext cx="8699818"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 ve LABORATUAR</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81922" name="Picture 2"/>
          <p:cNvPicPr>
            <a:picLocks noChangeAspect="1" noChangeArrowheads="1"/>
          </p:cNvPicPr>
          <p:nvPr/>
        </p:nvPicPr>
        <p:blipFill>
          <a:blip r:embed="rId2"/>
          <a:srcRect/>
          <a:stretch>
            <a:fillRect/>
          </a:stretch>
        </p:blipFill>
        <p:spPr bwMode="auto">
          <a:xfrm>
            <a:off x="642910" y="706159"/>
            <a:ext cx="8143932" cy="59357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143108" y="-15875"/>
            <a:ext cx="4740275" cy="687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1214414" y="1250497"/>
            <a:ext cx="6286544" cy="4675812"/>
          </a:xfrm>
          <a:prstGeom prst="rect">
            <a:avLst/>
          </a:prstGeom>
          <a:noFill/>
          <a:ln w="9525">
            <a:noFill/>
            <a:miter lim="800000"/>
            <a:headEnd/>
            <a:tailEnd/>
          </a:ln>
          <a:effectLst/>
        </p:spPr>
      </p:pic>
      <p:sp>
        <p:nvSpPr>
          <p:cNvPr id="4" name="3 Metin kutusu"/>
          <p:cNvSpPr txBox="1"/>
          <p:nvPr/>
        </p:nvSpPr>
        <p:spPr>
          <a:xfrm>
            <a:off x="2500298" y="214290"/>
            <a:ext cx="3942105" cy="707886"/>
          </a:xfrm>
          <a:prstGeom prst="rect">
            <a:avLst/>
          </a:prstGeom>
          <a:noFill/>
        </p:spPr>
        <p:txBody>
          <a:bodyPr wrap="none" rtlCol="0">
            <a:spAutoFit/>
          </a:bodyPr>
          <a:lstStyle/>
          <a:p>
            <a:r>
              <a:rPr lang="tr-TR" sz="4000" dirty="0" smtClean="0">
                <a:solidFill>
                  <a:srgbClr val="FF0000"/>
                </a:solidFill>
                <a:latin typeface="Arial Unicode MS" pitchFamily="34" charset="-128"/>
                <a:ea typeface="Arial Unicode MS" pitchFamily="34" charset="-128"/>
                <a:cs typeface="Arial Unicode MS" pitchFamily="34" charset="-128"/>
              </a:rPr>
              <a:t>TEŞEKKÜRLER</a:t>
            </a:r>
            <a:endParaRPr lang="tr-TR" sz="40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15444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1562100" y="87313"/>
            <a:ext cx="6019800" cy="668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78645" y="1143841"/>
            <a:ext cx="6635115" cy="4634865"/>
          </a:xfrm>
          <a:prstGeom prst="rect">
            <a:avLst/>
          </a:prstGeom>
        </p:spPr>
      </p:pic>
    </p:spTree>
    <p:extLst>
      <p:ext uri="{BB962C8B-B14F-4D97-AF65-F5344CB8AC3E}">
        <p14:creationId xmlns:p14="http://schemas.microsoft.com/office/powerpoint/2010/main" val="2371892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42938" y="1700880"/>
            <a:ext cx="7858125" cy="3891915"/>
          </a:xfrm>
          <a:prstGeom prst="rect">
            <a:avLst/>
          </a:prstGeom>
        </p:spPr>
      </p:pic>
    </p:spTree>
    <p:extLst>
      <p:ext uri="{BB962C8B-B14F-4D97-AF65-F5344CB8AC3E}">
        <p14:creationId xmlns:p14="http://schemas.microsoft.com/office/powerpoint/2010/main" val="419938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3108357" y="2819424"/>
            <a:ext cx="6035675" cy="4038600"/>
          </a:xfrm>
          <a:prstGeom prst="rect">
            <a:avLst/>
          </a:prstGeom>
          <a:noFill/>
          <a:ln w="9525">
            <a:noFill/>
            <a:miter lim="800000"/>
            <a:headEnd/>
            <a:tailEnd/>
          </a:ln>
          <a:effectLst/>
        </p:spPr>
      </p:pic>
      <p:sp>
        <p:nvSpPr>
          <p:cNvPr id="4" name="3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32" y="662400"/>
            <a:ext cx="9144032" cy="2123658"/>
          </a:xfrm>
          <a:prstGeom prst="rect">
            <a:avLst/>
          </a:prstGeom>
          <a:solidFill>
            <a:schemeClr val="accent1">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İLAÇ YAPIMI</a:t>
            </a:r>
          </a:p>
          <a:p>
            <a:pPr>
              <a:lnSpc>
                <a:spcPct val="150000"/>
              </a:lnSpc>
            </a:pPr>
            <a:r>
              <a:rPr lang="tr-TR" sz="2000" dirty="0" smtClean="0">
                <a:latin typeface="Arial Unicode MS" pitchFamily="34" charset="-128"/>
                <a:ea typeface="Arial Unicode MS" pitchFamily="34" charset="-128"/>
                <a:cs typeface="Arial Unicode MS" pitchFamily="34" charset="-128"/>
              </a:rPr>
              <a:t>İlaçlar bakır, kil, kurşun, tuz, rezene, soğan, tohum, keten, kan, deri ve saç gibi </a:t>
            </a:r>
          </a:p>
          <a:p>
            <a:pPr>
              <a:lnSpc>
                <a:spcPct val="150000"/>
              </a:lnSpc>
            </a:pPr>
            <a:r>
              <a:rPr lang="tr-TR" sz="2000" dirty="0" smtClean="0">
                <a:latin typeface="Arial Unicode MS" pitchFamily="34" charset="-128"/>
                <a:ea typeface="Arial Unicode MS" pitchFamily="34" charset="-128"/>
                <a:cs typeface="Arial Unicode MS" pitchFamily="34" charset="-128"/>
              </a:rPr>
              <a:t>Çok geniş bir seçenek havuzundan oluşuyordu</a:t>
            </a:r>
            <a:endParaRPr lang="tr-TR"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2" y="571480"/>
            <a:ext cx="9144032" cy="2123658"/>
          </a:xfrm>
          <a:prstGeom prst="rect">
            <a:avLst/>
          </a:prstGeom>
          <a:solidFill>
            <a:schemeClr val="accent1">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PROTEZLER</a:t>
            </a:r>
          </a:p>
          <a:p>
            <a:pPr>
              <a:lnSpc>
                <a:spcPct val="150000"/>
              </a:lnSpc>
            </a:pPr>
            <a:r>
              <a:rPr lang="tr-TR" sz="2000" dirty="0" smtClean="0">
                <a:latin typeface="Arial Unicode MS" pitchFamily="34" charset="-128"/>
                <a:ea typeface="Arial Unicode MS" pitchFamily="34" charset="-128"/>
                <a:cs typeface="Arial Unicode MS" pitchFamily="34" charset="-128"/>
              </a:rPr>
              <a:t>Mumyaların üzerinde, protez kollardan ayak parmaklarına kadar birçok uzuvda protez bulunuyordu</a:t>
            </a:r>
          </a:p>
        </p:txBody>
      </p:sp>
      <p:pic>
        <p:nvPicPr>
          <p:cNvPr id="4099" name="Picture 3"/>
          <p:cNvPicPr>
            <a:picLocks noChangeAspect="1" noChangeArrowheads="1"/>
          </p:cNvPicPr>
          <p:nvPr/>
        </p:nvPicPr>
        <p:blipFill>
          <a:blip r:embed="rId2"/>
          <a:srcRect/>
          <a:stretch>
            <a:fillRect/>
          </a:stretch>
        </p:blipFill>
        <p:spPr bwMode="auto">
          <a:xfrm>
            <a:off x="3108357" y="2552724"/>
            <a:ext cx="6035675" cy="4305300"/>
          </a:xfrm>
          <a:prstGeom prst="rect">
            <a:avLst/>
          </a:prstGeom>
          <a:noFill/>
          <a:ln w="9525">
            <a:noFill/>
            <a:miter lim="800000"/>
            <a:headEnd/>
            <a:tailEnd/>
          </a:ln>
          <a:effectLst/>
        </p:spPr>
      </p:pic>
      <p:sp>
        <p:nvSpPr>
          <p:cNvPr id="5" name="4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108357" y="2827361"/>
            <a:ext cx="6035675" cy="4030663"/>
          </a:xfrm>
          <a:prstGeom prst="rect">
            <a:avLst/>
          </a:prstGeom>
          <a:noFill/>
          <a:ln w="9525">
            <a:noFill/>
            <a:miter lim="800000"/>
            <a:headEnd/>
            <a:tailEnd/>
          </a:ln>
          <a:effectLst/>
        </p:spPr>
      </p:pic>
      <p:sp>
        <p:nvSpPr>
          <p:cNvPr id="4" name="3 Metin kutusu"/>
          <p:cNvSpPr txBox="1"/>
          <p:nvPr/>
        </p:nvSpPr>
        <p:spPr>
          <a:xfrm>
            <a:off x="-32" y="857232"/>
            <a:ext cx="9144032" cy="2123658"/>
          </a:xfrm>
          <a:prstGeom prst="rect">
            <a:avLst/>
          </a:prstGeom>
          <a:solidFill>
            <a:schemeClr val="accent1">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TAMPONLAR</a:t>
            </a:r>
          </a:p>
          <a:p>
            <a:pPr>
              <a:lnSpc>
                <a:spcPct val="150000"/>
              </a:lnSpc>
            </a:pPr>
            <a:r>
              <a:rPr lang="tr-TR" sz="2000" dirty="0" smtClean="0">
                <a:latin typeface="Arial Unicode MS" pitchFamily="34" charset="-128"/>
                <a:ea typeface="Arial Unicode MS" pitchFamily="34" charset="-128"/>
                <a:cs typeface="Arial Unicode MS" pitchFamily="34" charset="-128"/>
              </a:rPr>
              <a:t>Bayanlar yakın zamanda çıktığını düşünebilir ancak Mısırlı kadınlar, o dönemde tampon kullanıyordu</a:t>
            </a:r>
          </a:p>
        </p:txBody>
      </p:sp>
      <p:sp>
        <p:nvSpPr>
          <p:cNvPr id="5" name="4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2" y="500042"/>
            <a:ext cx="9144032" cy="2585323"/>
          </a:xfrm>
          <a:prstGeom prst="rect">
            <a:avLst/>
          </a:prstGeom>
          <a:solidFill>
            <a:schemeClr val="accent1">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NABIZ ÖLÇME</a:t>
            </a:r>
          </a:p>
          <a:p>
            <a:pPr>
              <a:lnSpc>
                <a:spcPct val="150000"/>
              </a:lnSpc>
            </a:pPr>
            <a:r>
              <a:rPr lang="tr-TR" sz="2000" dirty="0" smtClean="0">
                <a:latin typeface="Arial Unicode MS" pitchFamily="34" charset="-128"/>
                <a:ea typeface="Arial Unicode MS" pitchFamily="34" charset="-128"/>
                <a:cs typeface="Arial Unicode MS" pitchFamily="34" charset="-128"/>
              </a:rPr>
              <a:t>Mumyalama uygulamalarının sonucu olarak, dolaşım sistemi hakkında birçok bilgi edinilmişti, diğer medeniyetler bu işlemi yüzyıllar sonra kullanmaya başlayacaktı</a:t>
            </a:r>
          </a:p>
        </p:txBody>
      </p:sp>
      <p:sp>
        <p:nvSpPr>
          <p:cNvPr id="5" name="4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pic>
        <p:nvPicPr>
          <p:cNvPr id="2051" name="Picture 3"/>
          <p:cNvPicPr>
            <a:picLocks noChangeAspect="1" noChangeArrowheads="1"/>
          </p:cNvPicPr>
          <p:nvPr/>
        </p:nvPicPr>
        <p:blipFill>
          <a:blip r:embed="rId2"/>
          <a:srcRect/>
          <a:stretch>
            <a:fillRect/>
          </a:stretch>
        </p:blipFill>
        <p:spPr bwMode="auto">
          <a:xfrm>
            <a:off x="3071802" y="2560637"/>
            <a:ext cx="6035675" cy="4297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3786182" y="3103864"/>
            <a:ext cx="5357850" cy="3754159"/>
          </a:xfrm>
          <a:prstGeom prst="rect">
            <a:avLst/>
          </a:prstGeom>
          <a:noFill/>
          <a:ln w="9525">
            <a:noFill/>
            <a:miter lim="800000"/>
            <a:headEnd/>
            <a:tailEnd/>
          </a:ln>
          <a:effectLst/>
        </p:spPr>
      </p:pic>
      <p:sp>
        <p:nvSpPr>
          <p:cNvPr id="4" name="3 Metin kutusu"/>
          <p:cNvSpPr txBox="1"/>
          <p:nvPr/>
        </p:nvSpPr>
        <p:spPr>
          <a:xfrm>
            <a:off x="2143108" y="-24"/>
            <a:ext cx="4826962" cy="646331"/>
          </a:xfrm>
          <a:prstGeom prst="rect">
            <a:avLst/>
          </a:prstGeom>
          <a:noFill/>
        </p:spPr>
        <p:txBody>
          <a:bodyPr wrap="none" rtlCol="0">
            <a:spAutoFit/>
          </a:bodyPr>
          <a:lstStyle/>
          <a:p>
            <a:r>
              <a:rPr lang="tr-TR" sz="3600" dirty="0" smtClean="0">
                <a:solidFill>
                  <a:srgbClr val="002060"/>
                </a:solidFill>
                <a:latin typeface="Arial Unicode MS" pitchFamily="34" charset="-128"/>
                <a:ea typeface="Arial Unicode MS" pitchFamily="34" charset="-128"/>
                <a:cs typeface="Arial Unicode MS" pitchFamily="34" charset="-128"/>
              </a:rPr>
              <a:t>MOBİL HASTANELER</a:t>
            </a:r>
            <a:endParaRPr lang="tr-TR" sz="3600" dirty="0">
              <a:solidFill>
                <a:srgbClr val="002060"/>
              </a:solidFill>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32" y="571480"/>
            <a:ext cx="9144032" cy="2585323"/>
          </a:xfrm>
          <a:prstGeom prst="rect">
            <a:avLst/>
          </a:prstGeom>
          <a:solidFill>
            <a:schemeClr val="accent1">
              <a:lumMod val="20000"/>
              <a:lumOff val="80000"/>
            </a:schemeClr>
          </a:solidFill>
        </p:spPr>
        <p:txBody>
          <a:bodyPr wrap="square" rtlCol="0">
            <a:spAutoFit/>
          </a:bodyPr>
          <a:lstStyle/>
          <a:p>
            <a:pPr>
              <a:lnSpc>
                <a:spcPct val="150000"/>
              </a:lnSpc>
            </a:pPr>
            <a:r>
              <a:rPr lang="tr-TR" sz="2400" b="1" dirty="0" smtClean="0">
                <a:latin typeface="Arial Unicode MS" pitchFamily="34" charset="-128"/>
                <a:ea typeface="Arial Unicode MS" pitchFamily="34" charset="-128"/>
                <a:cs typeface="Arial Unicode MS" pitchFamily="34" charset="-128"/>
              </a:rPr>
              <a:t>ANTİK MISIRDA  </a:t>
            </a:r>
            <a:r>
              <a:rPr lang="tr-TR" sz="2400" dirty="0" smtClean="0">
                <a:latin typeface="Arial Unicode MS" pitchFamily="34" charset="-128"/>
                <a:ea typeface="Arial Unicode MS" pitchFamily="34" charset="-128"/>
                <a:cs typeface="Arial Unicode MS" pitchFamily="34" charset="-128"/>
              </a:rPr>
              <a:t>tarih</a:t>
            </a:r>
            <a:r>
              <a:rPr lang="tr-TR" sz="2400" b="1" dirty="0" smtClean="0">
                <a:latin typeface="Arial Unicode MS" pitchFamily="34" charset="-128"/>
                <a:ea typeface="Arial Unicode MS" pitchFamily="34" charset="-128"/>
                <a:cs typeface="Arial Unicode MS" pitchFamily="34" charset="-128"/>
              </a:rPr>
              <a:t> MÖ 3000</a:t>
            </a:r>
            <a:r>
              <a:rPr lang="tr-TR" sz="2000" dirty="0" smtClean="0">
                <a:latin typeface="Arial Unicode MS" pitchFamily="34" charset="-128"/>
                <a:ea typeface="Arial Unicode MS" pitchFamily="34" charset="-128"/>
                <a:cs typeface="Arial Unicode MS" pitchFamily="34" charset="-128"/>
              </a:rPr>
              <a:t>’ LER</a:t>
            </a:r>
          </a:p>
          <a:p>
            <a:pPr>
              <a:lnSpc>
                <a:spcPct val="150000"/>
              </a:lnSpc>
            </a:pPr>
            <a:r>
              <a:rPr lang="tr-TR" sz="2400" b="1" dirty="0" smtClean="0">
                <a:latin typeface="Arial Unicode MS" pitchFamily="34" charset="-128"/>
                <a:ea typeface="Arial Unicode MS" pitchFamily="34" charset="-128"/>
                <a:cs typeface="Arial Unicode MS" pitchFamily="34" charset="-128"/>
              </a:rPr>
              <a:t>Devlet Kontrollü Doktorlar</a:t>
            </a:r>
          </a:p>
          <a:p>
            <a:pPr>
              <a:lnSpc>
                <a:spcPct val="150000"/>
              </a:lnSpc>
            </a:pPr>
            <a:r>
              <a:rPr lang="tr-TR" sz="2000" dirty="0" smtClean="0">
                <a:latin typeface="Arial Unicode MS" pitchFamily="34" charset="-128"/>
                <a:ea typeface="Arial Unicode MS" pitchFamily="34" charset="-128"/>
                <a:cs typeface="Arial Unicode MS" pitchFamily="34" charset="-128"/>
              </a:rPr>
              <a:t>O dönemdeki doktorlar, hükümet tarafından yapılan </a:t>
            </a:r>
            <a:r>
              <a:rPr lang="tr-TR" sz="2000" b="1" dirty="0" smtClean="0">
                <a:latin typeface="Arial Unicode MS" pitchFamily="34" charset="-128"/>
                <a:ea typeface="Arial Unicode MS" pitchFamily="34" charset="-128"/>
                <a:cs typeface="Arial Unicode MS" pitchFamily="34" charset="-128"/>
              </a:rPr>
              <a:t>‘Yaşam Evleri’ </a:t>
            </a:r>
            <a:r>
              <a:rPr lang="tr-TR" sz="2000" dirty="0" smtClean="0">
                <a:latin typeface="Arial Unicode MS" pitchFamily="34" charset="-128"/>
                <a:ea typeface="Arial Unicode MS" pitchFamily="34" charset="-128"/>
                <a:cs typeface="Arial Unicode MS" pitchFamily="34" charset="-128"/>
              </a:rPr>
              <a:t>adlı mekanda öğrenim görüyorlardı. </a:t>
            </a:r>
            <a:r>
              <a:rPr lang="tr-TR" sz="2000" dirty="0" err="1" smtClean="0">
                <a:latin typeface="Arial Unicode MS" pitchFamily="34" charset="-128"/>
                <a:ea typeface="Arial Unicode MS" pitchFamily="34" charset="-128"/>
                <a:cs typeface="Arial Unicode MS" pitchFamily="34" charset="-128"/>
              </a:rPr>
              <a:t>Papyrus</a:t>
            </a:r>
            <a:r>
              <a:rPr lang="tr-TR" sz="2000" dirty="0" smtClean="0">
                <a:latin typeface="Arial Unicode MS" pitchFamily="34" charset="-128"/>
                <a:ea typeface="Arial Unicode MS" pitchFamily="34" charset="-128"/>
                <a:cs typeface="Arial Unicode MS" pitchFamily="34" charset="-128"/>
              </a:rPr>
              <a:t> (</a:t>
            </a:r>
            <a:r>
              <a:rPr lang="tr-TR" sz="2000" dirty="0" err="1" smtClean="0">
                <a:latin typeface="Arial Unicode MS" pitchFamily="34" charset="-128"/>
                <a:ea typeface="Arial Unicode MS" pitchFamily="34" charset="-128"/>
                <a:cs typeface="Arial Unicode MS" pitchFamily="34" charset="-128"/>
              </a:rPr>
              <a:t>Ebers</a:t>
            </a:r>
            <a:r>
              <a:rPr lang="tr-TR" sz="2000" dirty="0" smtClean="0">
                <a:latin typeface="Arial Unicode MS" pitchFamily="34" charset="-128"/>
                <a:ea typeface="Arial Unicode MS" pitchFamily="34" charset="-128"/>
                <a:cs typeface="Arial Unicode MS" pitchFamily="34" charset="-128"/>
              </a:rPr>
              <a:t> ve </a:t>
            </a:r>
            <a:r>
              <a:rPr lang="tr-TR" sz="2000" dirty="0" err="1" smtClean="0">
                <a:latin typeface="Arial Unicode MS" pitchFamily="34" charset="-128"/>
                <a:ea typeface="Arial Unicode MS" pitchFamily="34" charset="-128"/>
                <a:cs typeface="Arial Unicode MS" pitchFamily="34" charset="-128"/>
              </a:rPr>
              <a:t>Edwin</a:t>
            </a:r>
            <a:r>
              <a:rPr lang="tr-TR" sz="2000" dirty="0" smtClean="0">
                <a:latin typeface="Arial Unicode MS" pitchFamily="34" charset="-128"/>
                <a:ea typeface="Arial Unicode MS" pitchFamily="34" charset="-128"/>
                <a:cs typeface="Arial Unicode MS" pitchFamily="34" charset="-128"/>
              </a:rPr>
              <a:t>) gibi tıbbi kılavuzlardan hastalıkları ve tedavileri öğrenebiliyorlardı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1095</Words>
  <Application>Microsoft Office PowerPoint</Application>
  <PresentationFormat>Ekran Gösterisi (4:3)</PresentationFormat>
  <Paragraphs>188</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taner özgürtaş</dc:creator>
  <cp:lastModifiedBy>User</cp:lastModifiedBy>
  <cp:revision>58</cp:revision>
  <dcterms:created xsi:type="dcterms:W3CDTF">2019-04-01T10:12:04Z</dcterms:created>
  <dcterms:modified xsi:type="dcterms:W3CDTF">2019-04-18T15:32:43Z</dcterms:modified>
</cp:coreProperties>
</file>