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0" r:id="rId2"/>
    <p:sldId id="311" r:id="rId3"/>
    <p:sldId id="329" r:id="rId4"/>
    <p:sldId id="312" r:id="rId5"/>
    <p:sldId id="314" r:id="rId6"/>
    <p:sldId id="315" r:id="rId7"/>
    <p:sldId id="318" r:id="rId8"/>
    <p:sldId id="313" r:id="rId9"/>
    <p:sldId id="330" r:id="rId10"/>
    <p:sldId id="316" r:id="rId11"/>
    <p:sldId id="317" r:id="rId12"/>
    <p:sldId id="325" r:id="rId13"/>
    <p:sldId id="319" r:id="rId14"/>
    <p:sldId id="320" r:id="rId15"/>
    <p:sldId id="321" r:id="rId16"/>
    <p:sldId id="322" r:id="rId17"/>
    <p:sldId id="331" r:id="rId18"/>
    <p:sldId id="324" r:id="rId19"/>
    <p:sldId id="326" r:id="rId20"/>
    <p:sldId id="332" r:id="rId21"/>
    <p:sldId id="333" r:id="rId22"/>
    <p:sldId id="334" r:id="rId23"/>
    <p:sldId id="327" r:id="rId24"/>
    <p:sldId id="435" r:id="rId25"/>
    <p:sldId id="436" r:id="rId26"/>
    <p:sldId id="335"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p:restoredTop sz="94717"/>
  </p:normalViewPr>
  <p:slideViewPr>
    <p:cSldViewPr snapToGrid="0" snapToObjects="1">
      <p:cViewPr>
        <p:scale>
          <a:sx n="100" d="100"/>
          <a:sy n="100" d="100"/>
        </p:scale>
        <p:origin x="-13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98825F2-75B6-C54A-8EA5-E7A2E2DEE66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xmlns="" id="{F619CBEF-9B80-B646-BAAD-988A903D5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xmlns="" id="{688A5C84-8E2F-BA41-9DB4-799AB3AB68C8}"/>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C6736FB1-48B3-A843-AEF4-1A2050CBA1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C599D8D3-6D4C-B34D-821D-16C012AA4627}"/>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73118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06AEE8D7-A085-8842-99F1-F425511768D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440B8217-4A99-D746-BE29-568D02C195DD}"/>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xmlns="" id="{173F7329-3434-694A-B133-DA0874AACEA4}"/>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33625515-9084-9643-9D44-3BE1CF28FC3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EA838414-AA2E-A548-8013-A53E8486B249}"/>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4044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xmlns="" id="{55567000-5059-074E-924A-53D1F12831D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FA888F5F-F6AD-9641-A270-E2ABC01D5DDF}"/>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xmlns="" id="{8A7E80C2-9E69-114C-893C-2C1FE18740DD}"/>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096BE126-FAEB-084D-BF00-969681E66FA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67FBA5E6-099D-1947-B52F-89A5457C9357}"/>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152265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vam Sayfası">
    <p:spTree>
      <p:nvGrpSpPr>
        <p:cNvPr id="1" name=""/>
        <p:cNvGrpSpPr/>
        <p:nvPr/>
      </p:nvGrpSpPr>
      <p:grpSpPr>
        <a:xfrm>
          <a:off x="0" y="0"/>
          <a:ext cx="0" cy="0"/>
          <a:chOff x="0" y="0"/>
          <a:chExt cx="0" cy="0"/>
        </a:xfrm>
      </p:grpSpPr>
      <p:pic>
        <p:nvPicPr>
          <p:cNvPr id="69" name="zemin_5_arka_genis.jp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368" y="97187"/>
            <a:ext cx="2429148" cy="56933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22886" y="270434"/>
            <a:ext cx="2806700" cy="260350"/>
          </a:xfrm>
          <a:prstGeom prst="rect">
            <a:avLst/>
          </a:prstGeom>
        </p:spPr>
      </p:pic>
    </p:spTree>
    <p:extLst>
      <p:ext uri="{BB962C8B-B14F-4D97-AF65-F5344CB8AC3E}">
        <p14:creationId xmlns:p14="http://schemas.microsoft.com/office/powerpoint/2010/main" val="278546469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183815B-3588-2C43-B677-B1CDA619FD3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F02D9D7-94B7-804C-91EB-15612B445735}"/>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xmlns="" id="{9B0842BE-6086-F245-8C14-162CE743FFE8}"/>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41725EAE-9314-BD47-AD99-724ED1228EC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867E2A74-3C19-6B41-B90D-0F22339033C3}"/>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151763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61B5FC0-5699-1143-9A0A-58B3F6A012F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xmlns="" id="{EFEF7CE6-F17F-944E-A661-C41204422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xmlns="" id="{79273727-6C8C-8D45-A757-75A892D0D495}"/>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FD07CB5A-1C17-4C45-AF4E-367B064D7D7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5ECE40D1-2A3D-B742-8A8C-1842E21C4CA0}"/>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286056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23E2F2D-7C91-924E-BAAD-8A7C19879BD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C060F9B7-9647-BF43-A58A-A83BEE9B9511}"/>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xmlns="" id="{62B6645B-228F-B549-B6CF-8ABDA8A6DF24}"/>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xmlns="" id="{3714FB83-AC8E-554D-A778-DDE600E5AAEA}"/>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6" name="Alt Bilgi Yer Tutucusu 5">
            <a:extLst>
              <a:ext uri="{FF2B5EF4-FFF2-40B4-BE49-F238E27FC236}">
                <a16:creationId xmlns:a16="http://schemas.microsoft.com/office/drawing/2014/main" xmlns="" id="{CEEDC67A-7717-BB42-80FE-2A66F9CA8F7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FC2BE7DA-479D-0C49-8079-B4B39E13315D}"/>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421464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6200E15A-1C2A-704D-82F1-C86C692EDE8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09E7A125-D5BB-D342-AF62-D81A7EA67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xmlns="" id="{8996A21D-1C6A-C54A-AC18-3FC3C9C47052}"/>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xmlns="" id="{7DEB3AC0-FFF9-2B46-AAFC-4954825300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xmlns="" id="{5ADDD1F6-4CE1-F642-8D50-8B7F83A2294E}"/>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xmlns="" id="{DDE82802-2E52-A341-9A35-B852E6696CD3}"/>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8" name="Alt Bilgi Yer Tutucusu 7">
            <a:extLst>
              <a:ext uri="{FF2B5EF4-FFF2-40B4-BE49-F238E27FC236}">
                <a16:creationId xmlns:a16="http://schemas.microsoft.com/office/drawing/2014/main" xmlns="" id="{BB7144E6-283D-774F-9F6D-FA0DD47628F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xmlns="" id="{77616303-D500-1E4E-9F4E-01BA4A01B253}"/>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217732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721261B-AE55-2642-890C-016CFF8545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xmlns="" id="{A8582155-C0A5-594B-8EA0-0DFE8FD1D8CA}"/>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4" name="Alt Bilgi Yer Tutucusu 3">
            <a:extLst>
              <a:ext uri="{FF2B5EF4-FFF2-40B4-BE49-F238E27FC236}">
                <a16:creationId xmlns:a16="http://schemas.microsoft.com/office/drawing/2014/main" xmlns="" id="{50FD3B0F-645E-EE4C-941F-16CF6BC90ED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xmlns="" id="{EFB7442F-EE93-D64E-A6DA-E720BD103163}"/>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263935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5CF516C8-1CE4-8C47-B45A-4183602FF6C5}"/>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3" name="Alt Bilgi Yer Tutucusu 2">
            <a:extLst>
              <a:ext uri="{FF2B5EF4-FFF2-40B4-BE49-F238E27FC236}">
                <a16:creationId xmlns:a16="http://schemas.microsoft.com/office/drawing/2014/main" xmlns="" id="{1EF2A983-AF62-D64B-A57E-0060300F7AB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xmlns="" id="{C8BE9365-995F-3B48-8BAB-40466F13A515}"/>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239422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98EB2CB-7438-9F4C-8E89-BF814E3A545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2E78AA66-F72D-0C4A-BD6F-2E522B004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xmlns="" id="{4FDEC9C8-BA3B-E04A-959B-281FD2B5E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xmlns="" id="{453AAF40-DCD9-3946-B336-4D6527A5C692}"/>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6" name="Alt Bilgi Yer Tutucusu 5">
            <a:extLst>
              <a:ext uri="{FF2B5EF4-FFF2-40B4-BE49-F238E27FC236}">
                <a16:creationId xmlns:a16="http://schemas.microsoft.com/office/drawing/2014/main" xmlns="" id="{CE3CEF4E-FA1B-414C-BAA6-EB5FC91A8A2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E5E4FBA7-6937-954D-B9C1-31AA02B371C8}"/>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44586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D941A3A-E59A-4A4F-AE50-083A1C3D1C2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xmlns="" id="{E3B48C34-163F-EF41-B3D7-1611FCC8D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xmlns="" id="{B4DB18C2-3391-7C4C-8802-F5BD4FAF6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xmlns="" id="{710FC1CB-DBC9-6E40-983E-21F44117151B}"/>
              </a:ext>
            </a:extLst>
          </p:cNvPr>
          <p:cNvSpPr>
            <a:spLocks noGrp="1"/>
          </p:cNvSpPr>
          <p:nvPr>
            <p:ph type="dt" sz="half" idx="10"/>
          </p:nvPr>
        </p:nvSpPr>
        <p:spPr/>
        <p:txBody>
          <a:bodyPr/>
          <a:lstStyle/>
          <a:p>
            <a:fld id="{99265B02-CE9A-EC40-9ED9-49AF38633518}" type="datetimeFigureOut">
              <a:rPr lang="tr-TR" smtClean="0"/>
              <a:t>18.4.2019</a:t>
            </a:fld>
            <a:endParaRPr lang="tr-TR"/>
          </a:p>
        </p:txBody>
      </p:sp>
      <p:sp>
        <p:nvSpPr>
          <p:cNvPr id="6" name="Alt Bilgi Yer Tutucusu 5">
            <a:extLst>
              <a:ext uri="{FF2B5EF4-FFF2-40B4-BE49-F238E27FC236}">
                <a16:creationId xmlns:a16="http://schemas.microsoft.com/office/drawing/2014/main" xmlns="" id="{561D37C5-F556-A54B-B30D-496D50FE237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384CA78C-4AE2-F544-AAF1-8CB14F1F81B8}"/>
              </a:ext>
            </a:extLst>
          </p:cNvPr>
          <p:cNvSpPr>
            <a:spLocks noGrp="1"/>
          </p:cNvSpPr>
          <p:nvPr>
            <p:ph type="sldNum" sz="quarter" idx="12"/>
          </p:nvPr>
        </p:nvSpPr>
        <p:spPr/>
        <p:txBody>
          <a:bodyPr/>
          <a:lstStyle/>
          <a:p>
            <a:fld id="{35EAD110-D01A-7C41-BD03-B3E59A3918F5}" type="slidenum">
              <a:rPr lang="tr-TR" smtClean="0"/>
              <a:t>‹#›</a:t>
            </a:fld>
            <a:endParaRPr lang="tr-TR"/>
          </a:p>
        </p:txBody>
      </p:sp>
    </p:spTree>
    <p:extLst>
      <p:ext uri="{BB962C8B-B14F-4D97-AF65-F5344CB8AC3E}">
        <p14:creationId xmlns:p14="http://schemas.microsoft.com/office/powerpoint/2010/main" val="141661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E5736B75-8E7C-A548-8E43-EFB85A830D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C9934095-1A07-A240-9A7C-9AADAFDD8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xmlns="" id="{337F0C3B-BDB2-2142-9DD0-1D078E6F9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65B02-CE9A-EC40-9ED9-49AF38633518}" type="datetimeFigureOut">
              <a:rPr lang="tr-TR" smtClean="0"/>
              <a:t>18.4.2019</a:t>
            </a:fld>
            <a:endParaRPr lang="tr-TR"/>
          </a:p>
        </p:txBody>
      </p:sp>
      <p:sp>
        <p:nvSpPr>
          <p:cNvPr id="5" name="Alt Bilgi Yer Tutucusu 4">
            <a:extLst>
              <a:ext uri="{FF2B5EF4-FFF2-40B4-BE49-F238E27FC236}">
                <a16:creationId xmlns:a16="http://schemas.microsoft.com/office/drawing/2014/main" xmlns="" id="{D873E1C2-33A4-7444-ACFF-592EA03EF0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xmlns="" id="{9D0D9E30-4EA9-484E-AF05-D5D1278E1E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AD110-D01A-7C41-BD03-B3E59A3918F5}" type="slidenum">
              <a:rPr lang="tr-TR" smtClean="0"/>
              <a:t>‹#›</a:t>
            </a:fld>
            <a:endParaRPr lang="tr-TR"/>
          </a:p>
        </p:txBody>
      </p:sp>
    </p:spTree>
    <p:extLst>
      <p:ext uri="{BB962C8B-B14F-4D97-AF65-F5344CB8AC3E}">
        <p14:creationId xmlns:p14="http://schemas.microsoft.com/office/powerpoint/2010/main" val="176376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75674" y="1102578"/>
            <a:ext cx="9533743" cy="5262979"/>
          </a:xfrm>
          <a:prstGeom prst="rect">
            <a:avLst/>
          </a:prstGeom>
          <a:noFill/>
        </p:spPr>
        <p:txBody>
          <a:bodyPr wrap="square" rtlCol="0">
            <a:spAutoFit/>
          </a:bodyPr>
          <a:lstStyle/>
          <a:p>
            <a:pPr algn="ctr"/>
            <a:endParaRPr lang="tr-TR" sz="3200" b="1" dirty="0"/>
          </a:p>
          <a:p>
            <a:pPr algn="ctr"/>
            <a:r>
              <a:rPr lang="tr-TR" sz="3200" b="1" dirty="0"/>
              <a:t>DOĞRULAMA LABORATUVAR SÜRECİ</a:t>
            </a:r>
          </a:p>
          <a:p>
            <a:pPr algn="ctr"/>
            <a:r>
              <a:rPr lang="tr-TR" sz="3200" b="1" dirty="0"/>
              <a:t>ve DENEYİMLER</a:t>
            </a:r>
          </a:p>
          <a:p>
            <a:pPr algn="ctr"/>
            <a:endParaRPr lang="tr-TR" sz="3200" b="1" dirty="0"/>
          </a:p>
          <a:p>
            <a:pPr algn="ctr"/>
            <a:r>
              <a:rPr lang="tr-TR" sz="2800" b="1" dirty="0"/>
              <a:t>TBD Aylık Toplantısı</a:t>
            </a:r>
          </a:p>
          <a:p>
            <a:pPr algn="ctr"/>
            <a:r>
              <a:rPr lang="tr-TR" sz="2800" b="1" dirty="0"/>
              <a:t>3 Nisan 2019, Ankara</a:t>
            </a:r>
          </a:p>
          <a:p>
            <a:pPr algn="ctr"/>
            <a:endParaRPr lang="tr-TR" sz="3200" b="1" dirty="0"/>
          </a:p>
          <a:p>
            <a:pPr algn="ctr"/>
            <a:r>
              <a:rPr lang="tr-TR" sz="2400" b="1" dirty="0"/>
              <a:t>Doç. Dr. Mukaddes Gürler</a:t>
            </a:r>
          </a:p>
          <a:p>
            <a:pPr algn="ctr"/>
            <a:r>
              <a:rPr lang="tr-TR" sz="2400" dirty="0"/>
              <a:t>Tıbbi Biyokimya Uzmanı, Adli Toksikoloji Bilim Doktoru</a:t>
            </a:r>
          </a:p>
          <a:p>
            <a:pPr algn="ctr"/>
            <a:r>
              <a:rPr lang="tr-TR" sz="2400" dirty="0"/>
              <a:t>Hacettepe Üniversitesi, Tıp Fakültesi Tıbbi Biyokimya Ana Bilim Dalı</a:t>
            </a:r>
          </a:p>
          <a:p>
            <a:pPr algn="ctr"/>
            <a:endParaRPr lang="tr-TR" sz="2400" dirty="0"/>
          </a:p>
          <a:p>
            <a:pPr algn="ctr"/>
            <a:r>
              <a:rPr lang="tr-TR" sz="2400" dirty="0"/>
              <a:t>, </a:t>
            </a:r>
          </a:p>
        </p:txBody>
      </p:sp>
      <p:sp>
        <p:nvSpPr>
          <p:cNvPr id="3" name="Çerçeve 2">
            <a:extLst>
              <a:ext uri="{FF2B5EF4-FFF2-40B4-BE49-F238E27FC236}">
                <a16:creationId xmlns:a16="http://schemas.microsoft.com/office/drawing/2014/main" xmlns="" id="{E1851E12-1C5C-C847-8691-E9BA29FA643B}"/>
              </a:ext>
            </a:extLst>
          </p:cNvPr>
          <p:cNvSpPr/>
          <p:nvPr/>
        </p:nvSpPr>
        <p:spPr>
          <a:xfrm>
            <a:off x="2000249" y="1414464"/>
            <a:ext cx="7800975" cy="1314450"/>
          </a:xfrm>
          <a:prstGeom prst="frame">
            <a:avLst>
              <a:gd name="adj1" fmla="val 631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14065725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3A269607-1309-104C-ABC3-1B33D98250F8}"/>
              </a:ext>
            </a:extLst>
          </p:cNvPr>
          <p:cNvPicPr>
            <a:picLocks noChangeAspect="1"/>
          </p:cNvPicPr>
          <p:nvPr/>
        </p:nvPicPr>
        <p:blipFill>
          <a:blip r:embed="rId2"/>
          <a:stretch>
            <a:fillRect/>
          </a:stretch>
        </p:blipFill>
        <p:spPr>
          <a:xfrm>
            <a:off x="314325" y="1614487"/>
            <a:ext cx="11752262" cy="3777512"/>
          </a:xfrm>
          <a:prstGeom prst="rect">
            <a:avLst/>
          </a:prstGeom>
        </p:spPr>
      </p:pic>
    </p:spTree>
    <p:extLst>
      <p:ext uri="{BB962C8B-B14F-4D97-AF65-F5344CB8AC3E}">
        <p14:creationId xmlns:p14="http://schemas.microsoft.com/office/powerpoint/2010/main" val="403033609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11F420B5-6C94-B241-ABB9-B7DF0B08D0D2}"/>
              </a:ext>
            </a:extLst>
          </p:cNvPr>
          <p:cNvPicPr>
            <a:picLocks noChangeAspect="1"/>
          </p:cNvPicPr>
          <p:nvPr/>
        </p:nvPicPr>
        <p:blipFill>
          <a:blip r:embed="rId2"/>
          <a:stretch>
            <a:fillRect/>
          </a:stretch>
        </p:blipFill>
        <p:spPr>
          <a:xfrm>
            <a:off x="410771" y="1957387"/>
            <a:ext cx="11215500" cy="3700463"/>
          </a:xfrm>
          <a:prstGeom prst="rect">
            <a:avLst/>
          </a:prstGeom>
        </p:spPr>
      </p:pic>
      <p:cxnSp>
        <p:nvCxnSpPr>
          <p:cNvPr id="4" name="Düz Bağlayıcı 3">
            <a:extLst>
              <a:ext uri="{FF2B5EF4-FFF2-40B4-BE49-F238E27FC236}">
                <a16:creationId xmlns:a16="http://schemas.microsoft.com/office/drawing/2014/main" xmlns="" id="{CEEE4AA6-B352-E44F-A94B-4B5B1899BC70}"/>
              </a:ext>
            </a:extLst>
          </p:cNvPr>
          <p:cNvCxnSpPr/>
          <p:nvPr/>
        </p:nvCxnSpPr>
        <p:spPr>
          <a:xfrm>
            <a:off x="1000125" y="4100513"/>
            <a:ext cx="7100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Düz Bağlayıcı 5">
            <a:extLst>
              <a:ext uri="{FF2B5EF4-FFF2-40B4-BE49-F238E27FC236}">
                <a16:creationId xmlns:a16="http://schemas.microsoft.com/office/drawing/2014/main" xmlns="" id="{82479C61-ADE4-C04F-B491-8CDD138EF3D7}"/>
              </a:ext>
            </a:extLst>
          </p:cNvPr>
          <p:cNvCxnSpPr/>
          <p:nvPr/>
        </p:nvCxnSpPr>
        <p:spPr>
          <a:xfrm>
            <a:off x="8372475" y="4100513"/>
            <a:ext cx="2771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xmlns="" id="{0A10F2E6-4CC4-9145-BB1B-350D94980D22}"/>
              </a:ext>
            </a:extLst>
          </p:cNvPr>
          <p:cNvCxnSpPr/>
          <p:nvPr/>
        </p:nvCxnSpPr>
        <p:spPr>
          <a:xfrm>
            <a:off x="885825" y="4414838"/>
            <a:ext cx="102298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80078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5D6E9C99-1A8E-6A4F-87D1-3A1E9CE5E9A2}"/>
              </a:ext>
            </a:extLst>
          </p:cNvPr>
          <p:cNvPicPr>
            <a:picLocks noChangeAspect="1"/>
          </p:cNvPicPr>
          <p:nvPr/>
        </p:nvPicPr>
        <p:blipFill>
          <a:blip r:embed="rId2"/>
          <a:stretch>
            <a:fillRect/>
          </a:stretch>
        </p:blipFill>
        <p:spPr>
          <a:xfrm>
            <a:off x="3779511" y="1"/>
            <a:ext cx="8412489" cy="6693542"/>
          </a:xfrm>
          <a:prstGeom prst="rect">
            <a:avLst/>
          </a:prstGeom>
        </p:spPr>
      </p:pic>
      <p:graphicFrame>
        <p:nvGraphicFramePr>
          <p:cNvPr id="5" name="Tablo 4">
            <a:extLst>
              <a:ext uri="{FF2B5EF4-FFF2-40B4-BE49-F238E27FC236}">
                <a16:creationId xmlns:a16="http://schemas.microsoft.com/office/drawing/2014/main" xmlns="" id="{AA34DD98-9B6E-6348-B1E0-310418DD0FB9}"/>
              </a:ext>
            </a:extLst>
          </p:cNvPr>
          <p:cNvGraphicFramePr>
            <a:graphicFrameLocks noGrp="1"/>
          </p:cNvGraphicFramePr>
          <p:nvPr>
            <p:extLst/>
          </p:nvPr>
        </p:nvGraphicFramePr>
        <p:xfrm>
          <a:off x="98002" y="1416407"/>
          <a:ext cx="3679209" cy="2438400"/>
        </p:xfrm>
        <a:graphic>
          <a:graphicData uri="http://schemas.openxmlformats.org/drawingml/2006/table">
            <a:tbl>
              <a:tblPr>
                <a:tableStyleId>{793D81CF-94F2-401A-BA57-92F5A7B2D0C5}</a:tableStyleId>
              </a:tblPr>
              <a:tblGrid>
                <a:gridCol w="376451">
                  <a:extLst>
                    <a:ext uri="{9D8B030D-6E8A-4147-A177-3AD203B41FA5}">
                      <a16:colId xmlns:a16="http://schemas.microsoft.com/office/drawing/2014/main" xmlns="" val="1824118876"/>
                    </a:ext>
                  </a:extLst>
                </a:gridCol>
                <a:gridCol w="3302758">
                  <a:extLst>
                    <a:ext uri="{9D8B030D-6E8A-4147-A177-3AD203B41FA5}">
                      <a16:colId xmlns:a16="http://schemas.microsoft.com/office/drawing/2014/main" xmlns="" val="2452340021"/>
                    </a:ext>
                  </a:extLst>
                </a:gridCol>
              </a:tblGrid>
              <a:tr h="0">
                <a:tc>
                  <a:txBody>
                    <a:bodyPr/>
                    <a:lstStyle/>
                    <a:p>
                      <a:r>
                        <a:rPr lang="tr-TR" sz="1600" dirty="0">
                          <a:effectLst/>
                        </a:rPr>
                        <a:t>A </a:t>
                      </a:r>
                      <a:endParaRPr lang="tr-TR" sz="1600" dirty="0">
                        <a:effectLst/>
                        <a:latin typeface="Helvetica" pitchFamily="2" charset="0"/>
                      </a:endParaRPr>
                    </a:p>
                  </a:txBody>
                  <a:tcPr marL="47625" marR="47625" marT="0" marB="0"/>
                </a:tc>
                <a:tc>
                  <a:txBody>
                    <a:bodyPr/>
                    <a:lstStyle/>
                    <a:p>
                      <a:r>
                        <a:rPr lang="tr-TR" sz="1600" dirty="0" err="1">
                          <a:effectLst/>
                        </a:rPr>
                        <a:t>Testing</a:t>
                      </a:r>
                      <a:r>
                        <a:rPr lang="tr-TR" sz="1600" dirty="0">
                          <a:effectLst/>
                        </a:rPr>
                        <a:t> </a:t>
                      </a:r>
                      <a:r>
                        <a:rPr lang="tr-TR" sz="1600" dirty="0" err="1">
                          <a:effectLst/>
                        </a:rPr>
                        <a:t>for</a:t>
                      </a:r>
                      <a:r>
                        <a:rPr lang="tr-TR" sz="1600" dirty="0">
                          <a:effectLst/>
                        </a:rPr>
                        <a:t> </a:t>
                      </a:r>
                      <a:r>
                        <a:rPr lang="tr-TR" sz="1600" dirty="0" err="1">
                          <a:effectLst/>
                        </a:rPr>
                        <a:t>drugs</a:t>
                      </a:r>
                      <a:r>
                        <a:rPr lang="tr-TR" sz="1600" dirty="0">
                          <a:effectLst/>
                        </a:rPr>
                        <a:t> of </a:t>
                      </a:r>
                      <a:r>
                        <a:rPr lang="tr-TR" sz="1600" dirty="0" err="1">
                          <a:effectLst/>
                        </a:rPr>
                        <a:t>abuse</a:t>
                      </a:r>
                      <a:r>
                        <a:rPr lang="tr-TR" sz="1600" dirty="0">
                          <a:effectLst/>
                        </a:rPr>
                        <a:t> </a:t>
                      </a:r>
                      <a:r>
                        <a:rPr lang="tr-TR" sz="1600" dirty="0" err="1">
                          <a:effectLst/>
                        </a:rPr>
                        <a:t>associated</a:t>
                      </a:r>
                      <a:r>
                        <a:rPr lang="tr-TR" sz="1600" dirty="0">
                          <a:effectLst/>
                        </a:rPr>
                        <a:t> </a:t>
                      </a:r>
                      <a:r>
                        <a:rPr lang="tr-TR" sz="1600" dirty="0" err="1">
                          <a:effectLst/>
                        </a:rPr>
                        <a:t>with</a:t>
                      </a:r>
                      <a:r>
                        <a:rPr lang="tr-TR" sz="1600" dirty="0">
                          <a:effectLst/>
                        </a:rPr>
                        <a:t> </a:t>
                      </a:r>
                      <a:r>
                        <a:rPr lang="tr-TR" sz="1600" dirty="0" err="1">
                          <a:effectLst/>
                        </a:rPr>
                        <a:t>differential</a:t>
                      </a:r>
                      <a:r>
                        <a:rPr lang="tr-TR" sz="1600" dirty="0">
                          <a:effectLst/>
                        </a:rPr>
                        <a:t> </a:t>
                      </a:r>
                      <a:r>
                        <a:rPr lang="tr-TR" sz="1600" dirty="0" err="1">
                          <a:effectLst/>
                        </a:rPr>
                        <a:t>diagnosis</a:t>
                      </a:r>
                      <a:r>
                        <a:rPr lang="tr-TR" sz="1600" dirty="0">
                          <a:effectLst/>
                        </a:rPr>
                        <a:t> </a:t>
                      </a:r>
                      <a:endParaRPr lang="tr-TR" sz="1600" dirty="0">
                        <a:effectLst/>
                        <a:latin typeface="Helvetica" pitchFamily="2" charset="0"/>
                      </a:endParaRPr>
                    </a:p>
                  </a:txBody>
                  <a:tcPr marL="47625" marR="47625" marT="0" marB="0"/>
                </a:tc>
                <a:extLst>
                  <a:ext uri="{0D108BD9-81ED-4DB2-BD59-A6C34878D82A}">
                    <a16:rowId xmlns:a16="http://schemas.microsoft.com/office/drawing/2014/main" xmlns="" val="404766934"/>
                  </a:ext>
                </a:extLst>
              </a:tr>
              <a:tr h="0">
                <a:tc>
                  <a:txBody>
                    <a:bodyPr/>
                    <a:lstStyle/>
                    <a:p>
                      <a:r>
                        <a:rPr lang="tr-TR" sz="1600">
                          <a:effectLst/>
                        </a:rPr>
                        <a:t>B </a:t>
                      </a:r>
                      <a:endParaRPr lang="tr-TR" sz="1600">
                        <a:effectLst/>
                        <a:latin typeface="Helvetica" pitchFamily="2" charset="0"/>
                      </a:endParaRPr>
                    </a:p>
                  </a:txBody>
                  <a:tcPr marL="47625" marR="47625" marT="0" marB="0"/>
                </a:tc>
                <a:tc>
                  <a:txBody>
                    <a:bodyPr/>
                    <a:lstStyle/>
                    <a:p>
                      <a:r>
                        <a:rPr lang="tr-TR" sz="1600" dirty="0" err="1">
                          <a:effectLst/>
                        </a:rPr>
                        <a:t>Testing</a:t>
                      </a:r>
                      <a:r>
                        <a:rPr lang="tr-TR" sz="1600" dirty="0">
                          <a:effectLst/>
                        </a:rPr>
                        <a:t> </a:t>
                      </a:r>
                      <a:r>
                        <a:rPr lang="tr-TR" sz="1600" dirty="0" err="1">
                          <a:effectLst/>
                        </a:rPr>
                        <a:t>for</a:t>
                      </a:r>
                      <a:r>
                        <a:rPr lang="tr-TR" sz="1600" dirty="0">
                          <a:effectLst/>
                        </a:rPr>
                        <a:t> </a:t>
                      </a:r>
                      <a:r>
                        <a:rPr lang="tr-TR" sz="1600" dirty="0" err="1">
                          <a:effectLst/>
                        </a:rPr>
                        <a:t>drugs</a:t>
                      </a:r>
                      <a:r>
                        <a:rPr lang="tr-TR" sz="1600" dirty="0">
                          <a:effectLst/>
                        </a:rPr>
                        <a:t> of </a:t>
                      </a:r>
                      <a:r>
                        <a:rPr lang="tr-TR" sz="1600" dirty="0" err="1">
                          <a:effectLst/>
                        </a:rPr>
                        <a:t>abuse</a:t>
                      </a:r>
                      <a:r>
                        <a:rPr lang="tr-TR" sz="1600" dirty="0">
                          <a:effectLst/>
                        </a:rPr>
                        <a:t> </a:t>
                      </a:r>
                      <a:r>
                        <a:rPr lang="tr-TR" sz="1600" dirty="0" err="1">
                          <a:effectLst/>
                        </a:rPr>
                        <a:t>during</a:t>
                      </a:r>
                      <a:r>
                        <a:rPr lang="tr-TR" sz="1600" dirty="0">
                          <a:effectLst/>
                        </a:rPr>
                        <a:t> </a:t>
                      </a:r>
                      <a:r>
                        <a:rPr lang="tr-TR" sz="1600" dirty="0" err="1">
                          <a:effectLst/>
                        </a:rPr>
                        <a:t>substitution</a:t>
                      </a:r>
                      <a:r>
                        <a:rPr lang="tr-TR" sz="1600" dirty="0">
                          <a:effectLst/>
                        </a:rPr>
                        <a:t> </a:t>
                      </a:r>
                      <a:r>
                        <a:rPr lang="tr-TR" sz="1600" dirty="0" err="1">
                          <a:effectLst/>
                        </a:rPr>
                        <a:t>therapy</a:t>
                      </a:r>
                      <a:r>
                        <a:rPr lang="tr-TR" sz="1600" dirty="0">
                          <a:effectLst/>
                        </a:rPr>
                        <a:t>, </a:t>
                      </a:r>
                      <a:r>
                        <a:rPr lang="tr-TR" sz="1600" dirty="0" err="1">
                          <a:effectLst/>
                        </a:rPr>
                        <a:t>heroin-based</a:t>
                      </a:r>
                      <a:r>
                        <a:rPr lang="tr-TR" sz="1600" dirty="0">
                          <a:effectLst/>
                        </a:rPr>
                        <a:t> (</a:t>
                      </a:r>
                      <a:r>
                        <a:rPr lang="tr-TR" sz="1600" dirty="0" err="1">
                          <a:effectLst/>
                        </a:rPr>
                        <a:t>HeGeBe</a:t>
                      </a:r>
                      <a:r>
                        <a:rPr lang="tr-TR" sz="1600" dirty="0">
                          <a:effectLst/>
                        </a:rPr>
                        <a:t>) </a:t>
                      </a:r>
                      <a:r>
                        <a:rPr lang="tr-TR" sz="1600" dirty="0" err="1">
                          <a:effectLst/>
                        </a:rPr>
                        <a:t>therapy</a:t>
                      </a:r>
                      <a:r>
                        <a:rPr lang="tr-TR" sz="1600" dirty="0">
                          <a:effectLst/>
                        </a:rPr>
                        <a:t>, </a:t>
                      </a:r>
                      <a:r>
                        <a:rPr lang="tr-TR" sz="1600" dirty="0" err="1">
                          <a:effectLst/>
                        </a:rPr>
                        <a:t>and</a:t>
                      </a:r>
                      <a:r>
                        <a:rPr lang="tr-TR" sz="1600" dirty="0">
                          <a:effectLst/>
                        </a:rPr>
                        <a:t>/</a:t>
                      </a:r>
                      <a:r>
                        <a:rPr lang="tr-TR" sz="1600" dirty="0" err="1">
                          <a:effectLst/>
                        </a:rPr>
                        <a:t>or</a:t>
                      </a:r>
                      <a:r>
                        <a:rPr lang="tr-TR" sz="1600" dirty="0">
                          <a:effectLst/>
                        </a:rPr>
                        <a:t> </a:t>
                      </a:r>
                      <a:r>
                        <a:rPr lang="tr-TR" sz="1600" dirty="0" err="1">
                          <a:effectLst/>
                        </a:rPr>
                        <a:t>detoxification</a:t>
                      </a:r>
                      <a:r>
                        <a:rPr lang="tr-TR" sz="1600" dirty="0">
                          <a:effectLst/>
                        </a:rPr>
                        <a:t> </a:t>
                      </a:r>
                      <a:r>
                        <a:rPr lang="tr-TR" sz="1600" dirty="0" err="1">
                          <a:effectLst/>
                        </a:rPr>
                        <a:t>treatment</a:t>
                      </a:r>
                      <a:r>
                        <a:rPr lang="tr-TR" sz="1600" dirty="0">
                          <a:effectLst/>
                        </a:rPr>
                        <a:t> </a:t>
                      </a:r>
                      <a:endParaRPr lang="tr-TR" sz="1600" dirty="0">
                        <a:effectLst/>
                        <a:latin typeface="Helvetica" pitchFamily="2" charset="0"/>
                      </a:endParaRPr>
                    </a:p>
                  </a:txBody>
                  <a:tcPr marL="47625" marR="47625" marT="0" marB="0"/>
                </a:tc>
                <a:extLst>
                  <a:ext uri="{0D108BD9-81ED-4DB2-BD59-A6C34878D82A}">
                    <a16:rowId xmlns:a16="http://schemas.microsoft.com/office/drawing/2014/main" xmlns="" val="1704725905"/>
                  </a:ext>
                </a:extLst>
              </a:tr>
              <a:tr h="0">
                <a:tc>
                  <a:txBody>
                    <a:bodyPr/>
                    <a:lstStyle/>
                    <a:p>
                      <a:r>
                        <a:rPr lang="tr-TR" sz="1600">
                          <a:effectLst/>
                        </a:rPr>
                        <a:t>C </a:t>
                      </a:r>
                      <a:endParaRPr lang="tr-TR" sz="1600">
                        <a:effectLst/>
                        <a:latin typeface="Helvetica" pitchFamily="2" charset="0"/>
                      </a:endParaRPr>
                    </a:p>
                  </a:txBody>
                  <a:tcPr marL="47625" marR="47625" marT="0" marB="0"/>
                </a:tc>
                <a:tc>
                  <a:txBody>
                    <a:bodyPr/>
                    <a:lstStyle/>
                    <a:p>
                      <a:r>
                        <a:rPr lang="tr-TR" sz="1600" dirty="0" err="1">
                          <a:effectLst/>
                        </a:rPr>
                        <a:t>Testing</a:t>
                      </a:r>
                      <a:r>
                        <a:rPr lang="tr-TR" sz="1600" dirty="0">
                          <a:effectLst/>
                        </a:rPr>
                        <a:t> </a:t>
                      </a:r>
                      <a:r>
                        <a:rPr lang="tr-TR" sz="1600" dirty="0" err="1">
                          <a:effectLst/>
                        </a:rPr>
                        <a:t>for</a:t>
                      </a:r>
                      <a:r>
                        <a:rPr lang="tr-TR" sz="1600" dirty="0">
                          <a:effectLst/>
                        </a:rPr>
                        <a:t> </a:t>
                      </a:r>
                      <a:r>
                        <a:rPr lang="tr-TR" sz="1600" dirty="0" err="1">
                          <a:effectLst/>
                        </a:rPr>
                        <a:t>drugs</a:t>
                      </a:r>
                      <a:r>
                        <a:rPr lang="tr-TR" sz="1600" dirty="0">
                          <a:effectLst/>
                        </a:rPr>
                        <a:t> of </a:t>
                      </a:r>
                      <a:r>
                        <a:rPr lang="tr-TR" sz="1600" dirty="0" err="1">
                          <a:effectLst/>
                        </a:rPr>
                        <a:t>abuse</a:t>
                      </a:r>
                      <a:r>
                        <a:rPr lang="tr-TR" sz="1600" dirty="0">
                          <a:effectLst/>
                        </a:rPr>
                        <a:t> in </a:t>
                      </a:r>
                      <a:r>
                        <a:rPr lang="tr-TR" sz="1600" dirty="0" err="1">
                          <a:effectLst/>
                        </a:rPr>
                        <a:t>forensic</a:t>
                      </a:r>
                      <a:r>
                        <a:rPr lang="tr-TR" sz="1600" dirty="0">
                          <a:effectLst/>
                        </a:rPr>
                        <a:t> </a:t>
                      </a:r>
                      <a:r>
                        <a:rPr lang="tr-TR" sz="1600" dirty="0" err="1">
                          <a:effectLst/>
                        </a:rPr>
                        <a:t>cases</a:t>
                      </a:r>
                      <a:r>
                        <a:rPr lang="tr-TR" sz="1600" dirty="0">
                          <a:effectLst/>
                        </a:rPr>
                        <a:t> </a:t>
                      </a:r>
                      <a:endParaRPr lang="tr-TR" sz="1600" dirty="0">
                        <a:effectLst/>
                        <a:latin typeface="Helvetica" pitchFamily="2" charset="0"/>
                      </a:endParaRPr>
                    </a:p>
                  </a:txBody>
                  <a:tcPr marL="47625" marR="47625" marT="0" marB="0"/>
                </a:tc>
                <a:extLst>
                  <a:ext uri="{0D108BD9-81ED-4DB2-BD59-A6C34878D82A}">
                    <a16:rowId xmlns:a16="http://schemas.microsoft.com/office/drawing/2014/main" xmlns="" val="2318544023"/>
                  </a:ext>
                </a:extLst>
              </a:tr>
              <a:tr h="0">
                <a:tc>
                  <a:txBody>
                    <a:bodyPr/>
                    <a:lstStyle/>
                    <a:p>
                      <a:r>
                        <a:rPr lang="tr-TR" sz="1600">
                          <a:effectLst/>
                        </a:rPr>
                        <a:t>D </a:t>
                      </a:r>
                      <a:endParaRPr lang="tr-TR" sz="1600">
                        <a:effectLst/>
                        <a:latin typeface="Helvetica" pitchFamily="2" charset="0"/>
                      </a:endParaRPr>
                    </a:p>
                  </a:txBody>
                  <a:tcPr marL="47625" marR="47625" marT="0" marB="0"/>
                </a:tc>
                <a:tc>
                  <a:txBody>
                    <a:bodyPr/>
                    <a:lstStyle/>
                    <a:p>
                      <a:r>
                        <a:rPr lang="tr-TR" sz="1600" dirty="0" err="1">
                          <a:effectLst/>
                        </a:rPr>
                        <a:t>Testing</a:t>
                      </a:r>
                      <a:r>
                        <a:rPr lang="tr-TR" sz="1600" dirty="0">
                          <a:effectLst/>
                        </a:rPr>
                        <a:t> </a:t>
                      </a:r>
                      <a:r>
                        <a:rPr lang="tr-TR" sz="1600" dirty="0" err="1">
                          <a:effectLst/>
                        </a:rPr>
                        <a:t>for</a:t>
                      </a:r>
                      <a:r>
                        <a:rPr lang="tr-TR" sz="1600" dirty="0">
                          <a:effectLst/>
                        </a:rPr>
                        <a:t> </a:t>
                      </a:r>
                      <a:r>
                        <a:rPr lang="tr-TR" sz="1600" dirty="0" err="1">
                          <a:effectLst/>
                        </a:rPr>
                        <a:t>drugs</a:t>
                      </a:r>
                      <a:r>
                        <a:rPr lang="tr-TR" sz="1600" dirty="0">
                          <a:effectLst/>
                        </a:rPr>
                        <a:t> of </a:t>
                      </a:r>
                      <a:r>
                        <a:rPr lang="tr-TR" sz="1600" dirty="0" err="1">
                          <a:effectLst/>
                        </a:rPr>
                        <a:t>abuse</a:t>
                      </a:r>
                      <a:r>
                        <a:rPr lang="tr-TR" sz="1600" dirty="0">
                          <a:effectLst/>
                        </a:rPr>
                        <a:t> in </a:t>
                      </a:r>
                      <a:r>
                        <a:rPr lang="tr-TR" sz="1600" dirty="0" err="1">
                          <a:effectLst/>
                        </a:rPr>
                        <a:t>the</a:t>
                      </a:r>
                      <a:r>
                        <a:rPr lang="tr-TR" sz="1600" dirty="0">
                          <a:effectLst/>
                        </a:rPr>
                        <a:t> </a:t>
                      </a:r>
                      <a:r>
                        <a:rPr lang="tr-TR" sz="1600" dirty="0" err="1">
                          <a:effectLst/>
                        </a:rPr>
                        <a:t>workplace</a:t>
                      </a:r>
                      <a:r>
                        <a:rPr lang="tr-TR" sz="1600" dirty="0">
                          <a:effectLst/>
                        </a:rPr>
                        <a:t>/in </a:t>
                      </a:r>
                      <a:r>
                        <a:rPr lang="tr-TR" sz="1600" dirty="0" err="1">
                          <a:effectLst/>
                        </a:rPr>
                        <a:t>educational</a:t>
                      </a:r>
                      <a:r>
                        <a:rPr lang="tr-TR" sz="1600" dirty="0">
                          <a:effectLst/>
                        </a:rPr>
                        <a:t> </a:t>
                      </a:r>
                      <a:r>
                        <a:rPr lang="tr-TR" sz="1600" dirty="0" err="1">
                          <a:effectLst/>
                        </a:rPr>
                        <a:t>facilities</a:t>
                      </a:r>
                      <a:r>
                        <a:rPr lang="tr-TR" sz="1600" dirty="0">
                          <a:effectLst/>
                        </a:rPr>
                        <a:t> </a:t>
                      </a:r>
                      <a:endParaRPr lang="tr-TR" sz="1600" dirty="0">
                        <a:effectLst/>
                        <a:latin typeface="Helvetica" pitchFamily="2" charset="0"/>
                      </a:endParaRPr>
                    </a:p>
                  </a:txBody>
                  <a:tcPr marL="47625" marR="47625" marT="0" marB="0"/>
                </a:tc>
                <a:extLst>
                  <a:ext uri="{0D108BD9-81ED-4DB2-BD59-A6C34878D82A}">
                    <a16:rowId xmlns:a16="http://schemas.microsoft.com/office/drawing/2014/main" xmlns="" val="366090711"/>
                  </a:ext>
                </a:extLst>
              </a:tr>
            </a:tbl>
          </a:graphicData>
        </a:graphic>
      </p:graphicFrame>
      <p:sp>
        <p:nvSpPr>
          <p:cNvPr id="6" name="Metin kutusu 5">
            <a:extLst>
              <a:ext uri="{FF2B5EF4-FFF2-40B4-BE49-F238E27FC236}">
                <a16:creationId xmlns:a16="http://schemas.microsoft.com/office/drawing/2014/main" xmlns="" id="{A532ACF5-3C2A-3445-9BA4-B04871A89CFC}"/>
              </a:ext>
            </a:extLst>
          </p:cNvPr>
          <p:cNvSpPr txBox="1"/>
          <p:nvPr/>
        </p:nvSpPr>
        <p:spPr>
          <a:xfrm>
            <a:off x="151769" y="770076"/>
            <a:ext cx="3571673" cy="646331"/>
          </a:xfrm>
          <a:prstGeom prst="rect">
            <a:avLst/>
          </a:prstGeom>
          <a:noFill/>
        </p:spPr>
        <p:txBody>
          <a:bodyPr wrap="square" rtlCol="0">
            <a:spAutoFit/>
          </a:bodyPr>
          <a:lstStyle/>
          <a:p>
            <a:r>
              <a:rPr lang="tr-TR" b="1" dirty="0" err="1">
                <a:solidFill>
                  <a:schemeClr val="bg1">
                    <a:lumMod val="75000"/>
                  </a:schemeClr>
                </a:solidFill>
              </a:rPr>
              <a:t>SCDAT:Swiss</a:t>
            </a:r>
            <a:r>
              <a:rPr lang="tr-TR" b="1" dirty="0">
                <a:solidFill>
                  <a:schemeClr val="bg1">
                    <a:lumMod val="75000"/>
                  </a:schemeClr>
                </a:solidFill>
              </a:rPr>
              <a:t> </a:t>
            </a:r>
            <a:r>
              <a:rPr lang="tr-TR" b="1" dirty="0" err="1">
                <a:solidFill>
                  <a:schemeClr val="bg1">
                    <a:lumMod val="75000"/>
                  </a:schemeClr>
                </a:solidFill>
              </a:rPr>
              <a:t>Committee</a:t>
            </a:r>
            <a:r>
              <a:rPr lang="tr-TR" b="1" dirty="0">
                <a:solidFill>
                  <a:schemeClr val="bg1">
                    <a:lumMod val="75000"/>
                  </a:schemeClr>
                </a:solidFill>
              </a:rPr>
              <a:t> </a:t>
            </a:r>
            <a:r>
              <a:rPr lang="tr-TR" b="1" dirty="0" err="1">
                <a:solidFill>
                  <a:schemeClr val="bg1">
                    <a:lumMod val="75000"/>
                  </a:schemeClr>
                </a:solidFill>
              </a:rPr>
              <a:t>for</a:t>
            </a:r>
            <a:r>
              <a:rPr lang="tr-TR" b="1" dirty="0">
                <a:solidFill>
                  <a:schemeClr val="bg1">
                    <a:lumMod val="75000"/>
                  </a:schemeClr>
                </a:solidFill>
              </a:rPr>
              <a:t> </a:t>
            </a:r>
            <a:r>
              <a:rPr lang="tr-TR" b="1" dirty="0" err="1">
                <a:solidFill>
                  <a:schemeClr val="bg1">
                    <a:lumMod val="75000"/>
                  </a:schemeClr>
                </a:solidFill>
              </a:rPr>
              <a:t>Drugs</a:t>
            </a:r>
            <a:r>
              <a:rPr lang="tr-TR" b="1" dirty="0">
                <a:solidFill>
                  <a:schemeClr val="bg1">
                    <a:lumMod val="75000"/>
                  </a:schemeClr>
                </a:solidFill>
              </a:rPr>
              <a:t> of </a:t>
            </a:r>
            <a:r>
              <a:rPr lang="tr-TR" b="1" dirty="0" err="1">
                <a:solidFill>
                  <a:schemeClr val="bg1">
                    <a:lumMod val="75000"/>
                  </a:schemeClr>
                </a:solidFill>
              </a:rPr>
              <a:t>Abuse</a:t>
            </a:r>
            <a:r>
              <a:rPr lang="tr-TR" b="1" dirty="0">
                <a:solidFill>
                  <a:schemeClr val="bg1">
                    <a:lumMod val="75000"/>
                  </a:schemeClr>
                </a:solidFill>
              </a:rPr>
              <a:t> </a:t>
            </a:r>
            <a:r>
              <a:rPr lang="tr-TR" b="1" dirty="0" err="1">
                <a:solidFill>
                  <a:schemeClr val="bg1">
                    <a:lumMod val="75000"/>
                  </a:schemeClr>
                </a:solidFill>
              </a:rPr>
              <a:t>Testing</a:t>
            </a:r>
            <a:r>
              <a:rPr lang="tr-TR" b="1" dirty="0">
                <a:solidFill>
                  <a:schemeClr val="bg1">
                    <a:lumMod val="75000"/>
                  </a:schemeClr>
                </a:solidFill>
              </a:rPr>
              <a:t> </a:t>
            </a:r>
            <a:endParaRPr lang="tr-TR" dirty="0">
              <a:solidFill>
                <a:schemeClr val="bg1">
                  <a:lumMod val="75000"/>
                </a:schemeClr>
              </a:solidFill>
            </a:endParaRPr>
          </a:p>
        </p:txBody>
      </p:sp>
      <p:pic>
        <p:nvPicPr>
          <p:cNvPr id="7" name="Resim 6">
            <a:extLst>
              <a:ext uri="{FF2B5EF4-FFF2-40B4-BE49-F238E27FC236}">
                <a16:creationId xmlns:a16="http://schemas.microsoft.com/office/drawing/2014/main" xmlns="" id="{98083A40-F564-8D45-8044-0B765203CE71}"/>
              </a:ext>
            </a:extLst>
          </p:cNvPr>
          <p:cNvPicPr>
            <a:picLocks noChangeAspect="1"/>
          </p:cNvPicPr>
          <p:nvPr/>
        </p:nvPicPr>
        <p:blipFill>
          <a:blip r:embed="rId3"/>
          <a:stretch>
            <a:fillRect/>
          </a:stretch>
        </p:blipFill>
        <p:spPr>
          <a:xfrm>
            <a:off x="151771" y="5984701"/>
            <a:ext cx="3679209" cy="708841"/>
          </a:xfrm>
          <a:prstGeom prst="rect">
            <a:avLst/>
          </a:prstGeom>
        </p:spPr>
      </p:pic>
      <p:sp>
        <p:nvSpPr>
          <p:cNvPr id="2" name="Çerçeve 1">
            <a:extLst>
              <a:ext uri="{FF2B5EF4-FFF2-40B4-BE49-F238E27FC236}">
                <a16:creationId xmlns:a16="http://schemas.microsoft.com/office/drawing/2014/main" xmlns="" id="{834E8646-ABEE-604C-841A-68E2DC9A82E9}"/>
              </a:ext>
            </a:extLst>
          </p:cNvPr>
          <p:cNvSpPr/>
          <p:nvPr/>
        </p:nvSpPr>
        <p:spPr>
          <a:xfrm>
            <a:off x="9201150" y="857249"/>
            <a:ext cx="885825" cy="5793429"/>
          </a:xfrm>
          <a:prstGeom prst="frame">
            <a:avLst>
              <a:gd name="adj1" fmla="val 28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Halka 2">
            <a:extLst>
              <a:ext uri="{FF2B5EF4-FFF2-40B4-BE49-F238E27FC236}">
                <a16:creationId xmlns:a16="http://schemas.microsoft.com/office/drawing/2014/main" xmlns="" id="{28DB607A-51E3-3D4D-BCB1-A7A4ADD6C402}"/>
              </a:ext>
            </a:extLst>
          </p:cNvPr>
          <p:cNvSpPr/>
          <p:nvPr/>
        </p:nvSpPr>
        <p:spPr>
          <a:xfrm>
            <a:off x="11215688" y="6272213"/>
            <a:ext cx="857250" cy="421328"/>
          </a:xfrm>
          <a:prstGeom prst="donut">
            <a:avLst>
              <a:gd name="adj" fmla="val 9726"/>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Metin kutusu 8">
            <a:extLst>
              <a:ext uri="{FF2B5EF4-FFF2-40B4-BE49-F238E27FC236}">
                <a16:creationId xmlns:a16="http://schemas.microsoft.com/office/drawing/2014/main" xmlns="" id="{7D8A1376-0B09-4F44-B358-63BFD9FC688D}"/>
              </a:ext>
            </a:extLst>
          </p:cNvPr>
          <p:cNvSpPr txBox="1"/>
          <p:nvPr/>
        </p:nvSpPr>
        <p:spPr>
          <a:xfrm>
            <a:off x="3830980" y="638502"/>
            <a:ext cx="473206" cy="261610"/>
          </a:xfrm>
          <a:prstGeom prst="rect">
            <a:avLst/>
          </a:prstGeom>
          <a:noFill/>
        </p:spPr>
        <p:txBody>
          <a:bodyPr wrap="none" rtlCol="0">
            <a:spAutoFit/>
          </a:bodyPr>
          <a:lstStyle/>
          <a:p>
            <a:r>
              <a:rPr lang="tr-TR" sz="1100" dirty="0"/>
              <a:t>2012</a:t>
            </a:r>
          </a:p>
        </p:txBody>
      </p:sp>
      <p:graphicFrame>
        <p:nvGraphicFramePr>
          <p:cNvPr id="11" name="Tablo 10">
            <a:extLst>
              <a:ext uri="{FF2B5EF4-FFF2-40B4-BE49-F238E27FC236}">
                <a16:creationId xmlns:a16="http://schemas.microsoft.com/office/drawing/2014/main" xmlns="" id="{1A2E0797-2D2A-B342-94B4-5067307D39D0}"/>
              </a:ext>
            </a:extLst>
          </p:cNvPr>
          <p:cNvGraphicFramePr>
            <a:graphicFrameLocks noGrp="1"/>
          </p:cNvGraphicFramePr>
          <p:nvPr>
            <p:extLst>
              <p:ext uri="{D42A27DB-BD31-4B8C-83A1-F6EECF244321}">
                <p14:modId xmlns:p14="http://schemas.microsoft.com/office/powerpoint/2010/main" val="2499409563"/>
              </p:ext>
            </p:extLst>
          </p:nvPr>
        </p:nvGraphicFramePr>
        <p:xfrm>
          <a:off x="151768" y="3991504"/>
          <a:ext cx="3391532" cy="1828800"/>
        </p:xfrm>
        <a:graphic>
          <a:graphicData uri="http://schemas.openxmlformats.org/drawingml/2006/table">
            <a:tbl>
              <a:tblPr firstRow="1" bandRow="1">
                <a:tableStyleId>{5C22544A-7EE6-4342-B048-85BDC9FD1C3A}</a:tableStyleId>
              </a:tblPr>
              <a:tblGrid>
                <a:gridCol w="1695766">
                  <a:extLst>
                    <a:ext uri="{9D8B030D-6E8A-4147-A177-3AD203B41FA5}">
                      <a16:colId xmlns:a16="http://schemas.microsoft.com/office/drawing/2014/main" xmlns="" val="3180643256"/>
                    </a:ext>
                  </a:extLst>
                </a:gridCol>
                <a:gridCol w="1695766">
                  <a:extLst>
                    <a:ext uri="{9D8B030D-6E8A-4147-A177-3AD203B41FA5}">
                      <a16:colId xmlns:a16="http://schemas.microsoft.com/office/drawing/2014/main" xmlns="" val="1943112632"/>
                    </a:ext>
                  </a:extLst>
                </a:gridCol>
              </a:tblGrid>
              <a:tr h="249149">
                <a:tc>
                  <a:txBody>
                    <a:bodyPr/>
                    <a:lstStyle/>
                    <a:p>
                      <a:r>
                        <a:rPr lang="tr-TR" sz="1400" b="1" dirty="0"/>
                        <a:t>madde</a:t>
                      </a:r>
                    </a:p>
                  </a:txBody>
                  <a:tcPr/>
                </a:tc>
                <a:tc>
                  <a:txBody>
                    <a:bodyPr/>
                    <a:lstStyle/>
                    <a:p>
                      <a:r>
                        <a:rPr lang="tr-TR" sz="1400" b="1" dirty="0" err="1"/>
                        <a:t>Cut-off</a:t>
                      </a:r>
                      <a:endParaRPr lang="tr-TR" sz="1400" b="1" dirty="0"/>
                    </a:p>
                  </a:txBody>
                  <a:tcPr/>
                </a:tc>
                <a:extLst>
                  <a:ext uri="{0D108BD9-81ED-4DB2-BD59-A6C34878D82A}">
                    <a16:rowId xmlns:a16="http://schemas.microsoft.com/office/drawing/2014/main" xmlns="" val="2307038874"/>
                  </a:ext>
                </a:extLst>
              </a:tr>
              <a:tr h="249149">
                <a:tc>
                  <a:txBody>
                    <a:bodyPr/>
                    <a:lstStyle/>
                    <a:p>
                      <a:r>
                        <a:rPr lang="tr-TR" sz="1400" b="1" dirty="0"/>
                        <a:t>THC (esrar)</a:t>
                      </a:r>
                    </a:p>
                  </a:txBody>
                  <a:tcPr/>
                </a:tc>
                <a:tc>
                  <a:txBody>
                    <a:bodyPr/>
                    <a:lstStyle/>
                    <a:p>
                      <a:r>
                        <a:rPr lang="tr-TR" sz="1400" b="1" dirty="0"/>
                        <a:t>50</a:t>
                      </a:r>
                    </a:p>
                  </a:txBody>
                  <a:tcPr/>
                </a:tc>
                <a:extLst>
                  <a:ext uri="{0D108BD9-81ED-4DB2-BD59-A6C34878D82A}">
                    <a16:rowId xmlns:a16="http://schemas.microsoft.com/office/drawing/2014/main" xmlns="" val="2538610339"/>
                  </a:ext>
                </a:extLst>
              </a:tr>
              <a:tr h="249149">
                <a:tc>
                  <a:txBody>
                    <a:bodyPr/>
                    <a:lstStyle/>
                    <a:p>
                      <a:r>
                        <a:rPr lang="tr-TR" sz="1400" b="1" dirty="0"/>
                        <a:t>Kokain</a:t>
                      </a:r>
                    </a:p>
                  </a:txBody>
                  <a:tcPr/>
                </a:tc>
                <a:tc>
                  <a:txBody>
                    <a:bodyPr/>
                    <a:lstStyle/>
                    <a:p>
                      <a:r>
                        <a:rPr lang="tr-TR" sz="1400" b="1" dirty="0"/>
                        <a:t>150</a:t>
                      </a:r>
                    </a:p>
                  </a:txBody>
                  <a:tcPr/>
                </a:tc>
                <a:extLst>
                  <a:ext uri="{0D108BD9-81ED-4DB2-BD59-A6C34878D82A}">
                    <a16:rowId xmlns:a16="http://schemas.microsoft.com/office/drawing/2014/main" xmlns="" val="2238056387"/>
                  </a:ext>
                </a:extLst>
              </a:tr>
              <a:tr h="249149">
                <a:tc>
                  <a:txBody>
                    <a:bodyPr/>
                    <a:lstStyle/>
                    <a:p>
                      <a:r>
                        <a:rPr lang="tr-TR" sz="1400" b="1" dirty="0"/>
                        <a:t>Amfetamin</a:t>
                      </a:r>
                    </a:p>
                  </a:txBody>
                  <a:tcPr/>
                </a:tc>
                <a:tc>
                  <a:txBody>
                    <a:bodyPr/>
                    <a:lstStyle/>
                    <a:p>
                      <a:r>
                        <a:rPr lang="tr-TR" sz="1400" b="1" dirty="0"/>
                        <a:t>500</a:t>
                      </a:r>
                    </a:p>
                  </a:txBody>
                  <a:tcPr/>
                </a:tc>
                <a:extLst>
                  <a:ext uri="{0D108BD9-81ED-4DB2-BD59-A6C34878D82A}">
                    <a16:rowId xmlns:a16="http://schemas.microsoft.com/office/drawing/2014/main" xmlns="" val="4093283748"/>
                  </a:ext>
                </a:extLst>
              </a:tr>
              <a:tr h="249149">
                <a:tc>
                  <a:txBody>
                    <a:bodyPr/>
                    <a:lstStyle/>
                    <a:p>
                      <a:r>
                        <a:rPr lang="tr-TR" sz="1400" b="1" dirty="0" err="1"/>
                        <a:t>Benzodiazepin</a:t>
                      </a:r>
                      <a:endParaRPr lang="tr-TR" sz="1400" b="1" dirty="0"/>
                    </a:p>
                  </a:txBody>
                  <a:tcPr/>
                </a:tc>
                <a:tc>
                  <a:txBody>
                    <a:bodyPr/>
                    <a:lstStyle/>
                    <a:p>
                      <a:r>
                        <a:rPr lang="tr-TR" sz="1400" b="1" dirty="0"/>
                        <a:t>300</a:t>
                      </a:r>
                    </a:p>
                  </a:txBody>
                  <a:tcPr/>
                </a:tc>
                <a:extLst>
                  <a:ext uri="{0D108BD9-81ED-4DB2-BD59-A6C34878D82A}">
                    <a16:rowId xmlns:a16="http://schemas.microsoft.com/office/drawing/2014/main" xmlns="" val="1783503062"/>
                  </a:ext>
                </a:extLst>
              </a:tr>
              <a:tr h="249149">
                <a:tc>
                  <a:txBody>
                    <a:bodyPr/>
                    <a:lstStyle/>
                    <a:p>
                      <a:r>
                        <a:rPr lang="tr-TR" sz="1400" b="1" dirty="0" err="1"/>
                        <a:t>Opiat</a:t>
                      </a:r>
                      <a:endParaRPr lang="tr-TR" sz="1400" b="1" dirty="0"/>
                    </a:p>
                  </a:txBody>
                  <a:tcPr/>
                </a:tc>
                <a:tc>
                  <a:txBody>
                    <a:bodyPr/>
                    <a:lstStyle/>
                    <a:p>
                      <a:r>
                        <a:rPr lang="tr-TR" sz="1400" b="1" dirty="0"/>
                        <a:t>2000</a:t>
                      </a:r>
                    </a:p>
                  </a:txBody>
                  <a:tcPr/>
                </a:tc>
                <a:extLst>
                  <a:ext uri="{0D108BD9-81ED-4DB2-BD59-A6C34878D82A}">
                    <a16:rowId xmlns:a16="http://schemas.microsoft.com/office/drawing/2014/main" xmlns="" val="856605503"/>
                  </a:ext>
                </a:extLst>
              </a:tr>
            </a:tbl>
          </a:graphicData>
        </a:graphic>
      </p:graphicFrame>
      <p:sp>
        <p:nvSpPr>
          <p:cNvPr id="12" name="Halka 11">
            <a:extLst>
              <a:ext uri="{FF2B5EF4-FFF2-40B4-BE49-F238E27FC236}">
                <a16:creationId xmlns:a16="http://schemas.microsoft.com/office/drawing/2014/main" xmlns="" id="{4F4C34FC-7F59-C846-91D6-B421F1A093A1}"/>
              </a:ext>
            </a:extLst>
          </p:cNvPr>
          <p:cNvSpPr/>
          <p:nvPr/>
        </p:nvSpPr>
        <p:spPr>
          <a:xfrm>
            <a:off x="11225208" y="5253033"/>
            <a:ext cx="857250" cy="421328"/>
          </a:xfrm>
          <a:prstGeom prst="donut">
            <a:avLst>
              <a:gd name="adj" fmla="val 9726"/>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Halka 12">
            <a:extLst>
              <a:ext uri="{FF2B5EF4-FFF2-40B4-BE49-F238E27FC236}">
                <a16:creationId xmlns:a16="http://schemas.microsoft.com/office/drawing/2014/main" xmlns="" id="{68B12396-C30D-4F46-8E03-B55886A0F9E1}"/>
              </a:ext>
            </a:extLst>
          </p:cNvPr>
          <p:cNvSpPr/>
          <p:nvPr/>
        </p:nvSpPr>
        <p:spPr>
          <a:xfrm>
            <a:off x="11199242" y="1484935"/>
            <a:ext cx="857250" cy="421328"/>
          </a:xfrm>
          <a:prstGeom prst="donut">
            <a:avLst>
              <a:gd name="adj" fmla="val 9726"/>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Halka 13">
            <a:extLst>
              <a:ext uri="{FF2B5EF4-FFF2-40B4-BE49-F238E27FC236}">
                <a16:creationId xmlns:a16="http://schemas.microsoft.com/office/drawing/2014/main" xmlns="" id="{A93D4E3D-EB55-5E42-AEFA-C6B98470BB96}"/>
              </a:ext>
            </a:extLst>
          </p:cNvPr>
          <p:cNvSpPr/>
          <p:nvPr/>
        </p:nvSpPr>
        <p:spPr>
          <a:xfrm>
            <a:off x="11197084" y="1906263"/>
            <a:ext cx="857250" cy="421328"/>
          </a:xfrm>
          <a:prstGeom prst="donut">
            <a:avLst>
              <a:gd name="adj" fmla="val 9726"/>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0169565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CC1D1601-F073-0B48-B7B7-489EE01CE630}"/>
              </a:ext>
            </a:extLst>
          </p:cNvPr>
          <p:cNvPicPr>
            <a:picLocks noChangeAspect="1"/>
          </p:cNvPicPr>
          <p:nvPr/>
        </p:nvPicPr>
        <p:blipFill>
          <a:blip r:embed="rId2"/>
          <a:stretch>
            <a:fillRect/>
          </a:stretch>
        </p:blipFill>
        <p:spPr>
          <a:xfrm>
            <a:off x="6772275" y="0"/>
            <a:ext cx="5419725" cy="6852411"/>
          </a:xfrm>
          <a:prstGeom prst="rect">
            <a:avLst/>
          </a:prstGeom>
        </p:spPr>
      </p:pic>
      <p:sp>
        <p:nvSpPr>
          <p:cNvPr id="3" name="Başlık 5">
            <a:extLst>
              <a:ext uri="{FF2B5EF4-FFF2-40B4-BE49-F238E27FC236}">
                <a16:creationId xmlns:a16="http://schemas.microsoft.com/office/drawing/2014/main" xmlns="" id="{44DFE95F-593A-D442-AEE6-E01FFCEF8D2C}"/>
              </a:ext>
            </a:extLst>
          </p:cNvPr>
          <p:cNvSpPr txBox="1">
            <a:spLocks/>
          </p:cNvSpPr>
          <p:nvPr/>
        </p:nvSpPr>
        <p:spPr>
          <a:xfrm>
            <a:off x="299400" y="1013095"/>
            <a:ext cx="4872675" cy="1015730"/>
          </a:xfrm>
          <a:prstGeom prst="rect">
            <a:avLst/>
          </a:prstGeom>
          <a:solidFill>
            <a:schemeClr val="accent4">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dirty="0"/>
              <a:t>Doğrulama Laboratuvarına Numune Transferi</a:t>
            </a:r>
          </a:p>
        </p:txBody>
      </p:sp>
      <p:sp>
        <p:nvSpPr>
          <p:cNvPr id="4" name="Dikdörtgen 3">
            <a:extLst>
              <a:ext uri="{FF2B5EF4-FFF2-40B4-BE49-F238E27FC236}">
                <a16:creationId xmlns:a16="http://schemas.microsoft.com/office/drawing/2014/main" xmlns="" id="{BBC41D35-86B7-BC4C-AAF5-5D233EE702C2}"/>
              </a:ext>
            </a:extLst>
          </p:cNvPr>
          <p:cNvSpPr/>
          <p:nvPr/>
        </p:nvSpPr>
        <p:spPr>
          <a:xfrm>
            <a:off x="299400" y="2595328"/>
            <a:ext cx="5644200" cy="1711366"/>
          </a:xfrm>
          <a:prstGeom prst="rect">
            <a:avLst/>
          </a:prstGeom>
        </p:spPr>
        <p:txBody>
          <a:bodyPr wrap="square">
            <a:spAutoFit/>
          </a:bodyPr>
          <a:lstStyle/>
          <a:p>
            <a:pPr>
              <a:lnSpc>
                <a:spcPct val="150000"/>
              </a:lnSpc>
            </a:pPr>
            <a:r>
              <a:rPr lang="tr-TR" b="1" dirty="0"/>
              <a:t>DOĞRULAMA TESTİ İSTEK FORMU</a:t>
            </a:r>
          </a:p>
          <a:p>
            <a:pPr>
              <a:lnSpc>
                <a:spcPct val="150000"/>
              </a:lnSpc>
            </a:pPr>
            <a:r>
              <a:rPr lang="tr-TR" b="1" dirty="0" err="1"/>
              <a:t>Klinisyen</a:t>
            </a:r>
            <a:r>
              <a:rPr lang="tr-TR" b="1" dirty="0"/>
              <a:t> doğrulama testi istediğinde, laboratuvar uzmanı tarafından doldurulur, imzalanır ve şahit numune ile birlikte yetkili laboratuvara gönderilir.</a:t>
            </a:r>
          </a:p>
        </p:txBody>
      </p:sp>
      <p:pic>
        <p:nvPicPr>
          <p:cNvPr id="5" name="Resim 4">
            <a:extLst>
              <a:ext uri="{FF2B5EF4-FFF2-40B4-BE49-F238E27FC236}">
                <a16:creationId xmlns:a16="http://schemas.microsoft.com/office/drawing/2014/main" xmlns="" id="{DC128080-65C2-A444-9EF9-ECCFA92A85CC}"/>
              </a:ext>
            </a:extLst>
          </p:cNvPr>
          <p:cNvPicPr>
            <a:picLocks noChangeAspect="1"/>
          </p:cNvPicPr>
          <p:nvPr/>
        </p:nvPicPr>
        <p:blipFill>
          <a:blip r:embed="rId3"/>
          <a:stretch>
            <a:fillRect/>
          </a:stretch>
        </p:blipFill>
        <p:spPr>
          <a:xfrm>
            <a:off x="138875" y="5176560"/>
            <a:ext cx="6386679" cy="895628"/>
          </a:xfrm>
          <a:prstGeom prst="rect">
            <a:avLst/>
          </a:prstGeom>
        </p:spPr>
      </p:pic>
      <p:cxnSp>
        <p:nvCxnSpPr>
          <p:cNvPr id="7" name="Düz Ok Bağlayıcısı 6">
            <a:extLst>
              <a:ext uri="{FF2B5EF4-FFF2-40B4-BE49-F238E27FC236}">
                <a16:creationId xmlns:a16="http://schemas.microsoft.com/office/drawing/2014/main" xmlns="" id="{1EAC2D95-B8D1-9549-A470-741FC39980E1}"/>
              </a:ext>
            </a:extLst>
          </p:cNvPr>
          <p:cNvCxnSpPr>
            <a:cxnSpLocks/>
          </p:cNvCxnSpPr>
          <p:nvPr/>
        </p:nvCxnSpPr>
        <p:spPr>
          <a:xfrm flipH="1">
            <a:off x="5443539" y="2200275"/>
            <a:ext cx="1443036" cy="2828925"/>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xmlns="" id="{2F1F1B7D-C7A9-FA46-A887-27A2E91F829D}"/>
              </a:ext>
            </a:extLst>
          </p:cNvPr>
          <p:cNvSpPr txBox="1"/>
          <p:nvPr/>
        </p:nvSpPr>
        <p:spPr>
          <a:xfrm>
            <a:off x="1834560" y="4658884"/>
            <a:ext cx="1802353" cy="369332"/>
          </a:xfrm>
          <a:prstGeom prst="rect">
            <a:avLst/>
          </a:prstGeom>
          <a:noFill/>
        </p:spPr>
        <p:txBody>
          <a:bodyPr wrap="none" rtlCol="0">
            <a:spAutoFit/>
          </a:bodyPr>
          <a:lstStyle/>
          <a:p>
            <a:r>
              <a:rPr lang="tr-TR" dirty="0">
                <a:solidFill>
                  <a:srgbClr val="C00000"/>
                </a:solidFill>
              </a:rPr>
              <a:t>12 basamaklı kod</a:t>
            </a:r>
          </a:p>
        </p:txBody>
      </p:sp>
    </p:spTree>
    <p:extLst>
      <p:ext uri="{BB962C8B-B14F-4D97-AF65-F5344CB8AC3E}">
        <p14:creationId xmlns:p14="http://schemas.microsoft.com/office/powerpoint/2010/main" val="422391358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67A15885-9B24-F848-8BE3-94AA8A809DBA}"/>
              </a:ext>
            </a:extLst>
          </p:cNvPr>
          <p:cNvSpPr/>
          <p:nvPr/>
        </p:nvSpPr>
        <p:spPr>
          <a:xfrm>
            <a:off x="4086227" y="812162"/>
            <a:ext cx="8105774" cy="5909310"/>
          </a:xfrm>
          <a:prstGeom prst="rect">
            <a:avLst/>
          </a:prstGeom>
        </p:spPr>
        <p:txBody>
          <a:bodyPr wrap="square">
            <a:spAutoFit/>
          </a:bodyPr>
          <a:lstStyle/>
          <a:p>
            <a:pPr>
              <a:buFont typeface="Wingdings" charset="2"/>
              <a:buChar char="ü"/>
            </a:pPr>
            <a:r>
              <a:rPr lang="tr-TR" sz="2400" b="1" dirty="0"/>
              <a:t>-- ŞAHİT</a:t>
            </a:r>
            <a:r>
              <a:rPr lang="tr-TR" sz="2400" dirty="0"/>
              <a:t> olarak saklanan numune (en az 10 </a:t>
            </a:r>
            <a:r>
              <a:rPr lang="tr-TR" sz="2400" dirty="0" err="1"/>
              <a:t>mL</a:t>
            </a:r>
            <a:r>
              <a:rPr lang="tr-TR" sz="2400" dirty="0"/>
              <a:t>), istem formu ile birlikte gönderilir</a:t>
            </a:r>
          </a:p>
          <a:p>
            <a:pPr>
              <a:buFont typeface="Wingdings" charset="2"/>
              <a:buChar char="ü"/>
            </a:pPr>
            <a:r>
              <a:rPr lang="tr-TR" sz="2400" dirty="0"/>
              <a:t>-- Numune kabı üzerinde tanımlayıcı bilgiler (kod, numune alınma tarihi vs.)</a:t>
            </a:r>
          </a:p>
          <a:p>
            <a:pPr>
              <a:buFont typeface="Wingdings" charset="2"/>
              <a:buChar char="ü"/>
            </a:pPr>
            <a:r>
              <a:rPr lang="tr-TR" sz="2400" dirty="0"/>
              <a:t>-- Soğuk zincir sistemine uygun</a:t>
            </a:r>
          </a:p>
          <a:p>
            <a:pPr>
              <a:buFont typeface="Wingdings" charset="2"/>
              <a:buChar char="ü"/>
            </a:pPr>
            <a:r>
              <a:rPr lang="tr-TR" sz="2400" dirty="0"/>
              <a:t>-- Güvenli, kilitli veya şifreli transfer çantası içinde</a:t>
            </a:r>
          </a:p>
          <a:p>
            <a:pPr>
              <a:buFont typeface="Wingdings" charset="2"/>
              <a:buChar char="ü"/>
            </a:pPr>
            <a:r>
              <a:rPr lang="tr-TR" sz="2400" dirty="0"/>
              <a:t>-- Numune kaplarının kapakları sıkıca kapatılmış bir şekilde açılmadan ve dökülmeden (</a:t>
            </a:r>
            <a:r>
              <a:rPr lang="tr-TR" sz="2400" b="1" dirty="0"/>
              <a:t>güvenlik etiketi)</a:t>
            </a:r>
          </a:p>
          <a:p>
            <a:pPr>
              <a:buFont typeface="Wingdings" charset="2"/>
              <a:buChar char="ü"/>
            </a:pPr>
            <a:r>
              <a:rPr lang="tr-TR" sz="2400" dirty="0"/>
              <a:t>-- En geç 24 saat içinde </a:t>
            </a:r>
          </a:p>
          <a:p>
            <a:pPr>
              <a:buFont typeface="Wingdings" charset="2"/>
              <a:buChar char="ü"/>
            </a:pPr>
            <a:r>
              <a:rPr lang="tr-TR" sz="2400" dirty="0"/>
              <a:t>-- Laboratuvarın açık olduğu saatlerde teslimat</a:t>
            </a:r>
          </a:p>
          <a:p>
            <a:pPr>
              <a:buFont typeface="Wingdings" charset="2"/>
              <a:buChar char="ü"/>
            </a:pPr>
            <a:r>
              <a:rPr lang="tr-TR" sz="2400" dirty="0"/>
              <a:t>-- Transfer şekli: Anlaşmalı/yetkili kurye veya kargo, görevli personel</a:t>
            </a:r>
          </a:p>
          <a:p>
            <a:pPr>
              <a:buFont typeface="Wingdings" charset="2"/>
              <a:buChar char="ü"/>
            </a:pPr>
            <a:endParaRPr lang="tr-TR" dirty="0"/>
          </a:p>
          <a:p>
            <a:pPr>
              <a:buFont typeface="Wingdings" charset="2"/>
              <a:buChar char="ü"/>
            </a:pPr>
            <a:endParaRPr lang="tr-TR" dirty="0"/>
          </a:p>
          <a:p>
            <a:pPr lvl="0">
              <a:buFont typeface="Wingdings" charset="2"/>
              <a:buChar char="ü"/>
            </a:pPr>
            <a:r>
              <a:rPr lang="tr-TR" b="1" dirty="0">
                <a:solidFill>
                  <a:srgbClr val="0070C0"/>
                </a:solidFill>
              </a:rPr>
              <a:t>Doğrulama laboratuvarına numune gönderme işlemleri 17.07.2014 tarih ve 2014/22 sayılı genelgede bildirilen “Doğrulama Laboratuvarlarına Numune Gönderme </a:t>
            </a:r>
            <a:r>
              <a:rPr lang="tr-TR" b="1" dirty="0" err="1">
                <a:solidFill>
                  <a:srgbClr val="0070C0"/>
                </a:solidFill>
              </a:rPr>
              <a:t>Esasları”na</a:t>
            </a:r>
            <a:r>
              <a:rPr lang="tr-TR" b="1" dirty="0">
                <a:solidFill>
                  <a:srgbClr val="0070C0"/>
                </a:solidFill>
              </a:rPr>
              <a:t> göre yapılacaktır.</a:t>
            </a:r>
          </a:p>
        </p:txBody>
      </p:sp>
      <p:pic>
        <p:nvPicPr>
          <p:cNvPr id="6" name="Resim 5">
            <a:extLst>
              <a:ext uri="{FF2B5EF4-FFF2-40B4-BE49-F238E27FC236}">
                <a16:creationId xmlns:a16="http://schemas.microsoft.com/office/drawing/2014/main" xmlns="" id="{AFEC96C0-EBBF-B348-A545-1F7F8DE1E9B5}"/>
              </a:ext>
            </a:extLst>
          </p:cNvPr>
          <p:cNvPicPr>
            <a:picLocks noChangeAspect="1"/>
          </p:cNvPicPr>
          <p:nvPr/>
        </p:nvPicPr>
        <p:blipFill>
          <a:blip r:embed="rId2"/>
          <a:stretch>
            <a:fillRect/>
          </a:stretch>
        </p:blipFill>
        <p:spPr>
          <a:xfrm>
            <a:off x="271462" y="3482972"/>
            <a:ext cx="3276600" cy="3238500"/>
          </a:xfrm>
          <a:prstGeom prst="rect">
            <a:avLst/>
          </a:prstGeom>
        </p:spPr>
      </p:pic>
      <p:sp>
        <p:nvSpPr>
          <p:cNvPr id="7" name="Metin kutusu 6">
            <a:extLst>
              <a:ext uri="{FF2B5EF4-FFF2-40B4-BE49-F238E27FC236}">
                <a16:creationId xmlns:a16="http://schemas.microsoft.com/office/drawing/2014/main" xmlns="" id="{EA9CA5CC-6C37-A64B-BBC2-72C478D228EB}"/>
              </a:ext>
            </a:extLst>
          </p:cNvPr>
          <p:cNvSpPr txBox="1"/>
          <p:nvPr/>
        </p:nvSpPr>
        <p:spPr>
          <a:xfrm>
            <a:off x="581501" y="1146117"/>
            <a:ext cx="2656522" cy="1384995"/>
          </a:xfrm>
          <a:prstGeom prst="rect">
            <a:avLst/>
          </a:prstGeom>
          <a:solidFill>
            <a:schemeClr val="accent4">
              <a:lumMod val="20000"/>
              <a:lumOff val="80000"/>
            </a:schemeClr>
          </a:solidFill>
        </p:spPr>
        <p:txBody>
          <a:bodyPr wrap="square" rtlCol="0">
            <a:spAutoFit/>
          </a:bodyPr>
          <a:lstStyle/>
          <a:p>
            <a:r>
              <a:rPr lang="tr-TR" sz="2800" dirty="0"/>
              <a:t>Uygun şartlarda güvenli numune transferi</a:t>
            </a:r>
          </a:p>
        </p:txBody>
      </p:sp>
      <p:pic>
        <p:nvPicPr>
          <p:cNvPr id="3" name="Resim 2">
            <a:extLst>
              <a:ext uri="{FF2B5EF4-FFF2-40B4-BE49-F238E27FC236}">
                <a16:creationId xmlns:a16="http://schemas.microsoft.com/office/drawing/2014/main" xmlns="" id="{2528FC84-03FF-E746-8E5D-6E5B72E725AD}"/>
              </a:ext>
            </a:extLst>
          </p:cNvPr>
          <p:cNvPicPr>
            <a:picLocks noChangeAspect="1"/>
          </p:cNvPicPr>
          <p:nvPr/>
        </p:nvPicPr>
        <p:blipFill>
          <a:blip r:embed="rId3"/>
          <a:stretch>
            <a:fillRect/>
          </a:stretch>
        </p:blipFill>
        <p:spPr>
          <a:xfrm>
            <a:off x="1380886" y="5102222"/>
            <a:ext cx="528876" cy="1047314"/>
          </a:xfrm>
          <a:prstGeom prst="rect">
            <a:avLst/>
          </a:prstGeom>
        </p:spPr>
      </p:pic>
      <p:pic>
        <p:nvPicPr>
          <p:cNvPr id="2" name="Resim 1">
            <a:extLst>
              <a:ext uri="{FF2B5EF4-FFF2-40B4-BE49-F238E27FC236}">
                <a16:creationId xmlns:a16="http://schemas.microsoft.com/office/drawing/2014/main" xmlns="" id="{FBE022DC-A262-9D4E-838A-8BC47847F9DD}"/>
              </a:ext>
            </a:extLst>
          </p:cNvPr>
          <p:cNvPicPr>
            <a:picLocks noChangeAspect="1"/>
          </p:cNvPicPr>
          <p:nvPr/>
        </p:nvPicPr>
        <p:blipFill>
          <a:blip r:embed="rId4"/>
          <a:stretch>
            <a:fillRect/>
          </a:stretch>
        </p:blipFill>
        <p:spPr>
          <a:xfrm>
            <a:off x="2271712" y="5235136"/>
            <a:ext cx="811432" cy="1622864"/>
          </a:xfrm>
          <a:prstGeom prst="rect">
            <a:avLst/>
          </a:prstGeom>
        </p:spPr>
      </p:pic>
    </p:spTree>
    <p:extLst>
      <p:ext uri="{BB962C8B-B14F-4D97-AF65-F5344CB8AC3E}">
        <p14:creationId xmlns:p14="http://schemas.microsoft.com/office/powerpoint/2010/main" val="88783328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EB548B05-50EE-4349-93B4-2EAC5F86676B}"/>
              </a:ext>
            </a:extLst>
          </p:cNvPr>
          <p:cNvSpPr/>
          <p:nvPr/>
        </p:nvSpPr>
        <p:spPr>
          <a:xfrm>
            <a:off x="526255" y="1044059"/>
            <a:ext cx="5592813" cy="584775"/>
          </a:xfrm>
          <a:prstGeom prst="rect">
            <a:avLst/>
          </a:prstGeom>
          <a:solidFill>
            <a:schemeClr val="accent4">
              <a:lumMod val="20000"/>
              <a:lumOff val="80000"/>
            </a:schemeClr>
          </a:solidFill>
        </p:spPr>
        <p:txBody>
          <a:bodyPr wrap="none">
            <a:spAutoFit/>
          </a:bodyPr>
          <a:lstStyle/>
          <a:p>
            <a:r>
              <a:rPr lang="tr-TR" sz="3200" b="1" dirty="0"/>
              <a:t>Doğrulama İçin Numune Kabulü</a:t>
            </a:r>
            <a:endParaRPr lang="tr-TR" sz="3200" dirty="0"/>
          </a:p>
        </p:txBody>
      </p:sp>
      <p:sp>
        <p:nvSpPr>
          <p:cNvPr id="3" name="Metin kutusu 2">
            <a:extLst>
              <a:ext uri="{FF2B5EF4-FFF2-40B4-BE49-F238E27FC236}">
                <a16:creationId xmlns:a16="http://schemas.microsoft.com/office/drawing/2014/main" xmlns="" id="{98A3506F-B018-0640-9CD8-4DFEB76C7C65}"/>
              </a:ext>
            </a:extLst>
          </p:cNvPr>
          <p:cNvSpPr txBox="1"/>
          <p:nvPr/>
        </p:nvSpPr>
        <p:spPr>
          <a:xfrm>
            <a:off x="526255" y="2161309"/>
            <a:ext cx="10307781" cy="3213187"/>
          </a:xfrm>
          <a:prstGeom prst="rect">
            <a:avLst/>
          </a:prstGeom>
          <a:noFill/>
        </p:spPr>
        <p:txBody>
          <a:bodyPr wrap="square" rtlCol="0">
            <a:spAutoFit/>
          </a:bodyPr>
          <a:lstStyle/>
          <a:p>
            <a:pPr>
              <a:lnSpc>
                <a:spcPct val="110000"/>
              </a:lnSpc>
            </a:pPr>
            <a:r>
              <a:rPr lang="tr-TR" sz="2800" dirty="0"/>
              <a:t>Laboratuvar sekreteri, resmi girişini yapar.</a:t>
            </a:r>
          </a:p>
          <a:p>
            <a:pPr>
              <a:lnSpc>
                <a:spcPct val="110000"/>
              </a:lnSpc>
            </a:pPr>
            <a:r>
              <a:rPr lang="tr-TR" sz="2800" dirty="0"/>
              <a:t>Laboratuvar tarafından kabul/</a:t>
            </a:r>
            <a:r>
              <a:rPr lang="tr-TR" sz="2800" dirty="0" err="1"/>
              <a:t>red</a:t>
            </a:r>
            <a:r>
              <a:rPr lang="tr-TR" sz="2800" dirty="0"/>
              <a:t> kriterlerine göre numune değerlendirilir, </a:t>
            </a:r>
          </a:p>
          <a:p>
            <a:pPr>
              <a:lnSpc>
                <a:spcPct val="110000"/>
              </a:lnSpc>
            </a:pPr>
            <a:r>
              <a:rPr lang="tr-TR" sz="2800" b="1" dirty="0"/>
              <a:t>Numune kabul/ </a:t>
            </a:r>
            <a:r>
              <a:rPr lang="tr-TR" sz="2800" b="1" dirty="0" err="1"/>
              <a:t>red</a:t>
            </a:r>
            <a:r>
              <a:rPr lang="tr-TR" sz="2800" b="1" dirty="0"/>
              <a:t> formu </a:t>
            </a:r>
            <a:r>
              <a:rPr lang="tr-TR" sz="2800" dirty="0"/>
              <a:t>(</a:t>
            </a:r>
            <a:r>
              <a:rPr lang="tr-TR" sz="2800" dirty="0" err="1"/>
              <a:t>çeklist</a:t>
            </a:r>
            <a:r>
              <a:rPr lang="tr-TR" sz="2800" dirty="0"/>
              <a:t>) doldurulur. Numuneyi teslim eden şahsın adı soyadı, iletişim bilgileri yazılır ve imzası alınır.</a:t>
            </a:r>
          </a:p>
          <a:p>
            <a:pPr>
              <a:lnSpc>
                <a:spcPct val="110000"/>
              </a:lnSpc>
            </a:pPr>
            <a:r>
              <a:rPr lang="tr-TR" sz="2800" dirty="0"/>
              <a:t>Bu formun bir nüshası karşı tarafa gönderilir.</a:t>
            </a:r>
          </a:p>
          <a:p>
            <a:endParaRPr lang="tr-TR" dirty="0"/>
          </a:p>
        </p:txBody>
      </p:sp>
    </p:spTree>
    <p:extLst>
      <p:ext uri="{BB962C8B-B14F-4D97-AF65-F5344CB8AC3E}">
        <p14:creationId xmlns:p14="http://schemas.microsoft.com/office/powerpoint/2010/main" val="269338542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59FF980C-60E6-6E43-BDCD-863EC7DE37F6}"/>
              </a:ext>
            </a:extLst>
          </p:cNvPr>
          <p:cNvSpPr/>
          <p:nvPr/>
        </p:nvSpPr>
        <p:spPr>
          <a:xfrm>
            <a:off x="4705758" y="222348"/>
            <a:ext cx="1895071" cy="584775"/>
          </a:xfrm>
          <a:prstGeom prst="rect">
            <a:avLst/>
          </a:prstGeom>
          <a:solidFill>
            <a:schemeClr val="accent4">
              <a:lumMod val="20000"/>
              <a:lumOff val="80000"/>
            </a:schemeClr>
          </a:solidFill>
        </p:spPr>
        <p:txBody>
          <a:bodyPr wrap="none">
            <a:spAutoFit/>
          </a:bodyPr>
          <a:lstStyle/>
          <a:p>
            <a:r>
              <a:rPr lang="tr-TR" sz="3200" b="1" dirty="0"/>
              <a:t>  ANALİZ   </a:t>
            </a:r>
          </a:p>
        </p:txBody>
      </p:sp>
      <p:sp>
        <p:nvSpPr>
          <p:cNvPr id="3" name="Dikdörtgen 2">
            <a:extLst>
              <a:ext uri="{FF2B5EF4-FFF2-40B4-BE49-F238E27FC236}">
                <a16:creationId xmlns:a16="http://schemas.microsoft.com/office/drawing/2014/main" xmlns="" id="{0C9C4BA2-D1F3-474D-948C-FACCB7C0C7F5}"/>
              </a:ext>
            </a:extLst>
          </p:cNvPr>
          <p:cNvSpPr/>
          <p:nvPr/>
        </p:nvSpPr>
        <p:spPr>
          <a:xfrm>
            <a:off x="537556" y="1072172"/>
            <a:ext cx="5065222" cy="3046988"/>
          </a:xfrm>
          <a:prstGeom prst="rect">
            <a:avLst/>
          </a:prstGeom>
          <a:solidFill>
            <a:schemeClr val="accent6">
              <a:lumMod val="20000"/>
              <a:lumOff val="80000"/>
            </a:schemeClr>
          </a:solidFill>
        </p:spPr>
        <p:txBody>
          <a:bodyPr wrap="square">
            <a:spAutoFit/>
          </a:bodyPr>
          <a:lstStyle/>
          <a:p>
            <a:r>
              <a:rPr lang="en-US" sz="2400" b="1" u="sng" dirty="0" err="1"/>
              <a:t>Preanalitik</a:t>
            </a:r>
            <a:r>
              <a:rPr lang="en-US" sz="2400" b="1" u="sng" dirty="0"/>
              <a:t> </a:t>
            </a:r>
            <a:r>
              <a:rPr lang="en-US" sz="2400" b="1" u="sng" dirty="0" err="1"/>
              <a:t>evre</a:t>
            </a:r>
            <a:endParaRPr lang="en-US" sz="2400" b="1" u="sng" dirty="0"/>
          </a:p>
          <a:p>
            <a:r>
              <a:rPr lang="tr-TR" sz="2400" dirty="0"/>
              <a:t>-Kabul edilen numuneler +4C de muhafaza edilir (kilitli buzdolabı)</a:t>
            </a:r>
          </a:p>
          <a:p>
            <a:r>
              <a:rPr lang="tr-TR" sz="2400" dirty="0"/>
              <a:t>-</a:t>
            </a:r>
            <a:r>
              <a:rPr lang="tr-TR" sz="2400" b="1" dirty="0">
                <a:solidFill>
                  <a:schemeClr val="accent1"/>
                </a:solidFill>
              </a:rPr>
              <a:t>Uygun </a:t>
            </a:r>
            <a:r>
              <a:rPr lang="tr-TR" sz="2400" b="1" dirty="0" err="1">
                <a:solidFill>
                  <a:schemeClr val="accent1"/>
                </a:solidFill>
              </a:rPr>
              <a:t>ekstraksiyon</a:t>
            </a:r>
            <a:r>
              <a:rPr lang="tr-TR" sz="2400" b="1" dirty="0">
                <a:solidFill>
                  <a:schemeClr val="accent1"/>
                </a:solidFill>
              </a:rPr>
              <a:t> </a:t>
            </a:r>
            <a:r>
              <a:rPr lang="tr-TR" sz="2400" dirty="0"/>
              <a:t>yöntemi ( Sıvı-sıvı, Sıvı-katı </a:t>
            </a:r>
            <a:r>
              <a:rPr lang="tr-TR" sz="2400" dirty="0" err="1"/>
              <a:t>eks</a:t>
            </a:r>
            <a:r>
              <a:rPr lang="tr-TR" sz="2400" dirty="0"/>
              <a:t>., </a:t>
            </a:r>
            <a:r>
              <a:rPr lang="tr-TR" sz="2400" dirty="0" err="1"/>
              <a:t>enzimatik</a:t>
            </a:r>
            <a:r>
              <a:rPr lang="tr-TR" sz="2400" dirty="0"/>
              <a:t> ve kimyasal </a:t>
            </a:r>
            <a:r>
              <a:rPr lang="tr-TR" sz="2400" dirty="0" err="1"/>
              <a:t>eks</a:t>
            </a:r>
            <a:r>
              <a:rPr lang="tr-TR" sz="2400" dirty="0"/>
              <a:t>.)</a:t>
            </a:r>
          </a:p>
          <a:p>
            <a:r>
              <a:rPr lang="tr-TR" sz="2400" dirty="0"/>
              <a:t>-Referans standart/IS maddeler</a:t>
            </a:r>
          </a:p>
          <a:p>
            <a:r>
              <a:rPr lang="tr-TR" sz="2400" dirty="0"/>
              <a:t>-Uygun mobil fazlar ve kolon</a:t>
            </a:r>
          </a:p>
        </p:txBody>
      </p:sp>
      <p:sp>
        <p:nvSpPr>
          <p:cNvPr id="4" name="Dikdörtgen 3">
            <a:extLst>
              <a:ext uri="{FF2B5EF4-FFF2-40B4-BE49-F238E27FC236}">
                <a16:creationId xmlns:a16="http://schemas.microsoft.com/office/drawing/2014/main" xmlns="" id="{B9FEBB79-86ED-2C49-9BB4-A7D80F62467E}"/>
              </a:ext>
            </a:extLst>
          </p:cNvPr>
          <p:cNvSpPr/>
          <p:nvPr/>
        </p:nvSpPr>
        <p:spPr>
          <a:xfrm>
            <a:off x="6135959" y="1072172"/>
            <a:ext cx="5480858" cy="2985433"/>
          </a:xfrm>
          <a:prstGeom prst="rect">
            <a:avLst/>
          </a:prstGeom>
          <a:solidFill>
            <a:schemeClr val="accent5">
              <a:lumMod val="40000"/>
              <a:lumOff val="60000"/>
            </a:schemeClr>
          </a:solidFill>
        </p:spPr>
        <p:txBody>
          <a:bodyPr wrap="square">
            <a:spAutoFit/>
          </a:bodyPr>
          <a:lstStyle/>
          <a:p>
            <a:r>
              <a:rPr lang="en-US" sz="2400" b="1" u="sng" dirty="0" err="1"/>
              <a:t>Analitik</a:t>
            </a:r>
            <a:r>
              <a:rPr lang="en-US" sz="2400" b="1" u="sng" dirty="0"/>
              <a:t> </a:t>
            </a:r>
            <a:r>
              <a:rPr lang="en-US" sz="2400" b="1" u="sng" dirty="0" err="1"/>
              <a:t>evre</a:t>
            </a:r>
            <a:endParaRPr lang="en-US" sz="2400" b="1" u="sng" dirty="0"/>
          </a:p>
          <a:p>
            <a:r>
              <a:rPr lang="en-US" sz="2400" dirty="0"/>
              <a:t>-LC-MS/MS </a:t>
            </a:r>
          </a:p>
          <a:p>
            <a:pPr lvl="1"/>
            <a:r>
              <a:rPr lang="en-US" sz="2400" dirty="0"/>
              <a:t>-</a:t>
            </a:r>
            <a:r>
              <a:rPr lang="en-US" sz="2000" dirty="0"/>
              <a:t>Kromatografi </a:t>
            </a:r>
            <a:r>
              <a:rPr lang="en-US" sz="2000" dirty="0" err="1"/>
              <a:t>ve</a:t>
            </a:r>
            <a:r>
              <a:rPr lang="en-US" sz="2000" dirty="0"/>
              <a:t> </a:t>
            </a:r>
            <a:r>
              <a:rPr lang="en-US" sz="2000" dirty="0" err="1"/>
              <a:t>kütle</a:t>
            </a:r>
            <a:r>
              <a:rPr lang="en-US" sz="2000" dirty="0"/>
              <a:t> </a:t>
            </a:r>
            <a:r>
              <a:rPr lang="en-US" sz="2000" dirty="0" err="1"/>
              <a:t>spektrometresi</a:t>
            </a:r>
            <a:r>
              <a:rPr lang="en-US" sz="2000" dirty="0"/>
              <a:t> </a:t>
            </a:r>
            <a:r>
              <a:rPr lang="en-US" sz="2000" dirty="0" err="1"/>
              <a:t>analizlerinde</a:t>
            </a:r>
            <a:r>
              <a:rPr lang="en-US" sz="2000" dirty="0"/>
              <a:t> </a:t>
            </a:r>
            <a:r>
              <a:rPr lang="en-US" sz="2000" dirty="0" err="1"/>
              <a:t>deneyimli</a:t>
            </a:r>
            <a:r>
              <a:rPr lang="en-US" sz="2000" dirty="0"/>
              <a:t> </a:t>
            </a:r>
            <a:r>
              <a:rPr lang="en-US" sz="2000" dirty="0" err="1"/>
              <a:t>personel</a:t>
            </a:r>
            <a:endParaRPr lang="en-US" sz="2000" dirty="0"/>
          </a:p>
          <a:p>
            <a:r>
              <a:rPr lang="en-US" sz="2400" dirty="0"/>
              <a:t>-</a:t>
            </a:r>
            <a:r>
              <a:rPr lang="en-US" sz="2400" dirty="0" err="1"/>
              <a:t>Cihaz</a:t>
            </a:r>
            <a:r>
              <a:rPr lang="en-US" sz="2400" dirty="0"/>
              <a:t> </a:t>
            </a:r>
            <a:r>
              <a:rPr lang="en-US" sz="2400" dirty="0" err="1"/>
              <a:t>performans</a:t>
            </a:r>
            <a:r>
              <a:rPr lang="en-US" sz="2400" dirty="0"/>
              <a:t> </a:t>
            </a:r>
            <a:r>
              <a:rPr lang="en-US" sz="2400" dirty="0" err="1"/>
              <a:t>ve</a:t>
            </a:r>
            <a:r>
              <a:rPr lang="en-US" sz="2400" dirty="0"/>
              <a:t> </a:t>
            </a:r>
            <a:r>
              <a:rPr lang="en-US" sz="2400" dirty="0" err="1"/>
              <a:t>kalibrasyonu</a:t>
            </a:r>
            <a:endParaRPr lang="en-US" sz="2400" dirty="0"/>
          </a:p>
          <a:p>
            <a:r>
              <a:rPr lang="en-US" sz="2400" dirty="0"/>
              <a:t>-</a:t>
            </a:r>
            <a:r>
              <a:rPr lang="en-US" sz="2400" dirty="0" err="1"/>
              <a:t>Analit</a:t>
            </a:r>
            <a:r>
              <a:rPr lang="en-US" sz="2400" dirty="0"/>
              <a:t> </a:t>
            </a:r>
            <a:r>
              <a:rPr lang="en-US" sz="2400" dirty="0" err="1"/>
              <a:t>için</a:t>
            </a:r>
            <a:r>
              <a:rPr lang="en-US" sz="2400" dirty="0"/>
              <a:t> </a:t>
            </a:r>
            <a:r>
              <a:rPr lang="en-US" sz="2400" dirty="0" err="1"/>
              <a:t>uygun</a:t>
            </a:r>
            <a:r>
              <a:rPr lang="en-US" sz="2400" dirty="0"/>
              <a:t> </a:t>
            </a:r>
            <a:r>
              <a:rPr lang="en-US" sz="2400" dirty="0" err="1"/>
              <a:t>ve</a:t>
            </a:r>
            <a:r>
              <a:rPr lang="en-US" sz="2400" dirty="0"/>
              <a:t> </a:t>
            </a:r>
            <a:r>
              <a:rPr lang="en-US" sz="2400" b="1" dirty="0" err="1">
                <a:solidFill>
                  <a:srgbClr val="C00000"/>
                </a:solidFill>
              </a:rPr>
              <a:t>valide</a:t>
            </a:r>
            <a:r>
              <a:rPr lang="en-US" sz="2400" b="1" dirty="0"/>
              <a:t> </a:t>
            </a:r>
            <a:r>
              <a:rPr lang="en-US" sz="2400" dirty="0" err="1"/>
              <a:t>edilmiş</a:t>
            </a:r>
            <a:r>
              <a:rPr lang="en-US" sz="2400" dirty="0"/>
              <a:t> </a:t>
            </a:r>
            <a:r>
              <a:rPr lang="en-US" sz="2400" dirty="0" err="1"/>
              <a:t>metod</a:t>
            </a:r>
            <a:endParaRPr lang="en-US" sz="2400" dirty="0"/>
          </a:p>
          <a:p>
            <a:r>
              <a:rPr lang="en-US" sz="2400" dirty="0"/>
              <a:t>-</a:t>
            </a:r>
            <a:r>
              <a:rPr lang="en-US" sz="2400" dirty="0" err="1"/>
              <a:t>En</a:t>
            </a:r>
            <a:r>
              <a:rPr lang="en-US" sz="2400" dirty="0"/>
              <a:t> </a:t>
            </a:r>
            <a:r>
              <a:rPr lang="en-US" sz="2400" dirty="0" err="1"/>
              <a:t>az</a:t>
            </a:r>
            <a:r>
              <a:rPr lang="en-US" sz="2400" dirty="0"/>
              <a:t> 2 </a:t>
            </a:r>
            <a:r>
              <a:rPr lang="en-US" sz="2400" dirty="0" err="1"/>
              <a:t>tekr</a:t>
            </a:r>
            <a:r>
              <a:rPr lang="en-US" sz="2400" dirty="0"/>
              <a:t>.</a:t>
            </a:r>
          </a:p>
          <a:p>
            <a:r>
              <a:rPr lang="en-US" sz="2400" dirty="0"/>
              <a:t>-</a:t>
            </a:r>
            <a:r>
              <a:rPr lang="en-US" sz="2400" dirty="0" err="1"/>
              <a:t>Kontroller</a:t>
            </a:r>
            <a:endParaRPr lang="en-US" sz="2400" dirty="0"/>
          </a:p>
        </p:txBody>
      </p:sp>
      <p:sp>
        <p:nvSpPr>
          <p:cNvPr id="5" name="Dikdörtgen 4">
            <a:extLst>
              <a:ext uri="{FF2B5EF4-FFF2-40B4-BE49-F238E27FC236}">
                <a16:creationId xmlns:a16="http://schemas.microsoft.com/office/drawing/2014/main" xmlns="" id="{0CCD6DFA-69CC-3C47-8B0E-3897C9F993E5}"/>
              </a:ext>
            </a:extLst>
          </p:cNvPr>
          <p:cNvSpPr/>
          <p:nvPr/>
        </p:nvSpPr>
        <p:spPr>
          <a:xfrm>
            <a:off x="538312" y="4630019"/>
            <a:ext cx="5597647" cy="1938992"/>
          </a:xfrm>
          <a:prstGeom prst="rect">
            <a:avLst/>
          </a:prstGeom>
          <a:solidFill>
            <a:schemeClr val="accent2">
              <a:lumMod val="20000"/>
              <a:lumOff val="80000"/>
            </a:schemeClr>
          </a:solidFill>
        </p:spPr>
        <p:txBody>
          <a:bodyPr wrap="square">
            <a:spAutoFit/>
          </a:bodyPr>
          <a:lstStyle/>
          <a:p>
            <a:r>
              <a:rPr lang="en-US" sz="2400" b="1" u="sng" dirty="0" err="1"/>
              <a:t>Postanalitik</a:t>
            </a:r>
            <a:r>
              <a:rPr lang="en-US" sz="2400" b="1" u="sng" dirty="0"/>
              <a:t> </a:t>
            </a:r>
            <a:r>
              <a:rPr lang="en-US" sz="2400" b="1" u="sng" dirty="0" err="1"/>
              <a:t>Evre</a:t>
            </a:r>
            <a:r>
              <a:rPr lang="en-US" sz="2400" u="sng" dirty="0"/>
              <a:t/>
            </a:r>
            <a:br>
              <a:rPr lang="en-US" sz="2400" u="sng" dirty="0"/>
            </a:br>
            <a:r>
              <a:rPr lang="en-US" sz="2400" dirty="0"/>
              <a:t>-</a:t>
            </a:r>
            <a:r>
              <a:rPr lang="en-US" sz="2400" dirty="0" err="1"/>
              <a:t>Sonuçların</a:t>
            </a:r>
            <a:r>
              <a:rPr lang="en-US" sz="2400" dirty="0"/>
              <a:t> </a:t>
            </a:r>
            <a:r>
              <a:rPr lang="en-US" sz="2400" dirty="0" err="1"/>
              <a:t>değerlendirilmesi</a:t>
            </a:r>
            <a:r>
              <a:rPr lang="en-US" sz="2400" dirty="0"/>
              <a:t/>
            </a:r>
            <a:br>
              <a:rPr lang="en-US" sz="2400" dirty="0"/>
            </a:br>
            <a:r>
              <a:rPr lang="en-US" sz="2400" dirty="0"/>
              <a:t>-</a:t>
            </a:r>
            <a:r>
              <a:rPr lang="en-US" sz="2400" dirty="0" err="1"/>
              <a:t>Gerekirse</a:t>
            </a:r>
            <a:r>
              <a:rPr lang="en-US" sz="2400" dirty="0"/>
              <a:t> </a:t>
            </a:r>
            <a:r>
              <a:rPr lang="en-US" sz="2400" dirty="0" err="1"/>
              <a:t>analiz</a:t>
            </a:r>
            <a:r>
              <a:rPr lang="en-US" sz="2400" dirty="0"/>
              <a:t> </a:t>
            </a:r>
            <a:r>
              <a:rPr lang="en-US" sz="2400" dirty="0" err="1"/>
              <a:t>tekrarı</a:t>
            </a:r>
            <a:r>
              <a:rPr lang="en-US" sz="2400" dirty="0"/>
              <a:t/>
            </a:r>
            <a:br>
              <a:rPr lang="en-US" sz="2400" dirty="0"/>
            </a:br>
            <a:r>
              <a:rPr lang="en-US" sz="2400" dirty="0"/>
              <a:t>-</a:t>
            </a:r>
            <a:r>
              <a:rPr lang="en-US" sz="2400" dirty="0" err="1"/>
              <a:t>Raporlama</a:t>
            </a:r>
            <a:endParaRPr lang="en-US" sz="2400" dirty="0"/>
          </a:p>
          <a:p>
            <a:r>
              <a:rPr lang="en-US" sz="2400" dirty="0"/>
              <a:t>-</a:t>
            </a:r>
            <a:r>
              <a:rPr lang="en-US" sz="2400" dirty="0" err="1"/>
              <a:t>Artan</a:t>
            </a:r>
            <a:r>
              <a:rPr lang="en-US" sz="2400" dirty="0"/>
              <a:t> </a:t>
            </a:r>
            <a:r>
              <a:rPr lang="en-US" sz="2400" dirty="0" err="1"/>
              <a:t>numunelerin</a:t>
            </a:r>
            <a:r>
              <a:rPr lang="en-US" sz="2400" dirty="0"/>
              <a:t> </a:t>
            </a:r>
            <a:r>
              <a:rPr lang="en-US" sz="2400" dirty="0" err="1"/>
              <a:t>muhafazası</a:t>
            </a:r>
            <a:r>
              <a:rPr lang="en-US" sz="2400" dirty="0"/>
              <a:t> (1 </a:t>
            </a:r>
            <a:r>
              <a:rPr lang="en-US" sz="2400" dirty="0" err="1"/>
              <a:t>yıl</a:t>
            </a:r>
            <a:r>
              <a:rPr lang="en-US" sz="2400" dirty="0"/>
              <a:t>, -20C)</a:t>
            </a:r>
            <a:endParaRPr lang="tr-TR" sz="2400" dirty="0"/>
          </a:p>
        </p:txBody>
      </p:sp>
      <p:sp>
        <p:nvSpPr>
          <p:cNvPr id="6" name="Dikdörtgen 5">
            <a:extLst>
              <a:ext uri="{FF2B5EF4-FFF2-40B4-BE49-F238E27FC236}">
                <a16:creationId xmlns:a16="http://schemas.microsoft.com/office/drawing/2014/main" xmlns="" id="{CA01E9C5-660D-0D40-9189-F4250353875B}"/>
              </a:ext>
            </a:extLst>
          </p:cNvPr>
          <p:cNvSpPr/>
          <p:nvPr/>
        </p:nvSpPr>
        <p:spPr>
          <a:xfrm>
            <a:off x="7458076" y="4426937"/>
            <a:ext cx="4448088" cy="1938992"/>
          </a:xfrm>
          <a:prstGeom prst="rect">
            <a:avLst/>
          </a:prstGeom>
          <a:solidFill>
            <a:schemeClr val="accent2">
              <a:lumMod val="60000"/>
              <a:lumOff val="40000"/>
            </a:schemeClr>
          </a:solidFill>
        </p:spPr>
        <p:txBody>
          <a:bodyPr wrap="square">
            <a:spAutoFit/>
          </a:bodyPr>
          <a:lstStyle/>
          <a:p>
            <a:r>
              <a:rPr lang="tr-TR" dirty="0"/>
              <a:t>--</a:t>
            </a:r>
            <a:r>
              <a:rPr lang="tr-TR" sz="2000" b="1" dirty="0"/>
              <a:t>doğruluk (</a:t>
            </a:r>
            <a:r>
              <a:rPr lang="tr-TR" sz="2000" b="1" dirty="0" err="1"/>
              <a:t>accuracy</a:t>
            </a:r>
            <a:r>
              <a:rPr lang="tr-TR" sz="2000" b="1" dirty="0"/>
              <a:t>), </a:t>
            </a:r>
          </a:p>
          <a:p>
            <a:r>
              <a:rPr lang="tr-TR" sz="2000" b="1" dirty="0"/>
              <a:t>--kesinlik (</a:t>
            </a:r>
            <a:r>
              <a:rPr lang="tr-TR" sz="2000" b="1" dirty="0" err="1"/>
              <a:t>imprecision</a:t>
            </a:r>
            <a:r>
              <a:rPr lang="tr-TR" sz="2000" b="1" dirty="0"/>
              <a:t>),  </a:t>
            </a:r>
          </a:p>
          <a:p>
            <a:r>
              <a:rPr lang="tr-TR" sz="2000" b="1" dirty="0"/>
              <a:t>--</a:t>
            </a:r>
            <a:r>
              <a:rPr lang="tr-TR" sz="2000" b="1" dirty="0" err="1"/>
              <a:t>spesifite</a:t>
            </a:r>
            <a:r>
              <a:rPr lang="tr-TR" sz="2000" b="1" dirty="0"/>
              <a:t> (</a:t>
            </a:r>
            <a:r>
              <a:rPr lang="tr-TR" sz="2000" b="1" dirty="0" err="1"/>
              <a:t>interferans</a:t>
            </a:r>
            <a:r>
              <a:rPr lang="tr-TR" sz="2000" b="1" dirty="0"/>
              <a:t>), </a:t>
            </a:r>
          </a:p>
          <a:p>
            <a:r>
              <a:rPr lang="tr-TR" sz="2000" b="1" dirty="0"/>
              <a:t>--</a:t>
            </a:r>
            <a:r>
              <a:rPr lang="tr-TR" sz="2000" b="1" dirty="0" err="1"/>
              <a:t>sensitivite</a:t>
            </a:r>
            <a:r>
              <a:rPr lang="tr-TR" sz="2000" b="1" dirty="0"/>
              <a:t> (LOD ve LOQ),</a:t>
            </a:r>
          </a:p>
          <a:p>
            <a:r>
              <a:rPr lang="tr-TR" sz="2000" b="1" dirty="0"/>
              <a:t>--ölçüm aralığı ve </a:t>
            </a:r>
            <a:r>
              <a:rPr lang="tr-TR" sz="2000" b="1" dirty="0" err="1"/>
              <a:t>doğrusallık</a:t>
            </a:r>
            <a:r>
              <a:rPr lang="tr-TR" sz="2000" b="1" dirty="0"/>
              <a:t> (</a:t>
            </a:r>
            <a:r>
              <a:rPr lang="tr-TR" sz="2000" b="1" dirty="0" err="1"/>
              <a:t>linearite</a:t>
            </a:r>
            <a:r>
              <a:rPr lang="tr-TR" sz="2000" b="1" dirty="0"/>
              <a:t>),  </a:t>
            </a:r>
          </a:p>
          <a:p>
            <a:r>
              <a:rPr lang="tr-TR" sz="2000" b="1" dirty="0"/>
              <a:t>--sürüklenme (</a:t>
            </a:r>
            <a:r>
              <a:rPr lang="tr-TR" sz="2000" b="1" dirty="0" err="1"/>
              <a:t>carry</a:t>
            </a:r>
            <a:r>
              <a:rPr lang="tr-TR" sz="2000" b="1" dirty="0"/>
              <a:t> </a:t>
            </a:r>
            <a:r>
              <a:rPr lang="tr-TR" sz="2000" b="1" dirty="0" err="1"/>
              <a:t>over</a:t>
            </a:r>
            <a:r>
              <a:rPr lang="tr-TR" sz="2000" b="1" dirty="0"/>
              <a:t>) </a:t>
            </a:r>
          </a:p>
        </p:txBody>
      </p:sp>
      <p:cxnSp>
        <p:nvCxnSpPr>
          <p:cNvPr id="8" name="Düz Ok Bağlayıcısı 7">
            <a:extLst>
              <a:ext uri="{FF2B5EF4-FFF2-40B4-BE49-F238E27FC236}">
                <a16:creationId xmlns:a16="http://schemas.microsoft.com/office/drawing/2014/main" xmlns="" id="{46AE2F93-1667-3644-A1E4-2D49366C9219}"/>
              </a:ext>
            </a:extLst>
          </p:cNvPr>
          <p:cNvCxnSpPr>
            <a:cxnSpLocks/>
          </p:cNvCxnSpPr>
          <p:nvPr/>
        </p:nvCxnSpPr>
        <p:spPr>
          <a:xfrm>
            <a:off x="9193876" y="3380496"/>
            <a:ext cx="0" cy="1046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77125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xmlns="" id="{FE3BA728-C052-C94C-B5BD-97ED4E2C174A}"/>
              </a:ext>
            </a:extLst>
          </p:cNvPr>
          <p:cNvGraphicFramePr>
            <a:graphicFrameLocks noGrp="1"/>
          </p:cNvGraphicFramePr>
          <p:nvPr>
            <p:extLst>
              <p:ext uri="{D42A27DB-BD31-4B8C-83A1-F6EECF244321}">
                <p14:modId xmlns:p14="http://schemas.microsoft.com/office/powerpoint/2010/main" val="3399534494"/>
              </p:ext>
            </p:extLst>
          </p:nvPr>
        </p:nvGraphicFramePr>
        <p:xfrm>
          <a:off x="1171574" y="791102"/>
          <a:ext cx="9401175" cy="5849117"/>
        </p:xfrm>
        <a:graphic>
          <a:graphicData uri="http://schemas.openxmlformats.org/drawingml/2006/table">
            <a:tbl>
              <a:tblPr firstRow="1" bandRow="1">
                <a:tableStyleId>{74C1A8A3-306A-4EB7-A6B1-4F7E0EB9C5D6}</a:tableStyleId>
              </a:tblPr>
              <a:tblGrid>
                <a:gridCol w="4071939">
                  <a:extLst>
                    <a:ext uri="{9D8B030D-6E8A-4147-A177-3AD203B41FA5}">
                      <a16:colId xmlns:a16="http://schemas.microsoft.com/office/drawing/2014/main" xmlns="" val="3579731516"/>
                    </a:ext>
                  </a:extLst>
                </a:gridCol>
                <a:gridCol w="5329236">
                  <a:extLst>
                    <a:ext uri="{9D8B030D-6E8A-4147-A177-3AD203B41FA5}">
                      <a16:colId xmlns:a16="http://schemas.microsoft.com/office/drawing/2014/main" xmlns="" val="1982537296"/>
                    </a:ext>
                  </a:extLst>
                </a:gridCol>
              </a:tblGrid>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u="none" dirty="0"/>
                        <a:t>Doğrulanması istenen test</a:t>
                      </a:r>
                    </a:p>
                    <a:p>
                      <a:endParaRPr lang="tr-TR"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u="none" dirty="0"/>
                        <a:t>Doğrulama testleri</a:t>
                      </a:r>
                    </a:p>
                    <a:p>
                      <a:endParaRPr lang="tr-TR" dirty="0"/>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3532681179"/>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t>Opiat</a:t>
                      </a:r>
                      <a:r>
                        <a:rPr lang="tr-TR" sz="2000" b="1" dirty="0"/>
                        <a:t>, Eroin</a:t>
                      </a:r>
                    </a:p>
                  </a:txBody>
                  <a:tcPr>
                    <a:lnR w="12700" cap="flat" cmpd="sng" algn="ctr">
                      <a:solidFill>
                        <a:schemeClr val="bg1">
                          <a:lumMod val="65000"/>
                        </a:schemeClr>
                      </a:solidFill>
                      <a:prstDash val="solid"/>
                      <a:round/>
                      <a:headEnd type="none" w="med" len="med"/>
                      <a:tailEnd type="none" w="med" len="med"/>
                    </a:lnR>
                  </a:tcPr>
                </a:tc>
                <a:tc>
                  <a:txBody>
                    <a:bodyPr/>
                    <a:lstStyle/>
                    <a:p>
                      <a:r>
                        <a:rPr lang="tr-TR" sz="2000" dirty="0"/>
                        <a:t>Morfin, eroin, </a:t>
                      </a:r>
                      <a:r>
                        <a:rPr lang="tr-TR" sz="2000" dirty="0" err="1"/>
                        <a:t>codein</a:t>
                      </a:r>
                      <a:r>
                        <a:rPr lang="tr-TR" sz="2000" dirty="0"/>
                        <a:t>, 6-MAM, kodein-B-D-</a:t>
                      </a:r>
                      <a:r>
                        <a:rPr lang="tr-TR" sz="2000" dirty="0" err="1"/>
                        <a:t>glukronid</a:t>
                      </a:r>
                      <a:r>
                        <a:rPr lang="tr-TR" sz="2000" dirty="0"/>
                        <a:t>, </a:t>
                      </a:r>
                      <a:r>
                        <a:rPr lang="tr-TR" sz="2000" dirty="0" err="1"/>
                        <a:t>norkodein</a:t>
                      </a:r>
                      <a:r>
                        <a:rPr lang="tr-TR" sz="2000" dirty="0"/>
                        <a:t>, </a:t>
                      </a:r>
                      <a:r>
                        <a:rPr lang="tr-TR" sz="2000" dirty="0" err="1"/>
                        <a:t>dihidrokodein</a:t>
                      </a:r>
                      <a:r>
                        <a:rPr lang="tr-TR" sz="2000" dirty="0"/>
                        <a:t>, morfin-3-B-D-glukronid</a:t>
                      </a:r>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3162977216"/>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t>Buprenorfin</a:t>
                      </a:r>
                      <a:endParaRPr lang="tr-TR" sz="2000" b="1" dirty="0"/>
                    </a:p>
                    <a:p>
                      <a:endParaRPr lang="tr-TR" sz="2000" b="1" dirty="0"/>
                    </a:p>
                  </a:txBody>
                  <a:tcPr>
                    <a:lnR w="12700" cap="flat" cmpd="sng" algn="ctr">
                      <a:solidFill>
                        <a:schemeClr val="bg1">
                          <a:lumMod val="65000"/>
                        </a:schemeClr>
                      </a:solidFill>
                      <a:prstDash val="solid"/>
                      <a:round/>
                      <a:headEnd type="none" w="med" len="med"/>
                      <a:tailEnd type="none" w="med" len="med"/>
                    </a:lnR>
                  </a:tcPr>
                </a:tc>
                <a:tc>
                  <a:txBody>
                    <a:bodyPr/>
                    <a:lstStyle/>
                    <a:p>
                      <a:r>
                        <a:rPr lang="tr-TR" sz="2000" dirty="0" err="1"/>
                        <a:t>Buprenorfin</a:t>
                      </a:r>
                      <a:r>
                        <a:rPr lang="tr-TR" sz="2000" dirty="0"/>
                        <a:t>, </a:t>
                      </a:r>
                      <a:r>
                        <a:rPr lang="tr-TR" sz="2000" dirty="0" err="1"/>
                        <a:t>norbuprenorfin</a:t>
                      </a:r>
                      <a:endParaRPr lang="tr-TR" sz="2000" dirty="0"/>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1293025246"/>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t>THC (</a:t>
                      </a:r>
                      <a:r>
                        <a:rPr lang="tr-TR" sz="2000" b="1" dirty="0" err="1"/>
                        <a:t>Cannabinoid</a:t>
                      </a:r>
                      <a:r>
                        <a:rPr lang="tr-TR" sz="2000" b="1" dirty="0"/>
                        <a:t>)</a:t>
                      </a:r>
                    </a:p>
                  </a:txBody>
                  <a:tcPr>
                    <a:lnR w="12700" cap="flat" cmpd="sng" algn="ctr">
                      <a:solidFill>
                        <a:schemeClr val="bg1">
                          <a:lumMod val="6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THC-COOH</a:t>
                      </a:r>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103904308"/>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t>Amfetamin</a:t>
                      </a:r>
                    </a:p>
                  </a:txBody>
                  <a:tcPr>
                    <a:lnR w="12700" cap="flat" cmpd="sng" algn="ctr">
                      <a:solidFill>
                        <a:schemeClr val="bg1">
                          <a:lumMod val="6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Amfetamin, </a:t>
                      </a:r>
                      <a:r>
                        <a:rPr lang="tr-TR" sz="2000" dirty="0" err="1"/>
                        <a:t>metamfetamin</a:t>
                      </a:r>
                      <a:r>
                        <a:rPr lang="tr-TR" sz="2000" dirty="0"/>
                        <a:t>, MDA, MDMA, MBDB, MDEA</a:t>
                      </a:r>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2041011772"/>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t>Kokain</a:t>
                      </a:r>
                    </a:p>
                    <a:p>
                      <a:endParaRPr lang="tr-TR" sz="2000" b="1" dirty="0"/>
                    </a:p>
                  </a:txBody>
                  <a:tcPr>
                    <a:lnR w="12700" cap="flat" cmpd="sng" algn="ctr">
                      <a:solidFill>
                        <a:schemeClr val="bg1">
                          <a:lumMod val="65000"/>
                        </a:schemeClr>
                      </a:solidFill>
                      <a:prstDash val="solid"/>
                      <a:round/>
                      <a:headEnd type="none" w="med" len="med"/>
                      <a:tailEnd type="none" w="med" len="med"/>
                    </a:lnR>
                  </a:tcPr>
                </a:tc>
                <a:tc>
                  <a:txBody>
                    <a:bodyPr/>
                    <a:lstStyle/>
                    <a:p>
                      <a:r>
                        <a:rPr lang="tr-TR" sz="2000" dirty="0" err="1"/>
                        <a:t>Benzoilekgonin</a:t>
                      </a:r>
                      <a:r>
                        <a:rPr lang="tr-TR" sz="2000" dirty="0"/>
                        <a:t> (BEG)</a:t>
                      </a:r>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2564593726"/>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dirty="0"/>
                        <a:t>Sentetik </a:t>
                      </a:r>
                      <a:r>
                        <a:rPr lang="tr-TR" sz="2000" b="0" dirty="0" err="1"/>
                        <a:t>kannabinoidler</a:t>
                      </a:r>
                      <a:endParaRPr lang="tr-TR" sz="2000" b="0" dirty="0"/>
                    </a:p>
                    <a:p>
                      <a:endParaRPr lang="tr-TR" sz="2000" b="0" dirty="0"/>
                    </a:p>
                  </a:txBody>
                  <a:tcPr>
                    <a:lnR w="12700" cap="flat" cmpd="sng" algn="ctr">
                      <a:solidFill>
                        <a:schemeClr val="bg1">
                          <a:lumMod val="6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JWH...’</a:t>
                      </a:r>
                      <a:r>
                        <a:rPr lang="tr-TR" sz="2000" dirty="0" err="1"/>
                        <a:t>lar</a:t>
                      </a:r>
                      <a:r>
                        <a:rPr lang="tr-TR" sz="2000" dirty="0"/>
                        <a:t>, UR144, AM2201, RCS4, XLR-11 ve </a:t>
                      </a:r>
                      <a:r>
                        <a:rPr lang="tr-TR" sz="2000" dirty="0" err="1"/>
                        <a:t>metabolitleri</a:t>
                      </a:r>
                      <a:endParaRPr lang="tr-TR" sz="2000" dirty="0"/>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1302883390"/>
                  </a:ext>
                </a:extLst>
              </a:tr>
              <a:tr h="606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dirty="0"/>
                        <a:t>Sentetik </a:t>
                      </a:r>
                      <a:r>
                        <a:rPr lang="tr-TR" sz="2000" b="0" dirty="0" err="1"/>
                        <a:t>katinonlar</a:t>
                      </a:r>
                      <a:endParaRPr lang="tr-TR" sz="2000" b="0" dirty="0"/>
                    </a:p>
                    <a:p>
                      <a:endParaRPr lang="tr-TR" sz="2000" b="0" dirty="0"/>
                    </a:p>
                  </a:txBody>
                  <a:tcPr>
                    <a:lnR w="12700" cap="flat" cmpd="sng" algn="ctr">
                      <a:solidFill>
                        <a:schemeClr val="bg1">
                          <a:lumMod val="6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err="1"/>
                        <a:t>Mefedron</a:t>
                      </a:r>
                      <a:r>
                        <a:rPr lang="tr-TR" sz="2000" dirty="0"/>
                        <a:t>, </a:t>
                      </a:r>
                      <a:r>
                        <a:rPr lang="tr-TR" sz="2000" dirty="0" err="1"/>
                        <a:t>metedron</a:t>
                      </a:r>
                      <a:r>
                        <a:rPr lang="tr-TR" sz="2000" dirty="0"/>
                        <a:t>, </a:t>
                      </a:r>
                      <a:r>
                        <a:rPr lang="tr-TR" sz="2000" dirty="0" err="1"/>
                        <a:t>etilmetkatinon</a:t>
                      </a:r>
                      <a:r>
                        <a:rPr lang="tr-TR" sz="2000" dirty="0"/>
                        <a:t>, </a:t>
                      </a:r>
                      <a:r>
                        <a:rPr lang="tr-TR" sz="2000" dirty="0" err="1"/>
                        <a:t>bufedron</a:t>
                      </a:r>
                      <a:r>
                        <a:rPr lang="tr-TR" sz="2000" dirty="0"/>
                        <a:t>, affa-PVP, </a:t>
                      </a:r>
                      <a:r>
                        <a:rPr lang="tr-TR" sz="2000" dirty="0" err="1"/>
                        <a:t>bufedron</a:t>
                      </a:r>
                      <a:r>
                        <a:rPr lang="tr-TR" sz="2000" dirty="0"/>
                        <a:t>, </a:t>
                      </a:r>
                      <a:r>
                        <a:rPr lang="tr-TR" sz="2000" dirty="0" err="1"/>
                        <a:t>bupropion</a:t>
                      </a:r>
                      <a:endParaRPr lang="tr-TR" sz="2000" dirty="0"/>
                    </a:p>
                  </a:txBody>
                  <a:tcPr>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xmlns="" val="3780773712"/>
                  </a:ext>
                </a:extLst>
              </a:tr>
            </a:tbl>
          </a:graphicData>
        </a:graphic>
      </p:graphicFrame>
    </p:spTree>
    <p:extLst>
      <p:ext uri="{BB962C8B-B14F-4D97-AF65-F5344CB8AC3E}">
        <p14:creationId xmlns:p14="http://schemas.microsoft.com/office/powerpoint/2010/main" val="60337417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A5C56585-1A61-5542-A19F-4BBBA9082D34}"/>
              </a:ext>
            </a:extLst>
          </p:cNvPr>
          <p:cNvSpPr txBox="1"/>
          <p:nvPr/>
        </p:nvSpPr>
        <p:spPr>
          <a:xfrm>
            <a:off x="4039737" y="150125"/>
            <a:ext cx="3310611" cy="584775"/>
          </a:xfrm>
          <a:prstGeom prst="rect">
            <a:avLst/>
          </a:prstGeom>
          <a:solidFill>
            <a:schemeClr val="accent2">
              <a:lumMod val="20000"/>
              <a:lumOff val="80000"/>
            </a:schemeClr>
          </a:solidFill>
        </p:spPr>
        <p:txBody>
          <a:bodyPr wrap="square" rtlCol="0">
            <a:spAutoFit/>
          </a:bodyPr>
          <a:lstStyle/>
          <a:p>
            <a:r>
              <a:rPr lang="tr-TR" sz="3200" b="1" dirty="0"/>
              <a:t>    RAPORLAMA     </a:t>
            </a:r>
            <a:endParaRPr lang="tr-TR" sz="3200" dirty="0"/>
          </a:p>
        </p:txBody>
      </p:sp>
      <p:sp>
        <p:nvSpPr>
          <p:cNvPr id="3" name="Dikdörtgen 2">
            <a:extLst>
              <a:ext uri="{FF2B5EF4-FFF2-40B4-BE49-F238E27FC236}">
                <a16:creationId xmlns:a16="http://schemas.microsoft.com/office/drawing/2014/main" xmlns="" id="{07702DF0-B457-0B41-8682-351FA83DE01B}"/>
              </a:ext>
            </a:extLst>
          </p:cNvPr>
          <p:cNvSpPr/>
          <p:nvPr/>
        </p:nvSpPr>
        <p:spPr>
          <a:xfrm>
            <a:off x="7350348" y="1496916"/>
            <a:ext cx="4841652" cy="3785652"/>
          </a:xfrm>
          <a:prstGeom prst="rect">
            <a:avLst/>
          </a:prstGeom>
          <a:solidFill>
            <a:schemeClr val="bg1">
              <a:lumMod val="95000"/>
            </a:schemeClr>
          </a:solidFill>
        </p:spPr>
        <p:txBody>
          <a:bodyPr wrap="square">
            <a:spAutoFit/>
          </a:bodyPr>
          <a:lstStyle/>
          <a:p>
            <a:r>
              <a:rPr lang="tr-TR" sz="2000" b="1" dirty="0">
                <a:solidFill>
                  <a:srgbClr val="86628C"/>
                </a:solidFill>
              </a:rPr>
              <a:t>Tüm analiz sonuçları Laboratuvar Sorumlusu tarafından yorumlanır ve onaylandıktan sonra (üst yetkilinin imzası ile) raporlanır.</a:t>
            </a:r>
          </a:p>
          <a:p>
            <a:endParaRPr lang="tr-TR" sz="2000" b="1" dirty="0">
              <a:solidFill>
                <a:srgbClr val="86628C"/>
              </a:solidFill>
            </a:endParaRPr>
          </a:p>
          <a:p>
            <a:r>
              <a:rPr lang="tr-TR" sz="2000" b="1" dirty="0">
                <a:solidFill>
                  <a:srgbClr val="86628C"/>
                </a:solidFill>
              </a:rPr>
              <a:t>Raporlar sadece yetkili kişilere imza karşılığında verilebilir veya güvenlik önlemlerinin sağlandığı sanal ortamlarda paylaşılabilir.</a:t>
            </a:r>
          </a:p>
          <a:p>
            <a:endParaRPr lang="tr-TR" sz="2000" b="1" dirty="0">
              <a:solidFill>
                <a:srgbClr val="86628C"/>
              </a:solidFill>
            </a:endParaRPr>
          </a:p>
          <a:p>
            <a:r>
              <a:rPr lang="tr-TR" sz="2000" b="1" dirty="0">
                <a:solidFill>
                  <a:srgbClr val="86628C"/>
                </a:solidFill>
              </a:rPr>
              <a:t>Test sonuçlarının tamamı laboratuvarın veya bağlı olduğu sağlık kuruluşunun bilgi işlem merkezinde arşivlenir.</a:t>
            </a:r>
          </a:p>
        </p:txBody>
      </p:sp>
      <p:sp>
        <p:nvSpPr>
          <p:cNvPr id="4" name="Dikdörtgen 3">
            <a:extLst>
              <a:ext uri="{FF2B5EF4-FFF2-40B4-BE49-F238E27FC236}">
                <a16:creationId xmlns:a16="http://schemas.microsoft.com/office/drawing/2014/main" xmlns="" id="{6AE7C13D-5181-8D41-9E90-EE9C6851D9D9}"/>
              </a:ext>
            </a:extLst>
          </p:cNvPr>
          <p:cNvSpPr/>
          <p:nvPr/>
        </p:nvSpPr>
        <p:spPr>
          <a:xfrm>
            <a:off x="413983" y="1138031"/>
            <a:ext cx="6537278" cy="5262979"/>
          </a:xfrm>
          <a:prstGeom prst="rect">
            <a:avLst/>
          </a:prstGeom>
        </p:spPr>
        <p:txBody>
          <a:bodyPr wrap="square">
            <a:spAutoFit/>
          </a:bodyPr>
          <a:lstStyle/>
          <a:p>
            <a:pPr lvl="0"/>
            <a:r>
              <a:rPr lang="tr-TR" sz="2400" b="1" dirty="0"/>
              <a:t>Kantitatif raporlama:</a:t>
            </a:r>
            <a:r>
              <a:rPr lang="tr-TR" sz="2400" dirty="0"/>
              <a:t> uluslararası kabul edilen birimler kullanılır; mg/L, </a:t>
            </a:r>
            <a:r>
              <a:rPr lang="tr-TR" sz="2400" dirty="0" err="1"/>
              <a:t>ng</a:t>
            </a:r>
            <a:r>
              <a:rPr lang="tr-TR" sz="2400" dirty="0"/>
              <a:t>/</a:t>
            </a:r>
            <a:r>
              <a:rPr lang="tr-TR" sz="2400" dirty="0" err="1"/>
              <a:t>mL</a:t>
            </a:r>
            <a:r>
              <a:rPr lang="tr-TR" sz="2400" dirty="0"/>
              <a:t> gibi. Tüm sonuçlar kesin verilir, yuvarlama işlemi yapılmaz.</a:t>
            </a:r>
          </a:p>
          <a:p>
            <a:pPr lvl="0"/>
            <a:endParaRPr lang="tr-TR" sz="2400" dirty="0"/>
          </a:p>
          <a:p>
            <a:pPr lvl="0"/>
            <a:r>
              <a:rPr lang="tr-TR" sz="2400" b="1" dirty="0"/>
              <a:t>Kalitatif raporlama:</a:t>
            </a:r>
            <a:r>
              <a:rPr lang="tr-TR" sz="2400" dirty="0"/>
              <a:t> Madde konsantrasyonu yöntemin LOQ miktarından düşükse “negatif” veya “&lt;LOQ” diye rapor edilir.</a:t>
            </a:r>
          </a:p>
          <a:p>
            <a:pPr lvl="0"/>
            <a:endParaRPr lang="tr-TR" sz="2400" dirty="0"/>
          </a:p>
          <a:p>
            <a:r>
              <a:rPr lang="tr-TR" sz="2400" b="1" dirty="0"/>
              <a:t>Eşik konsantrasyon:</a:t>
            </a:r>
            <a:r>
              <a:rPr lang="tr-TR" sz="2400" dirty="0"/>
              <a:t> Tanı için gerekli kritik konsantrasyon sınırını ifade eder. </a:t>
            </a:r>
            <a:r>
              <a:rPr lang="tr-TR" sz="2400" dirty="0">
                <a:solidFill>
                  <a:srgbClr val="C00000"/>
                </a:solidFill>
              </a:rPr>
              <a:t>Bu değer kliniklere, ülkelerin yasalarına, çalışılan cihaz ve yöntemlere göre değişebilir</a:t>
            </a:r>
            <a:r>
              <a:rPr lang="tr-TR" sz="2400" dirty="0"/>
              <a:t>. Eşik konsantrasyonları bilinen </a:t>
            </a:r>
            <a:r>
              <a:rPr lang="tr-TR" sz="2400" dirty="0" err="1"/>
              <a:t>analitlerin</a:t>
            </a:r>
            <a:r>
              <a:rPr lang="tr-TR" sz="2400" dirty="0"/>
              <a:t> bu değerlerinin laboratuvar sonuç raporunda belirtilmesi uygun olur.</a:t>
            </a:r>
          </a:p>
        </p:txBody>
      </p:sp>
      <p:pic>
        <p:nvPicPr>
          <p:cNvPr id="5" name="Resim 4">
            <a:extLst>
              <a:ext uri="{FF2B5EF4-FFF2-40B4-BE49-F238E27FC236}">
                <a16:creationId xmlns:a16="http://schemas.microsoft.com/office/drawing/2014/main" xmlns="" id="{A8BC2B6E-9C0F-2E43-A7E6-7DFD7182AB02}"/>
              </a:ext>
            </a:extLst>
          </p:cNvPr>
          <p:cNvPicPr>
            <a:picLocks noChangeAspect="1"/>
          </p:cNvPicPr>
          <p:nvPr/>
        </p:nvPicPr>
        <p:blipFill>
          <a:blip r:embed="rId2"/>
          <a:stretch>
            <a:fillRect/>
          </a:stretch>
        </p:blipFill>
        <p:spPr>
          <a:xfrm>
            <a:off x="10504847" y="5282568"/>
            <a:ext cx="1651969" cy="1267707"/>
          </a:xfrm>
          <a:prstGeom prst="rect">
            <a:avLst/>
          </a:prstGeom>
        </p:spPr>
      </p:pic>
    </p:spTree>
    <p:extLst>
      <p:ext uri="{BB962C8B-B14F-4D97-AF65-F5344CB8AC3E}">
        <p14:creationId xmlns:p14="http://schemas.microsoft.com/office/powerpoint/2010/main" val="422392150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CF50394D-E1EA-CC47-A91D-2B898A546E13}"/>
              </a:ext>
            </a:extLst>
          </p:cNvPr>
          <p:cNvPicPr>
            <a:picLocks noChangeAspect="1"/>
          </p:cNvPicPr>
          <p:nvPr/>
        </p:nvPicPr>
        <p:blipFill>
          <a:blip r:embed="rId2"/>
          <a:stretch>
            <a:fillRect/>
          </a:stretch>
        </p:blipFill>
        <p:spPr>
          <a:xfrm>
            <a:off x="1637335" y="0"/>
            <a:ext cx="10554665" cy="6858000"/>
          </a:xfrm>
          <a:prstGeom prst="rect">
            <a:avLst/>
          </a:prstGeom>
        </p:spPr>
      </p:pic>
      <p:sp>
        <p:nvSpPr>
          <p:cNvPr id="3" name="Yuvarlatılmış Dikdörtgen 2">
            <a:extLst>
              <a:ext uri="{FF2B5EF4-FFF2-40B4-BE49-F238E27FC236}">
                <a16:creationId xmlns:a16="http://schemas.microsoft.com/office/drawing/2014/main" xmlns="" id="{DF9E47B3-9BED-9849-B523-559BF865A90D}"/>
              </a:ext>
            </a:extLst>
          </p:cNvPr>
          <p:cNvSpPr/>
          <p:nvPr/>
        </p:nvSpPr>
        <p:spPr>
          <a:xfrm>
            <a:off x="3937593" y="5055643"/>
            <a:ext cx="6277970" cy="9826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xmlns="" id="{4271153C-E834-F444-A290-F33A13BD82A3}"/>
              </a:ext>
            </a:extLst>
          </p:cNvPr>
          <p:cNvSpPr/>
          <p:nvPr/>
        </p:nvSpPr>
        <p:spPr>
          <a:xfrm>
            <a:off x="8093122" y="4672013"/>
            <a:ext cx="3093992" cy="81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115162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297B59B0-6C71-DA4F-8139-D294CD7DABF9}"/>
              </a:ext>
            </a:extLst>
          </p:cNvPr>
          <p:cNvSpPr/>
          <p:nvPr/>
        </p:nvSpPr>
        <p:spPr>
          <a:xfrm rot="19915164">
            <a:off x="216873" y="2701409"/>
            <a:ext cx="3430747" cy="584775"/>
          </a:xfrm>
          <a:prstGeom prst="rect">
            <a:avLst/>
          </a:prstGeom>
          <a:solidFill>
            <a:schemeClr val="accent4">
              <a:lumMod val="20000"/>
              <a:lumOff val="80000"/>
            </a:schemeClr>
          </a:solidFill>
        </p:spPr>
        <p:txBody>
          <a:bodyPr wrap="none">
            <a:spAutoFit/>
          </a:bodyPr>
          <a:lstStyle/>
          <a:p>
            <a:r>
              <a:rPr lang="tr-TR" sz="3200" b="1" dirty="0"/>
              <a:t>Neden doğrulama?</a:t>
            </a:r>
            <a:endParaRPr lang="tr-TR" sz="3200" dirty="0"/>
          </a:p>
        </p:txBody>
      </p:sp>
      <p:sp>
        <p:nvSpPr>
          <p:cNvPr id="3" name="Metin kutusu 2">
            <a:extLst>
              <a:ext uri="{FF2B5EF4-FFF2-40B4-BE49-F238E27FC236}">
                <a16:creationId xmlns:a16="http://schemas.microsoft.com/office/drawing/2014/main" xmlns="" id="{8B609011-B221-2C40-8C90-B5A93F481940}"/>
              </a:ext>
            </a:extLst>
          </p:cNvPr>
          <p:cNvSpPr txBox="1"/>
          <p:nvPr/>
        </p:nvSpPr>
        <p:spPr>
          <a:xfrm>
            <a:off x="4648200" y="1150857"/>
            <a:ext cx="7372350" cy="5196166"/>
          </a:xfrm>
          <a:prstGeom prst="rect">
            <a:avLst/>
          </a:prstGeom>
          <a:solidFill>
            <a:schemeClr val="accent6">
              <a:lumMod val="20000"/>
              <a:lumOff val="80000"/>
            </a:schemeClr>
          </a:solidFill>
        </p:spPr>
        <p:txBody>
          <a:bodyPr wrap="square" rtlCol="0">
            <a:spAutoFit/>
          </a:bodyPr>
          <a:lstStyle/>
          <a:p>
            <a:pPr>
              <a:lnSpc>
                <a:spcPct val="150000"/>
              </a:lnSpc>
              <a:buFont typeface="Wingdings 3" charset="2"/>
              <a:buChar char=""/>
            </a:pPr>
            <a:r>
              <a:rPr lang="en-US" sz="2800" b="1" dirty="0" err="1"/>
              <a:t>Adli</a:t>
            </a:r>
            <a:r>
              <a:rPr lang="en-US" sz="2800" b="1" dirty="0"/>
              <a:t> </a:t>
            </a:r>
            <a:r>
              <a:rPr lang="en-US" sz="2800" b="1" dirty="0" err="1"/>
              <a:t>olgular</a:t>
            </a:r>
            <a:r>
              <a:rPr lang="en-US" sz="2800" b="1" dirty="0"/>
              <a:t> (</a:t>
            </a:r>
            <a:r>
              <a:rPr lang="en-US" sz="2800" b="1" dirty="0" err="1"/>
              <a:t>delil</a:t>
            </a:r>
            <a:r>
              <a:rPr lang="en-US" sz="2800" b="1" dirty="0"/>
              <a:t>)</a:t>
            </a:r>
            <a:endParaRPr lang="en-US" sz="2800" dirty="0"/>
          </a:p>
          <a:p>
            <a:pPr>
              <a:lnSpc>
                <a:spcPct val="150000"/>
              </a:lnSpc>
              <a:buFont typeface="Wingdings 3" charset="2"/>
              <a:buChar char=""/>
            </a:pPr>
            <a:r>
              <a:rPr lang="en-US" sz="2800" dirty="0" err="1"/>
              <a:t>Ayırıcı</a:t>
            </a:r>
            <a:r>
              <a:rPr lang="en-US" sz="2800" dirty="0"/>
              <a:t> </a:t>
            </a:r>
            <a:r>
              <a:rPr lang="en-US" sz="2800" dirty="0" err="1"/>
              <a:t>tanı</a:t>
            </a:r>
            <a:r>
              <a:rPr lang="en-US" sz="2800" dirty="0"/>
              <a:t>/</a:t>
            </a:r>
            <a:r>
              <a:rPr lang="en-US" sz="2800" dirty="0" err="1"/>
              <a:t>kesin</a:t>
            </a:r>
            <a:r>
              <a:rPr lang="en-US" sz="2800" dirty="0"/>
              <a:t> </a:t>
            </a:r>
            <a:r>
              <a:rPr lang="en-US" sz="2800" dirty="0" err="1"/>
              <a:t>tanı</a:t>
            </a:r>
            <a:endParaRPr lang="en-US" sz="2800" dirty="0"/>
          </a:p>
          <a:p>
            <a:pPr>
              <a:lnSpc>
                <a:spcPct val="150000"/>
              </a:lnSpc>
              <a:buFont typeface="Wingdings 3" charset="2"/>
              <a:buChar char=""/>
            </a:pPr>
            <a:r>
              <a:rPr lang="en-US" sz="2800" dirty="0"/>
              <a:t>Test </a:t>
            </a:r>
            <a:r>
              <a:rPr lang="en-US" sz="2800" dirty="0" err="1"/>
              <a:t>sonucuna</a:t>
            </a:r>
            <a:r>
              <a:rPr lang="en-US" sz="2800" dirty="0"/>
              <a:t> </a:t>
            </a:r>
            <a:r>
              <a:rPr lang="en-US" sz="2800" dirty="0" err="1"/>
              <a:t>itiraz</a:t>
            </a:r>
            <a:endParaRPr lang="en-US" sz="2800" dirty="0"/>
          </a:p>
          <a:p>
            <a:pPr>
              <a:lnSpc>
                <a:spcPct val="150000"/>
              </a:lnSpc>
              <a:buFont typeface="Wingdings 3" charset="2"/>
              <a:buChar char=""/>
            </a:pPr>
            <a:r>
              <a:rPr lang="en-US" sz="2800" dirty="0" err="1"/>
              <a:t>Analit</a:t>
            </a:r>
            <a:r>
              <a:rPr lang="en-US" sz="2800" dirty="0"/>
              <a:t> </a:t>
            </a:r>
            <a:r>
              <a:rPr lang="en-US" sz="2800" dirty="0" err="1"/>
              <a:t>konsantrasyonunun</a:t>
            </a:r>
            <a:r>
              <a:rPr lang="en-US" sz="2800" dirty="0"/>
              <a:t> </a:t>
            </a:r>
            <a:r>
              <a:rPr lang="en-US" sz="2800" dirty="0" err="1"/>
              <a:t>düşük</a:t>
            </a:r>
            <a:r>
              <a:rPr lang="en-US" sz="2800" dirty="0"/>
              <a:t> </a:t>
            </a:r>
            <a:r>
              <a:rPr lang="en-US" sz="2800" dirty="0" err="1"/>
              <a:t>miktarda</a:t>
            </a:r>
            <a:r>
              <a:rPr lang="en-US" sz="2800" dirty="0"/>
              <a:t> </a:t>
            </a:r>
            <a:r>
              <a:rPr lang="en-US" sz="2800" dirty="0" err="1"/>
              <a:t>olduğu</a:t>
            </a:r>
            <a:endParaRPr lang="en-US" sz="2800" dirty="0"/>
          </a:p>
          <a:p>
            <a:pPr>
              <a:lnSpc>
                <a:spcPct val="150000"/>
              </a:lnSpc>
              <a:buFont typeface="Wingdings 3" charset="2"/>
              <a:buChar char=""/>
            </a:pPr>
            <a:r>
              <a:rPr lang="en-US" sz="2800" dirty="0" err="1"/>
              <a:t>Çapraz</a:t>
            </a:r>
            <a:r>
              <a:rPr lang="en-US" sz="2800" dirty="0"/>
              <a:t> </a:t>
            </a:r>
            <a:r>
              <a:rPr lang="en-US" sz="2800" dirty="0" err="1"/>
              <a:t>reaksiyonun</a:t>
            </a:r>
            <a:r>
              <a:rPr lang="en-US" sz="2800" dirty="0"/>
              <a:t> </a:t>
            </a:r>
            <a:r>
              <a:rPr lang="en-US" sz="2800" dirty="0" err="1"/>
              <a:t>yüksek</a:t>
            </a:r>
            <a:r>
              <a:rPr lang="en-US" sz="2800" dirty="0"/>
              <a:t> </a:t>
            </a:r>
            <a:r>
              <a:rPr lang="en-US" sz="2800" dirty="0" err="1"/>
              <a:t>olduğu</a:t>
            </a:r>
            <a:endParaRPr lang="en-US" sz="2800" dirty="0"/>
          </a:p>
          <a:p>
            <a:pPr>
              <a:lnSpc>
                <a:spcPct val="150000"/>
              </a:lnSpc>
              <a:buFont typeface="Wingdings 3" charset="2"/>
              <a:buChar char=""/>
            </a:pPr>
            <a:r>
              <a:rPr lang="en-US" sz="2800" dirty="0" err="1"/>
              <a:t>Uygulanan</a:t>
            </a:r>
            <a:r>
              <a:rPr lang="en-US" sz="2800" dirty="0"/>
              <a:t> </a:t>
            </a:r>
            <a:r>
              <a:rPr lang="en-US" sz="2800" dirty="0" err="1"/>
              <a:t>yöntemin</a:t>
            </a:r>
            <a:r>
              <a:rPr lang="en-US" sz="2800" dirty="0"/>
              <a:t> </a:t>
            </a:r>
            <a:r>
              <a:rPr lang="en-US" sz="2800" dirty="0" err="1"/>
              <a:t>yetersiz</a:t>
            </a:r>
            <a:r>
              <a:rPr lang="en-US" sz="2800" dirty="0"/>
              <a:t> </a:t>
            </a:r>
            <a:r>
              <a:rPr lang="en-US" sz="2800" dirty="0" err="1"/>
              <a:t>kaldığı</a:t>
            </a:r>
            <a:r>
              <a:rPr lang="en-US" sz="2800" dirty="0"/>
              <a:t> </a:t>
            </a:r>
          </a:p>
          <a:p>
            <a:pPr>
              <a:lnSpc>
                <a:spcPct val="150000"/>
              </a:lnSpc>
              <a:buFont typeface="Wingdings 3" charset="2"/>
              <a:buChar char=""/>
            </a:pPr>
            <a:r>
              <a:rPr lang="en-US" sz="2800" dirty="0"/>
              <a:t>Doping </a:t>
            </a:r>
            <a:r>
              <a:rPr lang="en-US" sz="2800" dirty="0" err="1"/>
              <a:t>araştırmaları</a:t>
            </a:r>
            <a:endParaRPr lang="en-US" sz="2800" dirty="0"/>
          </a:p>
        </p:txBody>
      </p:sp>
    </p:spTree>
    <p:extLst>
      <p:ext uri="{BB962C8B-B14F-4D97-AF65-F5344CB8AC3E}">
        <p14:creationId xmlns:p14="http://schemas.microsoft.com/office/powerpoint/2010/main" val="72742789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xmlns="" id="{90239681-0473-9343-845D-140E67BB7560}"/>
              </a:ext>
            </a:extLst>
          </p:cNvPr>
          <p:cNvGraphicFramePr>
            <a:graphicFrameLocks noGrp="1"/>
          </p:cNvGraphicFramePr>
          <p:nvPr>
            <p:extLst>
              <p:ext uri="{D42A27DB-BD31-4B8C-83A1-F6EECF244321}">
                <p14:modId xmlns:p14="http://schemas.microsoft.com/office/powerpoint/2010/main" val="2749160257"/>
              </p:ext>
            </p:extLst>
          </p:nvPr>
        </p:nvGraphicFramePr>
        <p:xfrm>
          <a:off x="500063" y="828675"/>
          <a:ext cx="10601324" cy="5786436"/>
        </p:xfrm>
        <a:graphic>
          <a:graphicData uri="http://schemas.openxmlformats.org/drawingml/2006/table">
            <a:tbl>
              <a:tblPr firstRow="1" firstCol="1" bandRow="1">
                <a:tableStyleId>{5C22544A-7EE6-4342-B048-85BDC9FD1C3A}</a:tableStyleId>
              </a:tblPr>
              <a:tblGrid>
                <a:gridCol w="1324274">
                  <a:extLst>
                    <a:ext uri="{9D8B030D-6E8A-4147-A177-3AD203B41FA5}">
                      <a16:colId xmlns:a16="http://schemas.microsoft.com/office/drawing/2014/main" xmlns="" val="1573559538"/>
                    </a:ext>
                  </a:extLst>
                </a:gridCol>
                <a:gridCol w="1703148">
                  <a:extLst>
                    <a:ext uri="{9D8B030D-6E8A-4147-A177-3AD203B41FA5}">
                      <a16:colId xmlns:a16="http://schemas.microsoft.com/office/drawing/2014/main" xmlns="" val="413868092"/>
                    </a:ext>
                  </a:extLst>
                </a:gridCol>
                <a:gridCol w="2028575">
                  <a:extLst>
                    <a:ext uri="{9D8B030D-6E8A-4147-A177-3AD203B41FA5}">
                      <a16:colId xmlns:a16="http://schemas.microsoft.com/office/drawing/2014/main" xmlns="" val="1899055091"/>
                    </a:ext>
                  </a:extLst>
                </a:gridCol>
                <a:gridCol w="1824291">
                  <a:extLst>
                    <a:ext uri="{9D8B030D-6E8A-4147-A177-3AD203B41FA5}">
                      <a16:colId xmlns:a16="http://schemas.microsoft.com/office/drawing/2014/main" xmlns="" val="2712897061"/>
                    </a:ext>
                  </a:extLst>
                </a:gridCol>
                <a:gridCol w="1532122">
                  <a:extLst>
                    <a:ext uri="{9D8B030D-6E8A-4147-A177-3AD203B41FA5}">
                      <a16:colId xmlns:a16="http://schemas.microsoft.com/office/drawing/2014/main" xmlns="" val="3414108481"/>
                    </a:ext>
                  </a:extLst>
                </a:gridCol>
                <a:gridCol w="2188914">
                  <a:extLst>
                    <a:ext uri="{9D8B030D-6E8A-4147-A177-3AD203B41FA5}">
                      <a16:colId xmlns:a16="http://schemas.microsoft.com/office/drawing/2014/main" xmlns="" val="92568063"/>
                    </a:ext>
                  </a:extLst>
                </a:gridCol>
              </a:tblGrid>
              <a:tr h="964406">
                <a:tc>
                  <a:txBody>
                    <a:bodyPr/>
                    <a:lstStyle/>
                    <a:p>
                      <a:pPr algn="ctr">
                        <a:lnSpc>
                          <a:spcPct val="107000"/>
                        </a:lnSpc>
                        <a:spcAft>
                          <a:spcPts val="0"/>
                        </a:spcAft>
                      </a:pPr>
                      <a:r>
                        <a:rPr lang="tr-TR" sz="2400" dirty="0">
                          <a:effectLst/>
                        </a:rPr>
                        <a:t>2018</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OPIAT</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AMFETAMİN</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THC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BEG</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SENTETİK KANNABİNOİD</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17709401"/>
                  </a:ext>
                </a:extLst>
              </a:tr>
              <a:tr h="964406">
                <a:tc>
                  <a:txBody>
                    <a:bodyPr/>
                    <a:lstStyle/>
                    <a:p>
                      <a:pPr algn="ctr">
                        <a:lnSpc>
                          <a:spcPct val="107000"/>
                        </a:lnSpc>
                        <a:spcAft>
                          <a:spcPts val="0"/>
                        </a:spcAft>
                      </a:pPr>
                      <a:r>
                        <a:rPr lang="tr-TR" sz="2400" dirty="0">
                          <a:effectLst/>
                        </a:rPr>
                        <a:t>EKİM</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8 numune</a:t>
                      </a:r>
                    </a:p>
                    <a:p>
                      <a:pPr algn="ctr">
                        <a:lnSpc>
                          <a:spcPct val="107000"/>
                        </a:lnSpc>
                        <a:spcAft>
                          <a:spcPts val="0"/>
                        </a:spcAft>
                      </a:pPr>
                      <a:r>
                        <a:rPr lang="tr-TR" sz="2400" dirty="0">
                          <a:effectLst/>
                        </a:rPr>
                        <a:t>4 pozitif</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2 numune</a:t>
                      </a:r>
                    </a:p>
                    <a:p>
                      <a:pPr algn="ctr">
                        <a:lnSpc>
                          <a:spcPct val="107000"/>
                        </a:lnSpc>
                        <a:spcAft>
                          <a:spcPts val="0"/>
                        </a:spcAft>
                      </a:pPr>
                      <a:r>
                        <a:rPr lang="tr-TR" sz="2400" dirty="0">
                          <a:effectLst/>
                        </a:rPr>
                        <a:t>1 pozitif</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19 numune</a:t>
                      </a:r>
                    </a:p>
                    <a:p>
                      <a:pPr algn="ctr">
                        <a:lnSpc>
                          <a:spcPct val="107000"/>
                        </a:lnSpc>
                        <a:spcAft>
                          <a:spcPts val="0"/>
                        </a:spcAft>
                      </a:pPr>
                      <a:r>
                        <a:rPr lang="tr-TR" sz="2400" dirty="0">
                          <a:effectLst/>
                        </a:rPr>
                        <a:t>18 pozitif</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2 numune</a:t>
                      </a:r>
                    </a:p>
                    <a:p>
                      <a:pPr algn="ctr">
                        <a:lnSpc>
                          <a:spcPct val="107000"/>
                        </a:lnSpc>
                        <a:spcAft>
                          <a:spcPts val="0"/>
                        </a:spcAft>
                      </a:pPr>
                      <a:r>
                        <a:rPr lang="tr-TR" sz="2400" dirty="0">
                          <a:effectLst/>
                        </a:rPr>
                        <a:t>2 pozitif</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1 numune</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54928702"/>
                  </a:ext>
                </a:extLst>
              </a:tr>
              <a:tr h="964406">
                <a:tc>
                  <a:txBody>
                    <a:bodyPr/>
                    <a:lstStyle/>
                    <a:p>
                      <a:pPr algn="ctr">
                        <a:lnSpc>
                          <a:spcPct val="107000"/>
                        </a:lnSpc>
                        <a:spcAft>
                          <a:spcPts val="0"/>
                        </a:spcAft>
                      </a:pPr>
                      <a:r>
                        <a:rPr lang="tr-TR" sz="2400">
                          <a:effectLst/>
                        </a:rPr>
                        <a:t>KASIM</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16 numune</a:t>
                      </a:r>
                    </a:p>
                    <a:p>
                      <a:pPr algn="ctr">
                        <a:lnSpc>
                          <a:spcPct val="107000"/>
                        </a:lnSpc>
                        <a:spcAft>
                          <a:spcPts val="0"/>
                        </a:spcAft>
                      </a:pPr>
                      <a:r>
                        <a:rPr lang="tr-TR" sz="2400">
                          <a:effectLst/>
                        </a:rPr>
                        <a:t>10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6 numune</a:t>
                      </a:r>
                    </a:p>
                    <a:p>
                      <a:pPr algn="ctr">
                        <a:lnSpc>
                          <a:spcPct val="107000"/>
                        </a:lnSpc>
                        <a:spcAft>
                          <a:spcPts val="0"/>
                        </a:spcAft>
                      </a:pPr>
                      <a:r>
                        <a:rPr lang="tr-TR" sz="2400">
                          <a:effectLst/>
                        </a:rPr>
                        <a:t>4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15 numune</a:t>
                      </a:r>
                    </a:p>
                    <a:p>
                      <a:pPr algn="ctr">
                        <a:lnSpc>
                          <a:spcPct val="107000"/>
                        </a:lnSpc>
                        <a:spcAft>
                          <a:spcPts val="0"/>
                        </a:spcAft>
                      </a:pPr>
                      <a:r>
                        <a:rPr lang="tr-TR" sz="2400">
                          <a:effectLst/>
                        </a:rPr>
                        <a:t>15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47442591"/>
                  </a:ext>
                </a:extLst>
              </a:tr>
              <a:tr h="964406">
                <a:tc>
                  <a:txBody>
                    <a:bodyPr/>
                    <a:lstStyle/>
                    <a:p>
                      <a:pPr algn="ctr">
                        <a:lnSpc>
                          <a:spcPct val="107000"/>
                        </a:lnSpc>
                        <a:spcAft>
                          <a:spcPts val="0"/>
                        </a:spcAft>
                      </a:pPr>
                      <a:r>
                        <a:rPr lang="tr-TR" sz="2400">
                          <a:effectLst/>
                        </a:rPr>
                        <a:t>ARALIK</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14 numune</a:t>
                      </a:r>
                    </a:p>
                    <a:p>
                      <a:pPr algn="ctr">
                        <a:lnSpc>
                          <a:spcPct val="107000"/>
                        </a:lnSpc>
                        <a:spcAft>
                          <a:spcPts val="0"/>
                        </a:spcAft>
                      </a:pPr>
                      <a:r>
                        <a:rPr lang="tr-TR" sz="2400">
                          <a:effectLst/>
                        </a:rPr>
                        <a:t>6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4 numune</a:t>
                      </a:r>
                    </a:p>
                    <a:p>
                      <a:pPr algn="ctr">
                        <a:lnSpc>
                          <a:spcPct val="107000"/>
                        </a:lnSpc>
                        <a:spcAft>
                          <a:spcPts val="0"/>
                        </a:spcAft>
                      </a:pPr>
                      <a:r>
                        <a:rPr lang="tr-TR" sz="2400">
                          <a:effectLst/>
                        </a:rPr>
                        <a:t>3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12 numune</a:t>
                      </a:r>
                    </a:p>
                    <a:p>
                      <a:pPr algn="ctr">
                        <a:lnSpc>
                          <a:spcPct val="107000"/>
                        </a:lnSpc>
                        <a:spcAft>
                          <a:spcPts val="0"/>
                        </a:spcAft>
                      </a:pPr>
                      <a:r>
                        <a:rPr lang="tr-TR" sz="2400">
                          <a:effectLst/>
                        </a:rPr>
                        <a:t>12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a:effectLst/>
                        </a:rPr>
                        <a:t>2 numune</a:t>
                      </a:r>
                    </a:p>
                    <a:p>
                      <a:pPr algn="ctr">
                        <a:lnSpc>
                          <a:spcPct val="107000"/>
                        </a:lnSpc>
                        <a:spcAft>
                          <a:spcPts val="0"/>
                        </a:spcAft>
                      </a:pPr>
                      <a:r>
                        <a:rPr lang="tr-TR" sz="2400">
                          <a:effectLst/>
                        </a:rPr>
                        <a:t>2 pozitif</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2400" dirty="0">
                          <a:effectLst/>
                        </a:rPr>
                        <a:t>1 numune</a:t>
                      </a:r>
                    </a:p>
                    <a:p>
                      <a:pPr algn="ctr">
                        <a:lnSpc>
                          <a:spcPct val="107000"/>
                        </a:lnSpc>
                        <a:spcAft>
                          <a:spcPts val="0"/>
                        </a:spcAft>
                      </a:pPr>
                      <a:r>
                        <a:rPr lang="tr-TR" sz="2400" dirty="0">
                          <a:effectLst/>
                        </a:rPr>
                        <a:t>1 pozitif</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78039988"/>
                  </a:ext>
                </a:extLst>
              </a:tr>
              <a:tr h="964406">
                <a:tc>
                  <a:txBody>
                    <a:bodyPr/>
                    <a:lstStyle/>
                    <a:p>
                      <a:pPr algn="l">
                        <a:lnSpc>
                          <a:spcPct val="107000"/>
                        </a:lnSpc>
                        <a:spcAft>
                          <a:spcPts val="0"/>
                        </a:spcAft>
                      </a:pPr>
                      <a:r>
                        <a:rPr lang="tr-TR" sz="2400" dirty="0">
                          <a:effectLst/>
                        </a:rPr>
                        <a:t>Toplam</a:t>
                      </a:r>
                    </a:p>
                    <a:p>
                      <a:pPr algn="l">
                        <a:lnSpc>
                          <a:spcPct val="107000"/>
                        </a:lnSpc>
                        <a:spcAft>
                          <a:spcPts val="0"/>
                        </a:spcAft>
                      </a:pPr>
                      <a:r>
                        <a:rPr lang="tr-TR" sz="2400" dirty="0">
                          <a:effectLst/>
                        </a:rPr>
                        <a:t>(102)</a:t>
                      </a:r>
                    </a:p>
                  </a:txBody>
                  <a:tcPr marL="68580" marR="68580" marT="0" marB="0" anchor="ctr"/>
                </a:tc>
                <a:tc>
                  <a:txBody>
                    <a:bodyPr/>
                    <a:lstStyle/>
                    <a:p>
                      <a:pPr algn="ctr">
                        <a:lnSpc>
                          <a:spcPct val="107000"/>
                        </a:lnSpc>
                        <a:spcAft>
                          <a:spcPts val="0"/>
                        </a:spcAft>
                      </a:pPr>
                      <a:r>
                        <a:rPr lang="tr-TR" sz="2400" dirty="0">
                          <a:effectLst/>
                        </a:rPr>
                        <a:t>38</a:t>
                      </a:r>
                    </a:p>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37)</a:t>
                      </a:r>
                    </a:p>
                  </a:txBody>
                  <a:tcPr marL="68580" marR="68580" marT="0" marB="0" anchor="ctr"/>
                </a:tc>
                <a:tc>
                  <a:txBody>
                    <a:bodyPr/>
                    <a:lstStyle/>
                    <a:p>
                      <a:pPr algn="ctr">
                        <a:lnSpc>
                          <a:spcPct val="107000"/>
                        </a:lnSpc>
                        <a:spcAft>
                          <a:spcPts val="0"/>
                        </a:spcAft>
                      </a:pPr>
                      <a:r>
                        <a:rPr lang="tr-TR" sz="2400" dirty="0">
                          <a:effectLst/>
                        </a:rPr>
                        <a:t>12</a:t>
                      </a:r>
                    </a:p>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12)</a:t>
                      </a:r>
                    </a:p>
                  </a:txBody>
                  <a:tcPr marL="68580" marR="68580" marT="0" marB="0" anchor="ctr"/>
                </a:tc>
                <a:tc>
                  <a:txBody>
                    <a:bodyPr/>
                    <a:lstStyle/>
                    <a:p>
                      <a:pPr algn="ctr">
                        <a:lnSpc>
                          <a:spcPct val="107000"/>
                        </a:lnSpc>
                        <a:spcAft>
                          <a:spcPts val="0"/>
                        </a:spcAft>
                      </a:pPr>
                      <a:r>
                        <a:rPr lang="tr-TR" sz="2400" dirty="0">
                          <a:effectLst/>
                        </a:rPr>
                        <a:t>46</a:t>
                      </a:r>
                    </a:p>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45)</a:t>
                      </a:r>
                    </a:p>
                  </a:txBody>
                  <a:tcPr marL="68580" marR="68580" marT="0" marB="0" anchor="ctr"/>
                </a:tc>
                <a:tc>
                  <a:txBody>
                    <a:bodyPr/>
                    <a:lstStyle/>
                    <a:p>
                      <a:pPr algn="ctr">
                        <a:lnSpc>
                          <a:spcPct val="107000"/>
                        </a:lnSpc>
                        <a:spcAft>
                          <a:spcPts val="0"/>
                        </a:spcAft>
                      </a:pPr>
                      <a:r>
                        <a:rPr lang="tr-TR" sz="2400" dirty="0">
                          <a:effectLst/>
                        </a:rPr>
                        <a:t>4</a:t>
                      </a:r>
                    </a:p>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4)</a:t>
                      </a:r>
                    </a:p>
                  </a:txBody>
                  <a:tcPr marL="68580" marR="68580" marT="0" marB="0" anchor="ctr"/>
                </a:tc>
                <a:tc>
                  <a:txBody>
                    <a:bodyPr/>
                    <a:lstStyle/>
                    <a:p>
                      <a:pPr algn="ctr">
                        <a:lnSpc>
                          <a:spcPct val="107000"/>
                        </a:lnSpc>
                        <a:spcAft>
                          <a:spcPts val="0"/>
                        </a:spcAft>
                      </a:pPr>
                      <a:r>
                        <a:rPr lang="tr-TR" sz="2400" dirty="0">
                          <a:effectLst/>
                        </a:rPr>
                        <a:t>2</a:t>
                      </a:r>
                    </a:p>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2)</a:t>
                      </a:r>
                    </a:p>
                  </a:txBody>
                  <a:tcPr marL="68580" marR="68580" marT="0" marB="0" anchor="ctr"/>
                </a:tc>
                <a:extLst>
                  <a:ext uri="{0D108BD9-81ED-4DB2-BD59-A6C34878D82A}">
                    <a16:rowId xmlns:a16="http://schemas.microsoft.com/office/drawing/2014/main" xmlns="" val="1757425658"/>
                  </a:ext>
                </a:extLst>
              </a:tr>
              <a:tr h="964406">
                <a:tc>
                  <a:txBody>
                    <a:bodyPr/>
                    <a:lstStyle/>
                    <a:p>
                      <a:pPr algn="l">
                        <a:lnSpc>
                          <a:spcPct val="107000"/>
                        </a:lnSpc>
                        <a:spcAft>
                          <a:spcPts val="0"/>
                        </a:spcAft>
                      </a:pPr>
                      <a:r>
                        <a:rPr lang="tr-TR" sz="2400" dirty="0">
                          <a:effectLst/>
                        </a:rPr>
                        <a:t>Pozitiflik oranı</a:t>
                      </a:r>
                    </a:p>
                  </a:txBody>
                  <a:tcPr marL="68580" marR="68580" marT="0" marB="0" anchor="ctr"/>
                </a:tc>
                <a:tc>
                  <a:txBody>
                    <a:bodyPr/>
                    <a:lstStyle/>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52,6</a:t>
                      </a:r>
                    </a:p>
                  </a:txBody>
                  <a:tcPr marL="68580" marR="68580" marT="0" marB="0" anchor="ctr"/>
                </a:tc>
                <a:tc>
                  <a:txBody>
                    <a:bodyPr/>
                    <a:lstStyle/>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66,6</a:t>
                      </a:r>
                    </a:p>
                  </a:txBody>
                  <a:tcPr marL="68580" marR="68580" marT="0" marB="0" anchor="ctr"/>
                </a:tc>
                <a:tc>
                  <a:txBody>
                    <a:bodyPr/>
                    <a:lstStyle/>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97,8</a:t>
                      </a:r>
                    </a:p>
                  </a:txBody>
                  <a:tcPr marL="68580" marR="68580" marT="0" marB="0" anchor="ctr"/>
                </a:tc>
                <a:tc>
                  <a:txBody>
                    <a:bodyPr/>
                    <a:lstStyle/>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100</a:t>
                      </a:r>
                    </a:p>
                  </a:txBody>
                  <a:tcPr marL="68580" marR="68580" marT="0" marB="0" anchor="ctr"/>
                </a:tc>
                <a:tc>
                  <a:txBody>
                    <a:bodyPr/>
                    <a:lstStyle/>
                    <a:p>
                      <a:pPr algn="ctr">
                        <a:lnSpc>
                          <a:spcPct val="107000"/>
                        </a:lnSpc>
                        <a:spcAft>
                          <a:spcPts val="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 50</a:t>
                      </a:r>
                    </a:p>
                  </a:txBody>
                  <a:tcPr marL="68580" marR="68580" marT="0" marB="0" anchor="ctr"/>
                </a:tc>
                <a:extLst>
                  <a:ext uri="{0D108BD9-81ED-4DB2-BD59-A6C34878D82A}">
                    <a16:rowId xmlns:a16="http://schemas.microsoft.com/office/drawing/2014/main" xmlns="" val="1979972221"/>
                  </a:ext>
                </a:extLst>
              </a:tr>
            </a:tbl>
          </a:graphicData>
        </a:graphic>
      </p:graphicFrame>
    </p:spTree>
    <p:extLst>
      <p:ext uri="{BB962C8B-B14F-4D97-AF65-F5344CB8AC3E}">
        <p14:creationId xmlns:p14="http://schemas.microsoft.com/office/powerpoint/2010/main" val="155645019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51449CE6-4D0B-6440-AC99-BD174E59B9B5}"/>
              </a:ext>
            </a:extLst>
          </p:cNvPr>
          <p:cNvPicPr>
            <a:picLocks noChangeAspect="1"/>
          </p:cNvPicPr>
          <p:nvPr/>
        </p:nvPicPr>
        <p:blipFill>
          <a:blip r:embed="rId2"/>
          <a:stretch>
            <a:fillRect/>
          </a:stretch>
        </p:blipFill>
        <p:spPr>
          <a:xfrm>
            <a:off x="452977" y="908050"/>
            <a:ext cx="11411446" cy="5778500"/>
          </a:xfrm>
          <a:prstGeom prst="rect">
            <a:avLst/>
          </a:prstGeom>
        </p:spPr>
      </p:pic>
    </p:spTree>
    <p:extLst>
      <p:ext uri="{BB962C8B-B14F-4D97-AF65-F5344CB8AC3E}">
        <p14:creationId xmlns:p14="http://schemas.microsoft.com/office/powerpoint/2010/main" val="10766780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C581FB30-D384-564C-ACC7-EC3C9F2715AE}"/>
              </a:ext>
            </a:extLst>
          </p:cNvPr>
          <p:cNvSpPr txBox="1"/>
          <p:nvPr/>
        </p:nvSpPr>
        <p:spPr>
          <a:xfrm>
            <a:off x="757238" y="5629275"/>
            <a:ext cx="10015538" cy="646331"/>
          </a:xfrm>
          <a:prstGeom prst="rect">
            <a:avLst/>
          </a:prstGeom>
          <a:noFill/>
        </p:spPr>
        <p:txBody>
          <a:bodyPr wrap="square" rtlCol="0">
            <a:spAutoFit/>
          </a:bodyPr>
          <a:lstStyle/>
          <a:p>
            <a:r>
              <a:rPr lang="tr-TR" dirty="0"/>
              <a:t>Sağlık Uygulama Tebliği (SUT) ve eklerinde yer alanların fiyatlandırılması </a:t>
            </a:r>
            <a:r>
              <a:rPr lang="tr-TR" dirty="0" err="1"/>
              <a:t>SUT’a</a:t>
            </a:r>
            <a:r>
              <a:rPr lang="tr-TR" dirty="0"/>
              <a:t> göre, SUT ve eklerinde yer almayanlar ise Sağlık Bakanlığı Kamu Sağlık Hizmetleri Fiyat Tarifesine göre fiyatlandırılır </a:t>
            </a:r>
          </a:p>
        </p:txBody>
      </p:sp>
      <p:graphicFrame>
        <p:nvGraphicFramePr>
          <p:cNvPr id="4" name="Tablo 3">
            <a:extLst>
              <a:ext uri="{FF2B5EF4-FFF2-40B4-BE49-F238E27FC236}">
                <a16:creationId xmlns:a16="http://schemas.microsoft.com/office/drawing/2014/main" xmlns="" id="{AFEA4E20-BF86-EB46-A8D8-308203154E37}"/>
              </a:ext>
            </a:extLst>
          </p:cNvPr>
          <p:cNvGraphicFramePr>
            <a:graphicFrameLocks noGrp="1"/>
          </p:cNvGraphicFramePr>
          <p:nvPr>
            <p:extLst>
              <p:ext uri="{D42A27DB-BD31-4B8C-83A1-F6EECF244321}">
                <p14:modId xmlns:p14="http://schemas.microsoft.com/office/powerpoint/2010/main" val="1215564040"/>
              </p:ext>
            </p:extLst>
          </p:nvPr>
        </p:nvGraphicFramePr>
        <p:xfrm>
          <a:off x="757238" y="1291408"/>
          <a:ext cx="9301162" cy="3888351"/>
        </p:xfrm>
        <a:graphic>
          <a:graphicData uri="http://schemas.openxmlformats.org/drawingml/2006/table">
            <a:tbl>
              <a:tblPr firstRow="1" firstCol="1" bandRow="1">
                <a:tableStyleId>{91EBBBCC-DAD2-459C-BE2E-F6DE35CF9A28}</a:tableStyleId>
              </a:tblPr>
              <a:tblGrid>
                <a:gridCol w="827881">
                  <a:extLst>
                    <a:ext uri="{9D8B030D-6E8A-4147-A177-3AD203B41FA5}">
                      <a16:colId xmlns:a16="http://schemas.microsoft.com/office/drawing/2014/main" xmlns="" val="2076743226"/>
                    </a:ext>
                  </a:extLst>
                </a:gridCol>
                <a:gridCol w="8473281">
                  <a:extLst>
                    <a:ext uri="{9D8B030D-6E8A-4147-A177-3AD203B41FA5}">
                      <a16:colId xmlns:a16="http://schemas.microsoft.com/office/drawing/2014/main" xmlns="" val="942143940"/>
                    </a:ext>
                  </a:extLst>
                </a:gridCol>
              </a:tblGrid>
              <a:tr h="602224">
                <a:tc>
                  <a:txBody>
                    <a:bodyPr/>
                    <a:lstStyle/>
                    <a:p>
                      <a:pPr marL="6350" marR="9525" indent="-6350" algn="ctr">
                        <a:lnSpc>
                          <a:spcPct val="103000"/>
                        </a:lnSpc>
                        <a:spcAft>
                          <a:spcPts val="0"/>
                        </a:spcAft>
                      </a:pP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2000" dirty="0">
                          <a:solidFill>
                            <a:srgbClr val="000000"/>
                          </a:solidFill>
                          <a:latin typeface="Times New Roman" panose="02020603050405020304" pitchFamily="18" charset="0"/>
                          <a:ea typeface="Times New Roman" panose="02020603050405020304" pitchFamily="18" charset="0"/>
                        </a:rPr>
                        <a:t>Sağlık Bakanlığı Kamu Sağlık Hizmetleri: Doğrulama Testleri</a:t>
                      </a:r>
                      <a:endParaRPr lang="tr-T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420880757"/>
                  </a:ext>
                </a:extLst>
              </a:tr>
              <a:tr h="602224">
                <a:tc>
                  <a:txBody>
                    <a:bodyPr/>
                    <a:lstStyle/>
                    <a:p>
                      <a:pPr marL="6350" marR="9525" indent="-6350" algn="ctr">
                        <a:lnSpc>
                          <a:spcPct val="103000"/>
                        </a:lnSpc>
                        <a:spcAft>
                          <a:spcPts val="0"/>
                        </a:spcAft>
                      </a:pPr>
                      <a:r>
                        <a:rPr lang="tr-TR" sz="1800">
                          <a:effectLst/>
                        </a:rPr>
                        <a:t>908750</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800" dirty="0">
                          <a:effectLst/>
                        </a:rPr>
                        <a:t>Amfetamin  Grubu (Amfetamin, </a:t>
                      </a:r>
                      <a:r>
                        <a:rPr lang="tr-TR" sz="1800" dirty="0" err="1">
                          <a:effectLst/>
                        </a:rPr>
                        <a:t>Metamfetamin</a:t>
                      </a:r>
                      <a:r>
                        <a:rPr lang="tr-TR" sz="1800" dirty="0">
                          <a:effectLst/>
                        </a:rPr>
                        <a:t>, 3,4 MDA, 3,4 MDMA, 3,4 MDEA</a:t>
                      </a: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933007241"/>
                  </a:ext>
                </a:extLst>
              </a:tr>
              <a:tr h="602224">
                <a:tc>
                  <a:txBody>
                    <a:bodyPr/>
                    <a:lstStyle/>
                    <a:p>
                      <a:pPr marL="6350" marR="9525" indent="-6350" algn="ctr">
                        <a:lnSpc>
                          <a:spcPct val="103000"/>
                        </a:lnSpc>
                        <a:spcAft>
                          <a:spcPts val="0"/>
                        </a:spcAft>
                      </a:pPr>
                      <a:r>
                        <a:rPr lang="tr-TR" sz="1800">
                          <a:effectLst/>
                        </a:rPr>
                        <a:t>908751</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800" dirty="0" err="1">
                          <a:effectLst/>
                        </a:rPr>
                        <a:t>Opiat</a:t>
                      </a:r>
                      <a:r>
                        <a:rPr lang="tr-TR" sz="1800" dirty="0">
                          <a:effectLst/>
                        </a:rPr>
                        <a:t> Grubu (Eroin (6-MAM), Morfin, Morfin-3 beta </a:t>
                      </a:r>
                      <a:r>
                        <a:rPr lang="tr-TR" sz="1800" dirty="0" err="1">
                          <a:effectLst/>
                        </a:rPr>
                        <a:t>glukronid</a:t>
                      </a:r>
                      <a:r>
                        <a:rPr lang="tr-TR" sz="1800" dirty="0">
                          <a:effectLst/>
                        </a:rPr>
                        <a:t>, Kodein, </a:t>
                      </a:r>
                      <a:r>
                        <a:rPr lang="tr-TR" sz="1800" dirty="0" err="1">
                          <a:effectLst/>
                        </a:rPr>
                        <a:t>Dihidrokodein</a:t>
                      </a:r>
                      <a:r>
                        <a:rPr lang="tr-TR" sz="1800" dirty="0">
                          <a:effectLst/>
                        </a:rPr>
                        <a:t>, </a:t>
                      </a: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77375231"/>
                  </a:ext>
                </a:extLst>
              </a:tr>
              <a:tr h="602224">
                <a:tc>
                  <a:txBody>
                    <a:bodyPr/>
                    <a:lstStyle/>
                    <a:p>
                      <a:pPr marL="6350" marR="9525" indent="-6350" algn="ctr">
                        <a:lnSpc>
                          <a:spcPct val="103000"/>
                        </a:lnSpc>
                        <a:spcAft>
                          <a:spcPts val="0"/>
                        </a:spcAft>
                      </a:pPr>
                      <a:r>
                        <a:rPr lang="tr-TR" sz="1800">
                          <a:effectLst/>
                        </a:rPr>
                        <a:t>908752</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800" dirty="0">
                          <a:effectLst/>
                        </a:rPr>
                        <a:t>Kokain Grubu (Kokain, BEG)</a:t>
                      </a: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123935725"/>
                  </a:ext>
                </a:extLst>
              </a:tr>
              <a:tr h="602224">
                <a:tc>
                  <a:txBody>
                    <a:bodyPr/>
                    <a:lstStyle/>
                    <a:p>
                      <a:pPr marL="6350" marR="9525" indent="-6350" algn="ctr">
                        <a:lnSpc>
                          <a:spcPct val="103000"/>
                        </a:lnSpc>
                        <a:spcAft>
                          <a:spcPts val="0"/>
                        </a:spcAft>
                      </a:pPr>
                      <a:r>
                        <a:rPr lang="tr-TR" sz="1800">
                          <a:effectLst/>
                        </a:rPr>
                        <a:t>908753</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800">
                          <a:effectLst/>
                        </a:rPr>
                        <a:t>Kannabis (Delta-9-THC-COOH, THC)</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911542167"/>
                  </a:ext>
                </a:extLst>
              </a:tr>
              <a:tr h="602224">
                <a:tc>
                  <a:txBody>
                    <a:bodyPr/>
                    <a:lstStyle/>
                    <a:p>
                      <a:pPr marL="6350" marR="9525" indent="-6350" algn="ctr">
                        <a:lnSpc>
                          <a:spcPct val="103000"/>
                        </a:lnSpc>
                        <a:spcAft>
                          <a:spcPts val="0"/>
                        </a:spcAft>
                      </a:pPr>
                      <a:r>
                        <a:rPr lang="tr-TR" sz="1800">
                          <a:effectLst/>
                        </a:rPr>
                        <a:t>908754</a:t>
                      </a:r>
                      <a:endParaRPr lang="tr-TR"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800" dirty="0">
                          <a:effectLst/>
                        </a:rPr>
                        <a:t>Sentetik Uyuşturucu-Uyarıcı Maddeler (Sentetik </a:t>
                      </a:r>
                      <a:r>
                        <a:rPr lang="tr-TR" sz="1800" dirty="0" err="1">
                          <a:effectLst/>
                        </a:rPr>
                        <a:t>kannabinoidler</a:t>
                      </a:r>
                      <a:r>
                        <a:rPr lang="tr-TR" sz="1800" dirty="0">
                          <a:effectLst/>
                        </a:rPr>
                        <a:t> ve sentetik </a:t>
                      </a:r>
                      <a:r>
                        <a:rPr lang="tr-TR" sz="1800" dirty="0" err="1">
                          <a:effectLst/>
                        </a:rPr>
                        <a:t>katinonlar</a:t>
                      </a:r>
                      <a:r>
                        <a:rPr lang="tr-TR" sz="1800" dirty="0">
                          <a:effectLst/>
                        </a:rPr>
                        <a:t>,)</a:t>
                      </a: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057291013"/>
                  </a:ext>
                </a:extLst>
              </a:tr>
              <a:tr h="275007">
                <a:tc>
                  <a:txBody>
                    <a:bodyPr/>
                    <a:lstStyle/>
                    <a:p>
                      <a:pPr marL="6350" marR="9525" indent="-6350" algn="ctr">
                        <a:lnSpc>
                          <a:spcPct val="103000"/>
                        </a:lnSpc>
                        <a:spcAft>
                          <a:spcPts val="0"/>
                        </a:spcAft>
                      </a:pPr>
                      <a:r>
                        <a:rPr lang="tr-TR" sz="1000">
                          <a:effectLst/>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6350" marR="9525" indent="-6350" algn="l">
                        <a:lnSpc>
                          <a:spcPct val="103000"/>
                        </a:lnSpc>
                        <a:spcAft>
                          <a:spcPts val="0"/>
                        </a:spcAft>
                      </a:pPr>
                      <a:r>
                        <a:rPr lang="tr-TR" sz="1000" dirty="0">
                          <a:effectLst/>
                        </a:rPr>
                        <a:t> </a:t>
                      </a:r>
                      <a:endPar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885296627"/>
                  </a:ext>
                </a:extLst>
              </a:tr>
            </a:tbl>
          </a:graphicData>
        </a:graphic>
      </p:graphicFrame>
    </p:spTree>
    <p:extLst>
      <p:ext uri="{BB962C8B-B14F-4D97-AF65-F5344CB8AC3E}">
        <p14:creationId xmlns:p14="http://schemas.microsoft.com/office/powerpoint/2010/main" val="237078999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361EFAB5-FD41-4243-A750-2A7B4F210DA9}"/>
              </a:ext>
            </a:extLst>
          </p:cNvPr>
          <p:cNvSpPr txBox="1"/>
          <p:nvPr/>
        </p:nvSpPr>
        <p:spPr>
          <a:xfrm>
            <a:off x="3401821" y="700910"/>
            <a:ext cx="3518720" cy="400110"/>
          </a:xfrm>
          <a:prstGeom prst="rect">
            <a:avLst/>
          </a:prstGeom>
          <a:noFill/>
          <a:ln>
            <a:noFill/>
          </a:ln>
        </p:spPr>
        <p:txBody>
          <a:bodyPr wrap="none" rtlCol="0">
            <a:spAutoFit/>
          </a:bodyPr>
          <a:lstStyle/>
          <a:p>
            <a:r>
              <a:rPr lang="tr-TR" sz="2000" b="1" dirty="0">
                <a:solidFill>
                  <a:srgbClr val="C00000"/>
                </a:solidFill>
              </a:rPr>
              <a:t>DENEYİMLERİMİZLE İLGİLİ   </a:t>
            </a:r>
            <a:r>
              <a:rPr lang="tr-TR" sz="2000" dirty="0"/>
              <a:t>.……</a:t>
            </a:r>
          </a:p>
        </p:txBody>
      </p:sp>
      <p:sp>
        <p:nvSpPr>
          <p:cNvPr id="4" name="Metin kutusu 3">
            <a:extLst>
              <a:ext uri="{FF2B5EF4-FFF2-40B4-BE49-F238E27FC236}">
                <a16:creationId xmlns:a16="http://schemas.microsoft.com/office/drawing/2014/main" xmlns="" id="{926EC7C5-7334-5145-9CAC-C1DEC4107221}"/>
              </a:ext>
            </a:extLst>
          </p:cNvPr>
          <p:cNvSpPr txBox="1"/>
          <p:nvPr/>
        </p:nvSpPr>
        <p:spPr>
          <a:xfrm>
            <a:off x="1142999" y="1101020"/>
            <a:ext cx="10244139" cy="5632311"/>
          </a:xfrm>
          <a:prstGeom prst="rect">
            <a:avLst/>
          </a:prstGeom>
          <a:noFill/>
        </p:spPr>
        <p:txBody>
          <a:bodyPr wrap="square" rtlCol="0">
            <a:spAutoFit/>
          </a:bodyPr>
          <a:lstStyle/>
          <a:p>
            <a:r>
              <a:rPr lang="tr-TR" sz="2400" dirty="0"/>
              <a:t>1-NUMUNE ve İSTEM FORMU ile ilgili yaşanan sorunlar</a:t>
            </a:r>
          </a:p>
          <a:p>
            <a:r>
              <a:rPr lang="tr-TR" sz="2400" dirty="0"/>
              <a:t>	Doğru ve yeterli örnek</a:t>
            </a:r>
          </a:p>
          <a:p>
            <a:r>
              <a:rPr lang="tr-TR" sz="2400" dirty="0"/>
              <a:t>	Soğuk zincir</a:t>
            </a:r>
          </a:p>
          <a:p>
            <a:r>
              <a:rPr lang="tr-TR" sz="2400" dirty="0"/>
              <a:t>	Güvenli transfer</a:t>
            </a:r>
          </a:p>
          <a:p>
            <a:r>
              <a:rPr lang="tr-TR" sz="2400" dirty="0"/>
              <a:t>	İstem formu: eksiksiz, onaylı, tüp üzerindeki bilgilerle uyumlu!!</a:t>
            </a:r>
          </a:p>
          <a:p>
            <a:r>
              <a:rPr lang="tr-TR" sz="2400" dirty="0"/>
              <a:t>	İstenen testlerin anlaşılır bir şekilde yazılması, kabul edilmesi ve analizi – ör: </a:t>
            </a:r>
            <a:r>
              <a:rPr lang="tr-TR" sz="2400" dirty="0" err="1"/>
              <a:t>cannabinoid</a:t>
            </a:r>
            <a:r>
              <a:rPr lang="tr-TR" sz="2400" dirty="0"/>
              <a:t> (THC) /sentetik </a:t>
            </a:r>
            <a:r>
              <a:rPr lang="tr-TR" sz="2400" dirty="0" err="1"/>
              <a:t>cannabinoid</a:t>
            </a:r>
            <a:endParaRPr lang="tr-TR" sz="2400" dirty="0"/>
          </a:p>
          <a:p>
            <a:r>
              <a:rPr lang="tr-TR" sz="2400" dirty="0"/>
              <a:t>2-REFERANS/İNTERNAL STANDART maddelerin temini</a:t>
            </a:r>
          </a:p>
          <a:p>
            <a:r>
              <a:rPr lang="tr-TR" sz="2400" dirty="0"/>
              <a:t>3-LC-MS/MS bakımı, teknik parça ve gazlarının temini ve sürekliliği</a:t>
            </a:r>
          </a:p>
          <a:p>
            <a:r>
              <a:rPr lang="tr-TR" sz="2400" dirty="0"/>
              <a:t>4-Numune EKSTRAKSİYON yöntemleri için kimyasal ve ekipman</a:t>
            </a:r>
          </a:p>
          <a:p>
            <a:r>
              <a:rPr lang="tr-TR" sz="2400" dirty="0"/>
              <a:t>5-Numune hazırlama ve </a:t>
            </a:r>
            <a:r>
              <a:rPr lang="tr-TR" sz="2400" dirty="0" err="1"/>
              <a:t>Kromatografi</a:t>
            </a:r>
            <a:r>
              <a:rPr lang="tr-TR" sz="2400" dirty="0"/>
              <a:t>-kütle spektrometresi kullanımı ile ilgili </a:t>
            </a:r>
            <a:r>
              <a:rPr lang="tr-TR" sz="2400" b="1" dirty="0"/>
              <a:t>eğitimli ve deneyimli personel</a:t>
            </a:r>
          </a:p>
          <a:p>
            <a:r>
              <a:rPr lang="tr-TR" sz="2400" dirty="0"/>
              <a:t>6-RAPOR teslimi (elden, online!!, …)</a:t>
            </a:r>
          </a:p>
          <a:p>
            <a:r>
              <a:rPr lang="tr-TR" sz="2400" dirty="0"/>
              <a:t>7-SÖZLEŞME (kurumlarla) veya doğrudan analiz talebi ve faturalandırma (SUT ??)</a:t>
            </a:r>
          </a:p>
          <a:p>
            <a:r>
              <a:rPr lang="tr-TR" sz="2400" dirty="0"/>
              <a:t>7-ALKOL DOĞRULAMA – HS/GC</a:t>
            </a:r>
            <a:r>
              <a:rPr lang="tr-TR" dirty="0"/>
              <a:t>	</a:t>
            </a:r>
          </a:p>
        </p:txBody>
      </p:sp>
    </p:spTree>
    <p:extLst>
      <p:ext uri="{BB962C8B-B14F-4D97-AF65-F5344CB8AC3E}">
        <p14:creationId xmlns:p14="http://schemas.microsoft.com/office/powerpoint/2010/main" val="290687590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A87334F7-9F66-F942-8939-80D6ED88B9FD}"/>
              </a:ext>
            </a:extLst>
          </p:cNvPr>
          <p:cNvSpPr>
            <a:spLocks noGrp="1"/>
          </p:cNvSpPr>
          <p:nvPr>
            <p:ph sz="half" idx="1"/>
          </p:nvPr>
        </p:nvSpPr>
        <p:spPr>
          <a:xfrm>
            <a:off x="8737600" y="774701"/>
            <a:ext cx="3073400" cy="2154238"/>
          </a:xfrm>
          <a:solidFill>
            <a:schemeClr val="accent6">
              <a:lumMod val="20000"/>
              <a:lumOff val="80000"/>
            </a:schemeClr>
          </a:solidFill>
        </p:spPr>
        <p:txBody>
          <a:bodyPr>
            <a:normAutofit fontScale="55000" lnSpcReduction="20000"/>
          </a:bodyPr>
          <a:lstStyle/>
          <a:p>
            <a:pPr marL="0" indent="0">
              <a:buNone/>
            </a:pPr>
            <a:r>
              <a:rPr lang="tr-TR" b="1" dirty="0"/>
              <a:t>SENTETİK KATİNONLAR</a:t>
            </a:r>
            <a:endParaRPr lang="tr-TR" dirty="0"/>
          </a:p>
          <a:p>
            <a:pPr lvl="0"/>
            <a:r>
              <a:rPr lang="tr-TR" dirty="0"/>
              <a:t>MEFEDRON</a:t>
            </a:r>
          </a:p>
          <a:p>
            <a:pPr lvl="0"/>
            <a:r>
              <a:rPr lang="tr-TR" dirty="0"/>
              <a:t>METHEDRON</a:t>
            </a:r>
          </a:p>
          <a:p>
            <a:pPr lvl="0"/>
            <a:r>
              <a:rPr lang="tr-TR" dirty="0"/>
              <a:t>ALFA- PVP</a:t>
            </a:r>
          </a:p>
          <a:p>
            <a:pPr lvl="0"/>
            <a:r>
              <a:rPr lang="tr-TR" dirty="0" err="1"/>
              <a:t>d,l</a:t>
            </a:r>
            <a:r>
              <a:rPr lang="tr-TR" dirty="0"/>
              <a:t>- 4-ETİLMETHKATİNON</a:t>
            </a:r>
          </a:p>
          <a:p>
            <a:pPr lvl="0"/>
            <a:r>
              <a:rPr lang="tr-TR" dirty="0"/>
              <a:t>BUFEDRON</a:t>
            </a:r>
          </a:p>
          <a:p>
            <a:pPr lvl="0"/>
            <a:r>
              <a:rPr lang="tr-TR" dirty="0"/>
              <a:t>BUPROPİON</a:t>
            </a:r>
          </a:p>
          <a:p>
            <a:endParaRPr lang="tr-TR" dirty="0"/>
          </a:p>
        </p:txBody>
      </p:sp>
      <p:sp>
        <p:nvSpPr>
          <p:cNvPr id="5" name="İçerik Yer Tutucusu 4">
            <a:extLst>
              <a:ext uri="{FF2B5EF4-FFF2-40B4-BE49-F238E27FC236}">
                <a16:creationId xmlns:a16="http://schemas.microsoft.com/office/drawing/2014/main" xmlns="" id="{DAB2FC0E-0E1D-584D-ACCC-5F64A78F1B90}"/>
              </a:ext>
            </a:extLst>
          </p:cNvPr>
          <p:cNvSpPr>
            <a:spLocks noGrp="1"/>
          </p:cNvSpPr>
          <p:nvPr>
            <p:ph sz="half" idx="2"/>
          </p:nvPr>
        </p:nvSpPr>
        <p:spPr>
          <a:xfrm>
            <a:off x="5092700" y="774700"/>
            <a:ext cx="3314700" cy="4754563"/>
          </a:xfrm>
          <a:solidFill>
            <a:schemeClr val="accent5">
              <a:lumMod val="20000"/>
              <a:lumOff val="80000"/>
            </a:schemeClr>
          </a:solidFill>
        </p:spPr>
        <p:txBody>
          <a:bodyPr>
            <a:normAutofit fontScale="55000" lnSpcReduction="20000"/>
          </a:bodyPr>
          <a:lstStyle/>
          <a:p>
            <a:pPr marL="0" indent="0">
              <a:buNone/>
            </a:pPr>
            <a:r>
              <a:rPr lang="tr-TR" b="1" dirty="0"/>
              <a:t>SENTETİK KANNABİNOİDLER</a:t>
            </a:r>
            <a:endParaRPr lang="tr-TR" dirty="0"/>
          </a:p>
          <a:p>
            <a:pPr lvl="0"/>
            <a:r>
              <a:rPr lang="tr-TR" dirty="0"/>
              <a:t>JWH-073</a:t>
            </a:r>
          </a:p>
          <a:p>
            <a:pPr lvl="0"/>
            <a:r>
              <a:rPr lang="tr-TR" dirty="0"/>
              <a:t>JWH-073-N- (2-HİDROKSİBÜTİL)</a:t>
            </a:r>
          </a:p>
          <a:p>
            <a:pPr lvl="0"/>
            <a:r>
              <a:rPr lang="tr-TR" dirty="0"/>
              <a:t>JWH-081</a:t>
            </a:r>
          </a:p>
          <a:p>
            <a:pPr lvl="0"/>
            <a:r>
              <a:rPr lang="tr-TR" dirty="0"/>
              <a:t>JWH-122</a:t>
            </a:r>
          </a:p>
          <a:p>
            <a:pPr lvl="0"/>
            <a:r>
              <a:rPr lang="tr-TR" dirty="0"/>
              <a:t>JWH-200</a:t>
            </a:r>
          </a:p>
          <a:p>
            <a:pPr lvl="0"/>
            <a:r>
              <a:rPr lang="tr-TR" dirty="0"/>
              <a:t>JWH-250</a:t>
            </a:r>
          </a:p>
          <a:p>
            <a:pPr lvl="0"/>
            <a:r>
              <a:rPr lang="tr-TR" dirty="0"/>
              <a:t>UR-144</a:t>
            </a:r>
          </a:p>
          <a:p>
            <a:pPr lvl="0"/>
            <a:r>
              <a:rPr lang="tr-TR" dirty="0"/>
              <a:t>UR-144-N- (5-HİDROKSİPENTİL)</a:t>
            </a:r>
          </a:p>
          <a:p>
            <a:pPr lvl="0"/>
            <a:r>
              <a:rPr lang="tr-TR" dirty="0"/>
              <a:t>UR-144-N-( PENTANOİKASİT)</a:t>
            </a:r>
          </a:p>
          <a:p>
            <a:pPr lvl="0"/>
            <a:r>
              <a:rPr lang="tr-TR" dirty="0"/>
              <a:t>AM-2201</a:t>
            </a:r>
          </a:p>
          <a:p>
            <a:pPr lvl="0"/>
            <a:r>
              <a:rPr lang="tr-TR" dirty="0"/>
              <a:t>JWH-018</a:t>
            </a:r>
          </a:p>
          <a:p>
            <a:pPr lvl="0"/>
            <a:r>
              <a:rPr lang="tr-TR" dirty="0"/>
              <a:t>JWH-018-N- (5-HİDROKSİPENTİL)</a:t>
            </a:r>
          </a:p>
          <a:p>
            <a:pPr lvl="0"/>
            <a:r>
              <a:rPr lang="tr-TR" dirty="0"/>
              <a:t>JWH-018-N- (5-PENTANOİKASİT)</a:t>
            </a:r>
          </a:p>
          <a:p>
            <a:pPr lvl="0"/>
            <a:r>
              <a:rPr lang="tr-TR" dirty="0"/>
              <a:t>RCS-4</a:t>
            </a:r>
          </a:p>
          <a:p>
            <a:pPr lvl="0"/>
            <a:r>
              <a:rPr lang="tr-TR" dirty="0"/>
              <a:t>XLR-11</a:t>
            </a:r>
          </a:p>
        </p:txBody>
      </p:sp>
      <p:sp>
        <p:nvSpPr>
          <p:cNvPr id="6" name="İçerik Yer Tutucusu 4">
            <a:extLst>
              <a:ext uri="{FF2B5EF4-FFF2-40B4-BE49-F238E27FC236}">
                <a16:creationId xmlns:a16="http://schemas.microsoft.com/office/drawing/2014/main" xmlns="" id="{7C5778E9-A6F6-D345-8DB3-E49EFAA5B90D}"/>
              </a:ext>
            </a:extLst>
          </p:cNvPr>
          <p:cNvSpPr txBox="1">
            <a:spLocks/>
          </p:cNvSpPr>
          <p:nvPr/>
        </p:nvSpPr>
        <p:spPr>
          <a:xfrm>
            <a:off x="582613" y="774700"/>
            <a:ext cx="4046538" cy="5597525"/>
          </a:xfrm>
          <a:prstGeom prst="rect">
            <a:avLst/>
          </a:prstGeom>
          <a:solidFill>
            <a:schemeClr val="accent2">
              <a:lumMod val="20000"/>
              <a:lumOff val="8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a:t>UYUŞTURUCU-UYARICI MADDELER</a:t>
            </a:r>
            <a:endParaRPr lang="tr-TR" dirty="0"/>
          </a:p>
          <a:p>
            <a:r>
              <a:rPr lang="tr-TR" dirty="0"/>
              <a:t>BUPRENORFİN</a:t>
            </a:r>
          </a:p>
          <a:p>
            <a:r>
              <a:rPr lang="tr-TR" dirty="0"/>
              <a:t>KODEİN-6-BETA-D-GLUKURONİD</a:t>
            </a:r>
          </a:p>
          <a:p>
            <a:r>
              <a:rPr lang="tr-TR" dirty="0"/>
              <a:t>KODEİN</a:t>
            </a:r>
          </a:p>
          <a:p>
            <a:r>
              <a:rPr lang="tr-TR" dirty="0" err="1"/>
              <a:t>d,l</a:t>
            </a:r>
            <a:r>
              <a:rPr lang="tr-TR" dirty="0"/>
              <a:t>- AMFETAMİN</a:t>
            </a:r>
          </a:p>
          <a:p>
            <a:r>
              <a:rPr lang="tr-TR" dirty="0" err="1"/>
              <a:t>d,l</a:t>
            </a:r>
            <a:r>
              <a:rPr lang="tr-TR" dirty="0"/>
              <a:t>- MBDB</a:t>
            </a:r>
          </a:p>
          <a:p>
            <a:r>
              <a:rPr lang="tr-TR" dirty="0" err="1"/>
              <a:t>d,l</a:t>
            </a:r>
            <a:r>
              <a:rPr lang="tr-TR" dirty="0"/>
              <a:t>- MDA</a:t>
            </a:r>
          </a:p>
          <a:p>
            <a:r>
              <a:rPr lang="tr-TR" dirty="0" err="1"/>
              <a:t>d,l</a:t>
            </a:r>
            <a:r>
              <a:rPr lang="tr-TR" dirty="0"/>
              <a:t>- MDEA</a:t>
            </a:r>
          </a:p>
          <a:p>
            <a:r>
              <a:rPr lang="tr-TR" dirty="0" err="1"/>
              <a:t>d,l</a:t>
            </a:r>
            <a:r>
              <a:rPr lang="tr-TR" dirty="0"/>
              <a:t>- MDMA</a:t>
            </a:r>
          </a:p>
          <a:p>
            <a:r>
              <a:rPr lang="tr-TR" dirty="0" err="1"/>
              <a:t>d,l</a:t>
            </a:r>
            <a:r>
              <a:rPr lang="tr-TR" dirty="0"/>
              <a:t>- METAMFETAMİN</a:t>
            </a:r>
          </a:p>
          <a:p>
            <a:r>
              <a:rPr lang="tr-TR" dirty="0"/>
              <a:t>DİHİDROKODEİN</a:t>
            </a:r>
          </a:p>
          <a:p>
            <a:r>
              <a:rPr lang="tr-TR" dirty="0"/>
              <a:t>EROİN</a:t>
            </a:r>
          </a:p>
          <a:p>
            <a:r>
              <a:rPr lang="tr-TR" dirty="0"/>
              <a:t>MORFİN</a:t>
            </a:r>
          </a:p>
          <a:p>
            <a:r>
              <a:rPr lang="tr-TR" dirty="0"/>
              <a:t>MORFİN-3-BETA-D-GLUKURONİD</a:t>
            </a:r>
          </a:p>
          <a:p>
            <a:r>
              <a:rPr lang="tr-TR" dirty="0"/>
              <a:t>NORBUPRENORFİN</a:t>
            </a:r>
          </a:p>
          <a:p>
            <a:r>
              <a:rPr lang="tr-TR" dirty="0"/>
              <a:t>NORKODEİN</a:t>
            </a:r>
          </a:p>
          <a:p>
            <a:r>
              <a:rPr lang="tr-TR" dirty="0"/>
              <a:t>6-MAM</a:t>
            </a:r>
          </a:p>
          <a:p>
            <a:r>
              <a:rPr lang="tr-TR" dirty="0"/>
              <a:t>BEG</a:t>
            </a:r>
          </a:p>
          <a:p>
            <a:r>
              <a:rPr lang="tr-TR" dirty="0"/>
              <a:t>DELTA9-THC-COOH</a:t>
            </a:r>
          </a:p>
        </p:txBody>
      </p:sp>
      <p:sp>
        <p:nvSpPr>
          <p:cNvPr id="2" name="Metin kutusu 1">
            <a:extLst>
              <a:ext uri="{FF2B5EF4-FFF2-40B4-BE49-F238E27FC236}">
                <a16:creationId xmlns:a16="http://schemas.microsoft.com/office/drawing/2014/main" xmlns="" id="{225CC282-4E2F-4F45-8AFE-38654724E9EF}"/>
              </a:ext>
            </a:extLst>
          </p:cNvPr>
          <p:cNvSpPr txBox="1"/>
          <p:nvPr/>
        </p:nvSpPr>
        <p:spPr>
          <a:xfrm>
            <a:off x="896390" y="112197"/>
            <a:ext cx="8922507" cy="369332"/>
          </a:xfrm>
          <a:prstGeom prst="rect">
            <a:avLst/>
          </a:prstGeom>
          <a:noFill/>
        </p:spPr>
        <p:txBody>
          <a:bodyPr wrap="none" rtlCol="0">
            <a:spAutoFit/>
          </a:bodyPr>
          <a:lstStyle/>
          <a:p>
            <a:r>
              <a:rPr lang="tr-TR" b="1" dirty="0"/>
              <a:t>Hacettepe </a:t>
            </a:r>
            <a:r>
              <a:rPr lang="tr-TR" b="1" dirty="0" err="1"/>
              <a:t>Üni</a:t>
            </a:r>
            <a:r>
              <a:rPr lang="tr-TR" b="1" dirty="0"/>
              <a:t>. Tıp Fakültesi Adli Tıp AD - Adli Toksikoloji Doğrulama Laboratuvarı Test Paneli</a:t>
            </a:r>
          </a:p>
        </p:txBody>
      </p:sp>
    </p:spTree>
    <p:extLst>
      <p:ext uri="{BB962C8B-B14F-4D97-AF65-F5344CB8AC3E}">
        <p14:creationId xmlns:p14="http://schemas.microsoft.com/office/powerpoint/2010/main" val="243592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F32363A-3ED4-644D-BF26-278CFD932310}"/>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xmlns="" id="{6B6D5AEF-4805-7843-A2D9-342BCD204E9B}"/>
              </a:ext>
            </a:extLst>
          </p:cNvPr>
          <p:cNvSpPr>
            <a:spLocks noGrp="1"/>
          </p:cNvSpPr>
          <p:nvPr>
            <p:ph sz="half" idx="1"/>
          </p:nvPr>
        </p:nvSpPr>
        <p:spPr>
          <a:xfrm>
            <a:off x="838200" y="1500188"/>
            <a:ext cx="4533900" cy="4886325"/>
          </a:xfrm>
          <a:solidFill>
            <a:schemeClr val="bg1">
              <a:lumMod val="95000"/>
            </a:schemeClr>
          </a:solidFill>
          <a:ln>
            <a:noFill/>
          </a:ln>
        </p:spPr>
        <p:txBody>
          <a:bodyPr>
            <a:normAutofit fontScale="85000" lnSpcReduction="20000"/>
          </a:bodyPr>
          <a:lstStyle/>
          <a:p>
            <a:endParaRPr lang="tr-TR" dirty="0"/>
          </a:p>
          <a:p>
            <a:r>
              <a:rPr lang="tr-TR" dirty="0"/>
              <a:t>Alkoller ve etanol </a:t>
            </a:r>
            <a:r>
              <a:rPr lang="tr-TR" dirty="0" err="1"/>
              <a:t>metabolitleri</a:t>
            </a:r>
            <a:r>
              <a:rPr lang="tr-TR" dirty="0"/>
              <a:t>  (valide)</a:t>
            </a:r>
          </a:p>
          <a:p>
            <a:pPr lvl="1"/>
            <a:r>
              <a:rPr lang="tr-TR" dirty="0"/>
              <a:t>Etanol</a:t>
            </a:r>
          </a:p>
          <a:p>
            <a:pPr lvl="1"/>
            <a:r>
              <a:rPr lang="tr-TR" dirty="0" err="1"/>
              <a:t>Metanol</a:t>
            </a:r>
            <a:endParaRPr lang="tr-TR" dirty="0"/>
          </a:p>
          <a:p>
            <a:pPr lvl="1"/>
            <a:r>
              <a:rPr lang="tr-TR" dirty="0"/>
              <a:t>Aseton</a:t>
            </a:r>
          </a:p>
          <a:p>
            <a:pPr lvl="1"/>
            <a:r>
              <a:rPr lang="tr-TR" dirty="0" err="1"/>
              <a:t>İzopropil</a:t>
            </a:r>
            <a:r>
              <a:rPr lang="tr-TR" dirty="0"/>
              <a:t> alkol</a:t>
            </a:r>
          </a:p>
          <a:p>
            <a:pPr lvl="1"/>
            <a:r>
              <a:rPr lang="tr-TR" dirty="0" err="1"/>
              <a:t>EtG</a:t>
            </a:r>
            <a:endParaRPr lang="tr-TR" dirty="0"/>
          </a:p>
          <a:p>
            <a:pPr lvl="1"/>
            <a:r>
              <a:rPr lang="tr-TR" dirty="0" err="1"/>
              <a:t>EtS</a:t>
            </a:r>
            <a:endParaRPr lang="tr-TR" dirty="0"/>
          </a:p>
          <a:p>
            <a:r>
              <a:rPr lang="tr-TR" dirty="0"/>
              <a:t>Genel </a:t>
            </a:r>
            <a:r>
              <a:rPr lang="tr-TR" dirty="0" err="1"/>
              <a:t>toksik</a:t>
            </a:r>
            <a:r>
              <a:rPr lang="tr-TR" dirty="0"/>
              <a:t> tarama </a:t>
            </a:r>
          </a:p>
          <a:p>
            <a:r>
              <a:rPr lang="tr-TR" dirty="0" err="1"/>
              <a:t>Organoklorlu</a:t>
            </a:r>
            <a:r>
              <a:rPr lang="tr-TR" dirty="0"/>
              <a:t> pestisit (valide)</a:t>
            </a:r>
          </a:p>
          <a:p>
            <a:r>
              <a:rPr lang="tr-TR" dirty="0" err="1"/>
              <a:t>Toluen</a:t>
            </a:r>
            <a:r>
              <a:rPr lang="tr-TR" dirty="0"/>
              <a:t> </a:t>
            </a:r>
          </a:p>
          <a:p>
            <a:r>
              <a:rPr lang="tr-TR" dirty="0" err="1"/>
              <a:t>Etilklorid</a:t>
            </a:r>
            <a:endParaRPr lang="tr-TR" dirty="0"/>
          </a:p>
          <a:p>
            <a:r>
              <a:rPr lang="tr-TR" dirty="0"/>
              <a:t>Çeşitli bilimsel araştırmalar</a:t>
            </a:r>
          </a:p>
          <a:p>
            <a:endParaRPr lang="tr-TR" dirty="0"/>
          </a:p>
        </p:txBody>
      </p:sp>
      <p:sp>
        <p:nvSpPr>
          <p:cNvPr id="4" name="İçerik Yer Tutucusu 3">
            <a:extLst>
              <a:ext uri="{FF2B5EF4-FFF2-40B4-BE49-F238E27FC236}">
                <a16:creationId xmlns:a16="http://schemas.microsoft.com/office/drawing/2014/main" xmlns="" id="{0ABC588F-A69D-754E-A502-EB8CB4EFBB54}"/>
              </a:ext>
            </a:extLst>
          </p:cNvPr>
          <p:cNvSpPr>
            <a:spLocks noGrp="1"/>
          </p:cNvSpPr>
          <p:nvPr>
            <p:ph sz="half" idx="2"/>
          </p:nvPr>
        </p:nvSpPr>
        <p:spPr>
          <a:xfrm>
            <a:off x="6172200" y="1500188"/>
            <a:ext cx="4371975" cy="4886325"/>
          </a:xfrm>
          <a:solidFill>
            <a:schemeClr val="bg1">
              <a:lumMod val="95000"/>
            </a:schemeClr>
          </a:solidFill>
        </p:spPr>
        <p:txBody>
          <a:bodyPr>
            <a:normAutofit fontScale="85000" lnSpcReduction="20000"/>
          </a:bodyPr>
          <a:lstStyle/>
          <a:p>
            <a:pPr marL="0" indent="0">
              <a:buNone/>
            </a:pPr>
            <a:endParaRPr lang="tr-TR" dirty="0"/>
          </a:p>
          <a:p>
            <a:pPr marL="0" indent="0">
              <a:buNone/>
            </a:pPr>
            <a:r>
              <a:rPr lang="tr-TR" dirty="0"/>
              <a:t>Analiz sistemleri</a:t>
            </a:r>
          </a:p>
          <a:p>
            <a:r>
              <a:rPr lang="tr-TR" dirty="0"/>
              <a:t>HS-GC</a:t>
            </a:r>
          </a:p>
          <a:p>
            <a:r>
              <a:rPr lang="tr-TR" dirty="0"/>
              <a:t>GC-MS</a:t>
            </a:r>
          </a:p>
          <a:p>
            <a:r>
              <a:rPr lang="tr-TR" dirty="0"/>
              <a:t>LC-MS/MS</a:t>
            </a:r>
          </a:p>
          <a:p>
            <a:endParaRPr lang="tr-TR" dirty="0"/>
          </a:p>
          <a:p>
            <a:pPr marL="0" indent="0">
              <a:buNone/>
            </a:pPr>
            <a:r>
              <a:rPr lang="tr-TR" dirty="0"/>
              <a:t>Çalışılan materyaller</a:t>
            </a:r>
          </a:p>
          <a:p>
            <a:r>
              <a:rPr lang="tr-TR" b="1" dirty="0"/>
              <a:t>İdrar</a:t>
            </a:r>
          </a:p>
          <a:p>
            <a:r>
              <a:rPr lang="tr-TR" b="1" dirty="0"/>
              <a:t>Kan</a:t>
            </a:r>
          </a:p>
          <a:p>
            <a:r>
              <a:rPr lang="tr-TR" dirty="0"/>
              <a:t>Kıl</a:t>
            </a:r>
          </a:p>
          <a:p>
            <a:r>
              <a:rPr lang="tr-TR" dirty="0"/>
              <a:t>Tükürük</a:t>
            </a:r>
          </a:p>
          <a:p>
            <a:r>
              <a:rPr lang="tr-TR" dirty="0"/>
              <a:t>Çeşitli katı/sıvı madde</a:t>
            </a:r>
          </a:p>
        </p:txBody>
      </p:sp>
    </p:spTree>
    <p:extLst>
      <p:ext uri="{BB962C8B-B14F-4D97-AF65-F5344CB8AC3E}">
        <p14:creationId xmlns:p14="http://schemas.microsoft.com/office/powerpoint/2010/main" val="386365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90A047AB-ED9E-4648-AE12-B768D24217BD}"/>
              </a:ext>
            </a:extLst>
          </p:cNvPr>
          <p:cNvSpPr txBox="1"/>
          <p:nvPr/>
        </p:nvSpPr>
        <p:spPr>
          <a:xfrm>
            <a:off x="2719752" y="1184030"/>
            <a:ext cx="6013939" cy="2973956"/>
          </a:xfrm>
          <a:prstGeom prst="rect">
            <a:avLst/>
          </a:prstGeom>
          <a:noFill/>
        </p:spPr>
        <p:txBody>
          <a:bodyPr wrap="square" rtlCol="0">
            <a:spAutoFit/>
          </a:bodyPr>
          <a:lstStyle/>
          <a:p>
            <a:pPr algn="ctr">
              <a:lnSpc>
                <a:spcPct val="150000"/>
              </a:lnSpc>
            </a:pPr>
            <a:r>
              <a:rPr lang="tr-TR" sz="3200" b="1" dirty="0">
                <a:latin typeface="American Typewriter" panose="02090604020004020304" pitchFamily="18" charset="0"/>
                <a:cs typeface="Apple Chancery" panose="03020702040506060504" pitchFamily="66" charset="-79"/>
              </a:rPr>
              <a:t>SABIRLA DİNLEDİĞİNİZ İÇİN </a:t>
            </a:r>
          </a:p>
          <a:p>
            <a:pPr algn="ctr">
              <a:lnSpc>
                <a:spcPct val="150000"/>
              </a:lnSpc>
            </a:pPr>
            <a:r>
              <a:rPr lang="tr-TR" sz="3200" b="1" dirty="0">
                <a:latin typeface="American Typewriter" panose="02090604020004020304" pitchFamily="18" charset="0"/>
                <a:cs typeface="Apple Chancery" panose="03020702040506060504" pitchFamily="66" charset="-79"/>
              </a:rPr>
              <a:t>TEŞEKKÜR EDERİM</a:t>
            </a:r>
          </a:p>
          <a:p>
            <a:pPr algn="ctr">
              <a:lnSpc>
                <a:spcPct val="150000"/>
              </a:lnSpc>
            </a:pPr>
            <a:endParaRPr lang="tr-TR" sz="3200" b="1" dirty="0">
              <a:latin typeface="American Typewriter" panose="02090604020004020304" pitchFamily="18" charset="0"/>
              <a:cs typeface="Apple Chancery" panose="03020702040506060504" pitchFamily="66" charset="-79"/>
            </a:endParaRPr>
          </a:p>
        </p:txBody>
      </p:sp>
      <p:pic>
        <p:nvPicPr>
          <p:cNvPr id="3" name="Resim 2">
            <a:extLst>
              <a:ext uri="{FF2B5EF4-FFF2-40B4-BE49-F238E27FC236}">
                <a16:creationId xmlns:a16="http://schemas.microsoft.com/office/drawing/2014/main" xmlns="" id="{07775DF5-C9AD-804C-82A0-32691AA973F2}"/>
              </a:ext>
            </a:extLst>
          </p:cNvPr>
          <p:cNvPicPr>
            <a:picLocks noChangeAspect="1"/>
          </p:cNvPicPr>
          <p:nvPr/>
        </p:nvPicPr>
        <p:blipFill>
          <a:blip r:embed="rId2"/>
          <a:stretch>
            <a:fillRect/>
          </a:stretch>
        </p:blipFill>
        <p:spPr>
          <a:xfrm>
            <a:off x="3876674" y="3719731"/>
            <a:ext cx="3700096" cy="2960077"/>
          </a:xfrm>
          <a:prstGeom prst="rect">
            <a:avLst/>
          </a:prstGeom>
        </p:spPr>
      </p:pic>
      <p:sp>
        <p:nvSpPr>
          <p:cNvPr id="4" name="Metin kutusu 3">
            <a:extLst>
              <a:ext uri="{FF2B5EF4-FFF2-40B4-BE49-F238E27FC236}">
                <a16:creationId xmlns:a16="http://schemas.microsoft.com/office/drawing/2014/main" xmlns="" id="{EBD2F580-6A45-2A48-AD89-7B8CCEC452B0}"/>
              </a:ext>
            </a:extLst>
          </p:cNvPr>
          <p:cNvSpPr txBox="1"/>
          <p:nvPr/>
        </p:nvSpPr>
        <p:spPr>
          <a:xfrm>
            <a:off x="8043863" y="6257925"/>
            <a:ext cx="2885470" cy="461665"/>
          </a:xfrm>
          <a:prstGeom prst="rect">
            <a:avLst/>
          </a:prstGeom>
          <a:noFill/>
        </p:spPr>
        <p:txBody>
          <a:bodyPr wrap="none" rtlCol="0">
            <a:spAutoFit/>
          </a:bodyPr>
          <a:lstStyle/>
          <a:p>
            <a:r>
              <a:rPr lang="tr-TR" sz="2400" dirty="0" err="1"/>
              <a:t>dr.mkdds@gmail.com</a:t>
            </a:r>
            <a:endParaRPr lang="tr-TR" sz="2400" dirty="0"/>
          </a:p>
        </p:txBody>
      </p:sp>
    </p:spTree>
    <p:extLst>
      <p:ext uri="{BB962C8B-B14F-4D97-AF65-F5344CB8AC3E}">
        <p14:creationId xmlns:p14="http://schemas.microsoft.com/office/powerpoint/2010/main" val="158352402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5B3810FF-45EB-664A-96B3-4B91C6A49F3D}"/>
              </a:ext>
            </a:extLst>
          </p:cNvPr>
          <p:cNvPicPr>
            <a:picLocks noChangeAspect="1"/>
          </p:cNvPicPr>
          <p:nvPr/>
        </p:nvPicPr>
        <p:blipFill>
          <a:blip r:embed="rId2"/>
          <a:stretch>
            <a:fillRect/>
          </a:stretch>
        </p:blipFill>
        <p:spPr>
          <a:xfrm>
            <a:off x="571500" y="671512"/>
            <a:ext cx="10944225" cy="6072187"/>
          </a:xfrm>
          <a:prstGeom prst="rect">
            <a:avLst/>
          </a:prstGeom>
        </p:spPr>
      </p:pic>
    </p:spTree>
    <p:extLst>
      <p:ext uri="{BB962C8B-B14F-4D97-AF65-F5344CB8AC3E}">
        <p14:creationId xmlns:p14="http://schemas.microsoft.com/office/powerpoint/2010/main" val="107982024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xmlns="" id="{15C717A7-AD8E-B341-995C-E3174BE415B8}"/>
              </a:ext>
            </a:extLst>
          </p:cNvPr>
          <p:cNvSpPr/>
          <p:nvPr/>
        </p:nvSpPr>
        <p:spPr>
          <a:xfrm>
            <a:off x="365760" y="884816"/>
            <a:ext cx="11607165" cy="6457986"/>
          </a:xfrm>
          <a:prstGeom prst="rect">
            <a:avLst/>
          </a:prstGeom>
        </p:spPr>
        <p:txBody>
          <a:bodyPr wrap="square">
            <a:spAutoFit/>
          </a:bodyPr>
          <a:lstStyle/>
          <a:p>
            <a:pPr algn="ctr">
              <a:lnSpc>
                <a:spcPct val="115000"/>
              </a:lnSpc>
              <a:spcAft>
                <a:spcPts val="0"/>
              </a:spcAft>
            </a:pPr>
            <a:r>
              <a:rPr lang="tr-TR" b="1" dirty="0">
                <a:latin typeface="Times New Roman" charset="-94"/>
                <a:ea typeface="Calibri" charset="-94"/>
                <a:cs typeface="Times New Roman" charset="-94"/>
              </a:rPr>
              <a:t>SAGLIK </a:t>
            </a:r>
            <a:r>
              <a:rPr lang="tr-TR" b="1" dirty="0" err="1">
                <a:latin typeface="Times New Roman" charset="-94"/>
                <a:ea typeface="Calibri" charset="-94"/>
                <a:cs typeface="Times New Roman" charset="-94"/>
              </a:rPr>
              <a:t>BAKANLlGI</a:t>
            </a:r>
            <a:endParaRPr lang="tr-TR" sz="1600" dirty="0">
              <a:latin typeface="Calibri" charset="-94"/>
              <a:ea typeface="Calibri" charset="-94"/>
              <a:cs typeface="Times New Roman" charset="-94"/>
            </a:endParaRPr>
          </a:p>
          <a:p>
            <a:pPr algn="ctr">
              <a:lnSpc>
                <a:spcPct val="115000"/>
              </a:lnSpc>
              <a:spcAft>
                <a:spcPts val="600"/>
              </a:spcAft>
            </a:pPr>
            <a:r>
              <a:rPr lang="tr-TR" b="1" dirty="0">
                <a:latin typeface="Times New Roman" charset="-94"/>
                <a:ea typeface="Calibri" charset="-94"/>
                <a:cs typeface="Times New Roman" charset="-94"/>
              </a:rPr>
              <a:t>Sağlık Hizmetleri Genel Müdürlüğü</a:t>
            </a:r>
            <a:endParaRPr lang="tr-TR" sz="1600" dirty="0">
              <a:latin typeface="Calibri" charset="-94"/>
              <a:ea typeface="Calibri" charset="-94"/>
              <a:cs typeface="Times New Roman" charset="-94"/>
            </a:endParaRPr>
          </a:p>
          <a:p>
            <a:pPr algn="just">
              <a:lnSpc>
                <a:spcPct val="115000"/>
              </a:lnSpc>
              <a:spcAft>
                <a:spcPts val="0"/>
              </a:spcAft>
            </a:pPr>
            <a:r>
              <a:rPr lang="tr-TR" b="1" dirty="0">
                <a:latin typeface="Times New Roman" charset="-94"/>
                <a:ea typeface="Calibri" charset="-94"/>
                <a:cs typeface="Times New Roman" charset="-94"/>
              </a:rPr>
              <a:t>Tarih:</a:t>
            </a:r>
            <a:r>
              <a:rPr lang="tr-TR" dirty="0">
                <a:latin typeface="Times New Roman" charset="-94"/>
                <a:ea typeface="Calibri" charset="-94"/>
                <a:cs typeface="Times New Roman" charset="-94"/>
              </a:rPr>
              <a:t> 27 Mart 2015 </a:t>
            </a:r>
            <a:endParaRPr lang="tr-TR" sz="1600" dirty="0">
              <a:latin typeface="Calibri" charset="-94"/>
              <a:ea typeface="Calibri" charset="-94"/>
              <a:cs typeface="Times New Roman" charset="-94"/>
            </a:endParaRPr>
          </a:p>
          <a:p>
            <a:pPr algn="just">
              <a:lnSpc>
                <a:spcPct val="115000"/>
              </a:lnSpc>
              <a:spcAft>
                <a:spcPts val="0"/>
              </a:spcAft>
            </a:pPr>
            <a:r>
              <a:rPr lang="tr-TR" b="1" dirty="0">
                <a:latin typeface="Times New Roman" charset="-94"/>
                <a:ea typeface="Calibri" charset="-94"/>
                <a:cs typeface="Times New Roman" charset="-94"/>
              </a:rPr>
              <a:t>Sayı:</a:t>
            </a:r>
            <a:r>
              <a:rPr lang="tr-TR" dirty="0">
                <a:latin typeface="Times New Roman" charset="-94"/>
                <a:ea typeface="Calibri" charset="-94"/>
                <a:cs typeface="Times New Roman" charset="-94"/>
              </a:rPr>
              <a:t> 95966346 -</a:t>
            </a:r>
            <a:endParaRPr lang="tr-TR" sz="1600" dirty="0">
              <a:latin typeface="Calibri" charset="-94"/>
              <a:ea typeface="Calibri" charset="-94"/>
              <a:cs typeface="Times New Roman" charset="-94"/>
            </a:endParaRPr>
          </a:p>
          <a:p>
            <a:pPr marL="417830" indent="-417830" algn="just">
              <a:lnSpc>
                <a:spcPct val="115000"/>
              </a:lnSpc>
              <a:spcAft>
                <a:spcPts val="600"/>
              </a:spcAft>
            </a:pPr>
            <a:r>
              <a:rPr lang="tr-TR" b="1" dirty="0">
                <a:latin typeface="Times New Roman" charset="-94"/>
                <a:ea typeface="Calibri" charset="-94"/>
                <a:cs typeface="Times New Roman" charset="-94"/>
              </a:rPr>
              <a:t>Konu:</a:t>
            </a:r>
            <a:r>
              <a:rPr lang="tr-TR" dirty="0">
                <a:latin typeface="Times New Roman" charset="-94"/>
                <a:ea typeface="Calibri" charset="-94"/>
                <a:cs typeface="Times New Roman" charset="-94"/>
              </a:rPr>
              <a:t>	İdrar Numunelerinde Yasadışı ve Kötüye Kullanılan ilaç ve Madde Analizi Yapan Doğrulama Laboratuvarlarının Çalışma Usul ve Esasları Hakkında Genelge</a:t>
            </a:r>
            <a:endParaRPr lang="tr-TR" sz="1600" dirty="0">
              <a:latin typeface="Calibri" charset="-94"/>
              <a:ea typeface="Calibri" charset="-94"/>
              <a:cs typeface="Times New Roman" charset="-94"/>
            </a:endParaRPr>
          </a:p>
          <a:p>
            <a:pPr algn="ctr">
              <a:lnSpc>
                <a:spcPct val="115000"/>
              </a:lnSpc>
              <a:spcAft>
                <a:spcPts val="400"/>
              </a:spcAft>
            </a:pPr>
            <a:r>
              <a:rPr lang="tr-TR" b="1" dirty="0">
                <a:latin typeface="Times New Roman" charset="-94"/>
                <a:ea typeface="Calibri" charset="-94"/>
                <a:cs typeface="Times New Roman" charset="-94"/>
              </a:rPr>
              <a:t>GENELGE 2015/14</a:t>
            </a:r>
            <a:endParaRPr lang="tr-TR" sz="1600" dirty="0">
              <a:latin typeface="Calibri" charset="-94"/>
              <a:ea typeface="Calibri" charset="-94"/>
              <a:cs typeface="Times New Roman" charset="-94"/>
            </a:endParaRPr>
          </a:p>
          <a:p>
            <a:pPr indent="180340" algn="just">
              <a:lnSpc>
                <a:spcPct val="115000"/>
              </a:lnSpc>
              <a:spcAft>
                <a:spcPts val="600"/>
              </a:spcAft>
            </a:pPr>
            <a:r>
              <a:rPr lang="tr-TR" dirty="0">
                <a:latin typeface="Times New Roman" charset="-94"/>
                <a:ea typeface="Calibri" charset="-94"/>
                <a:cs typeface="Times New Roman" charset="-94"/>
              </a:rPr>
              <a:t>09.10.2013 tarih ve 28790 sayılı Resmi </a:t>
            </a:r>
            <a:r>
              <a:rPr lang="tr-TR" dirty="0" err="1">
                <a:latin typeface="Times New Roman" charset="-94"/>
                <a:ea typeface="Calibri" charset="-94"/>
                <a:cs typeface="Times New Roman" charset="-94"/>
              </a:rPr>
              <a:t>Gazete'de</a:t>
            </a:r>
            <a:r>
              <a:rPr lang="tr-TR" dirty="0">
                <a:latin typeface="Times New Roman" charset="-94"/>
                <a:ea typeface="Calibri" charset="-94"/>
                <a:cs typeface="Times New Roman" charset="-94"/>
              </a:rPr>
              <a:t> yayımlanan Tıbbi </a:t>
            </a:r>
            <a:r>
              <a:rPr lang="tr-TR" dirty="0" err="1">
                <a:latin typeface="Times New Roman" charset="-94"/>
                <a:ea typeface="Calibri" charset="-94"/>
                <a:cs typeface="Times New Roman" charset="-94"/>
              </a:rPr>
              <a:t>Labo-ratuvarlar</a:t>
            </a:r>
            <a:r>
              <a:rPr lang="tr-TR" dirty="0">
                <a:latin typeface="Times New Roman" charset="-94"/>
                <a:ea typeface="Calibri" charset="-94"/>
                <a:cs typeface="Times New Roman" charset="-94"/>
              </a:rPr>
              <a:t> Yönetmeliği'nin Tıbbi laboratuvarların çalışma esasları başlıklı 12nci maddesinde (14) "Yasadışı ve kötüye kullanılan ilaç ve maddelerin analizini yapan tıbbi laboratuvarlar ile alkol ve madde bağımlılığı tedavi merkezlerindeki tıbbi laboratuvarların çalışma usul ve esasları Bakanlıkça belirlenir." hükmü bulunmaktadır.</a:t>
            </a:r>
            <a:endParaRPr lang="tr-TR" sz="1600" dirty="0">
              <a:latin typeface="Calibri" charset="-94"/>
              <a:ea typeface="Calibri" charset="-94"/>
              <a:cs typeface="Times New Roman" charset="-94"/>
            </a:endParaRPr>
          </a:p>
          <a:p>
            <a:pPr indent="180340" algn="just">
              <a:lnSpc>
                <a:spcPct val="115000"/>
              </a:lnSpc>
              <a:spcAft>
                <a:spcPts val="400"/>
              </a:spcAft>
            </a:pPr>
            <a:r>
              <a:rPr lang="tr-TR" dirty="0">
                <a:latin typeface="Times New Roman" charset="-94"/>
                <a:ea typeface="Calibri" charset="-94"/>
                <a:cs typeface="Times New Roman" charset="-94"/>
              </a:rPr>
              <a:t>İdrar numunelerinde uyuşturucu madde tarama testi pozitifliğinin, daha üst bir yöntemle doğrulanması için standartları belirlenmiş ve ruhsatlı tıbbi </a:t>
            </a:r>
            <a:r>
              <a:rPr lang="tr-TR" dirty="0" err="1">
                <a:latin typeface="Times New Roman" charset="-94"/>
                <a:ea typeface="Calibri" charset="-94"/>
                <a:cs typeface="Times New Roman" charset="-94"/>
              </a:rPr>
              <a:t>labo-</a:t>
            </a:r>
            <a:r>
              <a:rPr lang="tr-TR" spc="-10" dirty="0" err="1">
                <a:latin typeface="Times New Roman" charset="-94"/>
                <a:ea typeface="Calibri" charset="-94"/>
                <a:cs typeface="Times New Roman" charset="-94"/>
              </a:rPr>
              <a:t>ratuvarlar</a:t>
            </a:r>
            <a:r>
              <a:rPr lang="tr-TR" spc="-10" dirty="0">
                <a:latin typeface="Times New Roman" charset="-94"/>
                <a:ea typeface="Calibri" charset="-94"/>
                <a:cs typeface="Times New Roman" charset="-94"/>
              </a:rPr>
              <a:t> arasından Bakanlığımızca yetkilendirilecek doğrulama laboratuvarları</a:t>
            </a:r>
            <a:r>
              <a:rPr lang="tr-TR" dirty="0">
                <a:latin typeface="Times New Roman" charset="-94"/>
                <a:ea typeface="Calibri" charset="-94"/>
                <a:cs typeface="Times New Roman" charset="-94"/>
              </a:rPr>
              <a:t>, iş ve işlemlerini ekte belirtilen hükümler doğrultusunda yapacaktır. Ülkemizde doğrulama testi hizmeti vermekte olan mevcut tıbbi laboratuvarlar bu Genelge kapsamında 30/09/2015 tarihine kadar uyum sağlamak ve yetki belgesi almak zorundadır. </a:t>
            </a:r>
            <a:endParaRPr lang="tr-TR" sz="1600" dirty="0">
              <a:latin typeface="Calibri" charset="-94"/>
              <a:ea typeface="Calibri" charset="-94"/>
              <a:cs typeface="Times New Roman" charset="-94"/>
            </a:endParaRPr>
          </a:p>
          <a:p>
            <a:pPr indent="180340" algn="just">
              <a:lnSpc>
                <a:spcPct val="115000"/>
              </a:lnSpc>
              <a:spcAft>
                <a:spcPts val="0"/>
              </a:spcAft>
            </a:pPr>
            <a:r>
              <a:rPr lang="tr-TR" dirty="0">
                <a:latin typeface="Times New Roman" charset="-94"/>
                <a:ea typeface="Calibri" charset="-94"/>
                <a:cs typeface="Times New Roman" charset="-94"/>
              </a:rPr>
              <a:t>Bilgilerinizi ve gereğini rica ederim.</a:t>
            </a:r>
            <a:endParaRPr lang="tr-TR" sz="1600" dirty="0">
              <a:latin typeface="Calibri" charset="-94"/>
              <a:ea typeface="Calibri" charset="-94"/>
              <a:cs typeface="Times New Roman" charset="-94"/>
            </a:endParaRPr>
          </a:p>
          <a:p>
            <a:pPr algn="r">
              <a:lnSpc>
                <a:spcPct val="115000"/>
              </a:lnSpc>
              <a:spcAft>
                <a:spcPts val="0"/>
              </a:spcAft>
            </a:pPr>
            <a:r>
              <a:rPr lang="tr-TR" dirty="0">
                <a:latin typeface="Times New Roman" charset="-94"/>
                <a:ea typeface="Calibri" charset="-94"/>
                <a:cs typeface="Times New Roman" charset="-94"/>
              </a:rPr>
              <a:t>Prof. Dr. Eyüp GÜMÜŞ</a:t>
            </a:r>
            <a:endParaRPr lang="tr-TR" sz="1600" dirty="0">
              <a:latin typeface="Calibri" charset="-94"/>
              <a:ea typeface="Calibri" charset="-94"/>
              <a:cs typeface="Times New Roman" charset="-94"/>
            </a:endParaRPr>
          </a:p>
          <a:p>
            <a:pPr algn="r">
              <a:lnSpc>
                <a:spcPct val="115000"/>
              </a:lnSpc>
              <a:spcAft>
                <a:spcPts val="0"/>
              </a:spcAft>
            </a:pPr>
            <a:r>
              <a:rPr lang="tr-TR" dirty="0">
                <a:latin typeface="Times New Roman" charset="-94"/>
                <a:ea typeface="Calibri" charset="-94"/>
                <a:cs typeface="Times New Roman" charset="-94"/>
              </a:rPr>
              <a:t>Bakan a.</a:t>
            </a:r>
            <a:endParaRPr lang="tr-TR" sz="1600" dirty="0">
              <a:latin typeface="Calibri" charset="-94"/>
              <a:ea typeface="Calibri" charset="-94"/>
              <a:cs typeface="Times New Roman" charset="-94"/>
            </a:endParaRPr>
          </a:p>
          <a:p>
            <a:pPr algn="r">
              <a:lnSpc>
                <a:spcPct val="115000"/>
              </a:lnSpc>
              <a:spcAft>
                <a:spcPts val="0"/>
              </a:spcAft>
            </a:pPr>
            <a:r>
              <a:rPr lang="tr-TR" dirty="0">
                <a:latin typeface="Times New Roman" charset="-94"/>
                <a:ea typeface="Calibri" charset="-94"/>
                <a:cs typeface="Times New Roman" charset="-94"/>
              </a:rPr>
              <a:t>Müsteşar</a:t>
            </a:r>
            <a:endParaRPr lang="tr-TR" sz="1600" dirty="0">
              <a:effectLst/>
              <a:latin typeface="Calibri" charset="-94"/>
              <a:ea typeface="Calibri" charset="-94"/>
              <a:cs typeface="Times New Roman" charset="-94"/>
            </a:endParaRPr>
          </a:p>
        </p:txBody>
      </p:sp>
      <p:cxnSp>
        <p:nvCxnSpPr>
          <p:cNvPr id="5" name="Düz Bağlayıcı 4">
            <a:extLst>
              <a:ext uri="{FF2B5EF4-FFF2-40B4-BE49-F238E27FC236}">
                <a16:creationId xmlns:a16="http://schemas.microsoft.com/office/drawing/2014/main" xmlns="" id="{864DEF9A-3BE8-B54D-BC47-A9C3E682AF50}"/>
              </a:ext>
            </a:extLst>
          </p:cNvPr>
          <p:cNvCxnSpPr/>
          <p:nvPr/>
        </p:nvCxnSpPr>
        <p:spPr>
          <a:xfrm>
            <a:off x="614363" y="4957763"/>
            <a:ext cx="1118711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a:extLst>
              <a:ext uri="{FF2B5EF4-FFF2-40B4-BE49-F238E27FC236}">
                <a16:creationId xmlns:a16="http://schemas.microsoft.com/office/drawing/2014/main" xmlns="" id="{6D33380D-B1C1-F94C-BDB8-D270A1B785D5}"/>
              </a:ext>
            </a:extLst>
          </p:cNvPr>
          <p:cNvCxnSpPr/>
          <p:nvPr/>
        </p:nvCxnSpPr>
        <p:spPr>
          <a:xfrm>
            <a:off x="485775" y="5300663"/>
            <a:ext cx="10744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43689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B5CCF699-FE88-4840-A547-29C8C3506B7F}"/>
              </a:ext>
            </a:extLst>
          </p:cNvPr>
          <p:cNvPicPr>
            <a:picLocks noChangeAspect="1"/>
          </p:cNvPicPr>
          <p:nvPr/>
        </p:nvPicPr>
        <p:blipFill>
          <a:blip r:embed="rId2"/>
          <a:stretch>
            <a:fillRect/>
          </a:stretch>
        </p:blipFill>
        <p:spPr>
          <a:xfrm>
            <a:off x="0" y="925395"/>
            <a:ext cx="12192000" cy="5007209"/>
          </a:xfrm>
          <a:prstGeom prst="rect">
            <a:avLst/>
          </a:prstGeom>
        </p:spPr>
      </p:pic>
    </p:spTree>
    <p:extLst>
      <p:ext uri="{BB962C8B-B14F-4D97-AF65-F5344CB8AC3E}">
        <p14:creationId xmlns:p14="http://schemas.microsoft.com/office/powerpoint/2010/main" val="123279755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973BD6F-F6A4-EA44-8DA1-899EE77D9A4D}"/>
              </a:ext>
            </a:extLst>
          </p:cNvPr>
          <p:cNvPicPr>
            <a:picLocks noChangeAspect="1"/>
          </p:cNvPicPr>
          <p:nvPr/>
        </p:nvPicPr>
        <p:blipFill>
          <a:blip r:embed="rId2"/>
          <a:stretch>
            <a:fillRect/>
          </a:stretch>
        </p:blipFill>
        <p:spPr>
          <a:xfrm>
            <a:off x="539750" y="1352550"/>
            <a:ext cx="11112500" cy="4152900"/>
          </a:xfrm>
          <a:prstGeom prst="rect">
            <a:avLst/>
          </a:prstGeom>
        </p:spPr>
      </p:pic>
      <p:cxnSp>
        <p:nvCxnSpPr>
          <p:cNvPr id="4" name="Düz Bağlayıcı 3">
            <a:extLst>
              <a:ext uri="{FF2B5EF4-FFF2-40B4-BE49-F238E27FC236}">
                <a16:creationId xmlns:a16="http://schemas.microsoft.com/office/drawing/2014/main" xmlns="" id="{CF4E1DA1-3EE1-534E-8831-3BA11BBB5527}"/>
              </a:ext>
            </a:extLst>
          </p:cNvPr>
          <p:cNvCxnSpPr/>
          <p:nvPr/>
        </p:nvCxnSpPr>
        <p:spPr>
          <a:xfrm>
            <a:off x="3514725" y="2400300"/>
            <a:ext cx="74723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xmlns="" id="{205C0FD7-ACD3-DC43-A3AF-D1AE7DD9B44C}"/>
              </a:ext>
            </a:extLst>
          </p:cNvPr>
          <p:cNvCxnSpPr/>
          <p:nvPr/>
        </p:nvCxnSpPr>
        <p:spPr>
          <a:xfrm>
            <a:off x="8072438" y="2786063"/>
            <a:ext cx="3286125" cy="0"/>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9">
            <a:extLst>
              <a:ext uri="{FF2B5EF4-FFF2-40B4-BE49-F238E27FC236}">
                <a16:creationId xmlns:a16="http://schemas.microsoft.com/office/drawing/2014/main" xmlns="" id="{E37A0FC6-C6F3-884A-9720-7FA2673B8CE4}"/>
              </a:ext>
            </a:extLst>
          </p:cNvPr>
          <p:cNvCxnSpPr/>
          <p:nvPr/>
        </p:nvCxnSpPr>
        <p:spPr>
          <a:xfrm>
            <a:off x="539750" y="3157538"/>
            <a:ext cx="107902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xmlns="" id="{36B7A242-7F8B-DA43-833A-D52E4DA53446}"/>
              </a:ext>
            </a:extLst>
          </p:cNvPr>
          <p:cNvCxnSpPr/>
          <p:nvPr/>
        </p:nvCxnSpPr>
        <p:spPr>
          <a:xfrm>
            <a:off x="539750" y="3571875"/>
            <a:ext cx="29749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xmlns="" id="{886E419A-1F7D-9948-B61A-2B1E852E2B0D}"/>
              </a:ext>
            </a:extLst>
          </p:cNvPr>
          <p:cNvCxnSpPr/>
          <p:nvPr/>
        </p:nvCxnSpPr>
        <p:spPr>
          <a:xfrm>
            <a:off x="2400300" y="3900488"/>
            <a:ext cx="7200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xmlns="" id="{D95AEE08-5DA0-0D4A-B2AC-0E0D11EEFEC1}"/>
              </a:ext>
            </a:extLst>
          </p:cNvPr>
          <p:cNvCxnSpPr/>
          <p:nvPr/>
        </p:nvCxnSpPr>
        <p:spPr>
          <a:xfrm>
            <a:off x="3757613" y="2786063"/>
            <a:ext cx="4314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xmlns="" id="{05D7C06F-8B2E-8949-9A78-6C74FE99F83E}"/>
              </a:ext>
            </a:extLst>
          </p:cNvPr>
          <p:cNvSpPr txBox="1"/>
          <p:nvPr/>
        </p:nvSpPr>
        <p:spPr>
          <a:xfrm>
            <a:off x="742950" y="5915025"/>
            <a:ext cx="7810664" cy="369332"/>
          </a:xfrm>
          <a:prstGeom prst="rect">
            <a:avLst/>
          </a:prstGeom>
          <a:solidFill>
            <a:schemeClr val="accent2">
              <a:lumMod val="20000"/>
              <a:lumOff val="80000"/>
            </a:schemeClr>
          </a:solidFill>
        </p:spPr>
        <p:txBody>
          <a:bodyPr wrap="none" rtlCol="0">
            <a:spAutoFit/>
          </a:bodyPr>
          <a:lstStyle/>
          <a:p>
            <a:r>
              <a:rPr lang="tr-TR" dirty="0"/>
              <a:t>İlk Yetki Belgesi Hacettepe </a:t>
            </a:r>
            <a:r>
              <a:rPr lang="tr-TR" dirty="0" err="1"/>
              <a:t>Üni</a:t>
            </a:r>
            <a:r>
              <a:rPr lang="tr-TR" dirty="0"/>
              <a:t>. </a:t>
            </a:r>
            <a:r>
              <a:rPr lang="tr-TR" dirty="0" err="1"/>
              <a:t>Hast</a:t>
            </a:r>
            <a:r>
              <a:rPr lang="tr-TR" dirty="0"/>
              <a:t>. Adli Toksikoloji </a:t>
            </a:r>
            <a:r>
              <a:rPr lang="tr-TR" dirty="0" err="1"/>
              <a:t>Lab.na</a:t>
            </a:r>
            <a:r>
              <a:rPr lang="tr-TR" dirty="0"/>
              <a:t> verilmiştir. (04/2016) </a:t>
            </a:r>
          </a:p>
        </p:txBody>
      </p:sp>
    </p:spTree>
    <p:extLst>
      <p:ext uri="{BB962C8B-B14F-4D97-AF65-F5344CB8AC3E}">
        <p14:creationId xmlns:p14="http://schemas.microsoft.com/office/powerpoint/2010/main" val="365664244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661137F-AF21-0143-B3C7-A55E8505362C}"/>
              </a:ext>
            </a:extLst>
          </p:cNvPr>
          <p:cNvPicPr>
            <a:picLocks noChangeAspect="1"/>
          </p:cNvPicPr>
          <p:nvPr/>
        </p:nvPicPr>
        <p:blipFill>
          <a:blip r:embed="rId2"/>
          <a:stretch>
            <a:fillRect/>
          </a:stretch>
        </p:blipFill>
        <p:spPr>
          <a:xfrm>
            <a:off x="0" y="1500189"/>
            <a:ext cx="12192000" cy="3635926"/>
          </a:xfrm>
          <a:prstGeom prst="rect">
            <a:avLst/>
          </a:prstGeom>
        </p:spPr>
      </p:pic>
      <p:cxnSp>
        <p:nvCxnSpPr>
          <p:cNvPr id="4" name="Düz Bağlayıcı 3">
            <a:extLst>
              <a:ext uri="{FF2B5EF4-FFF2-40B4-BE49-F238E27FC236}">
                <a16:creationId xmlns:a16="http://schemas.microsoft.com/office/drawing/2014/main" xmlns="" id="{63F040B6-F776-F044-B7E4-8184D372896C}"/>
              </a:ext>
            </a:extLst>
          </p:cNvPr>
          <p:cNvCxnSpPr/>
          <p:nvPr/>
        </p:nvCxnSpPr>
        <p:spPr>
          <a:xfrm>
            <a:off x="10186988" y="3486148"/>
            <a:ext cx="16859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Düz Bağlayıcı 5">
            <a:extLst>
              <a:ext uri="{FF2B5EF4-FFF2-40B4-BE49-F238E27FC236}">
                <a16:creationId xmlns:a16="http://schemas.microsoft.com/office/drawing/2014/main" xmlns="" id="{B9488BC3-4B00-3A47-8A54-960C85A5A34D}"/>
              </a:ext>
            </a:extLst>
          </p:cNvPr>
          <p:cNvCxnSpPr/>
          <p:nvPr/>
        </p:nvCxnSpPr>
        <p:spPr>
          <a:xfrm>
            <a:off x="114300" y="3786182"/>
            <a:ext cx="11815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xmlns="" id="{E9307598-7998-5745-8449-7CE9C87E879F}"/>
              </a:ext>
            </a:extLst>
          </p:cNvPr>
          <p:cNvCxnSpPr/>
          <p:nvPr/>
        </p:nvCxnSpPr>
        <p:spPr>
          <a:xfrm>
            <a:off x="142875" y="4086221"/>
            <a:ext cx="4772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02294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6">
            <a:extLst>
              <a:ext uri="{FF2B5EF4-FFF2-40B4-BE49-F238E27FC236}">
                <a16:creationId xmlns:a16="http://schemas.microsoft.com/office/drawing/2014/main" xmlns="" id="{8813FC64-549D-EE49-BE8C-C9052C630E95}"/>
              </a:ext>
            </a:extLst>
          </p:cNvPr>
          <p:cNvGraphicFramePr>
            <a:graphicFrameLocks/>
          </p:cNvGraphicFramePr>
          <p:nvPr>
            <p:extLst>
              <p:ext uri="{D42A27DB-BD31-4B8C-83A1-F6EECF244321}">
                <p14:modId xmlns:p14="http://schemas.microsoft.com/office/powerpoint/2010/main" val="1064603711"/>
              </p:ext>
            </p:extLst>
          </p:nvPr>
        </p:nvGraphicFramePr>
        <p:xfrm>
          <a:off x="2871791" y="1"/>
          <a:ext cx="9301162" cy="6857997"/>
        </p:xfrm>
        <a:graphic>
          <a:graphicData uri="http://schemas.openxmlformats.org/drawingml/2006/table">
            <a:tbl>
              <a:tblPr firstRow="1" firstCol="1" bandRow="1"/>
              <a:tblGrid>
                <a:gridCol w="418631">
                  <a:extLst>
                    <a:ext uri="{9D8B030D-6E8A-4147-A177-3AD203B41FA5}">
                      <a16:colId xmlns:a16="http://schemas.microsoft.com/office/drawing/2014/main" xmlns="" val="20000"/>
                    </a:ext>
                  </a:extLst>
                </a:gridCol>
                <a:gridCol w="8882531">
                  <a:extLst>
                    <a:ext uri="{9D8B030D-6E8A-4147-A177-3AD203B41FA5}">
                      <a16:colId xmlns:a16="http://schemas.microsoft.com/office/drawing/2014/main" xmlns="" val="20001"/>
                    </a:ext>
                  </a:extLst>
                </a:gridCol>
              </a:tblGrid>
              <a:tr h="412349">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1</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0"/>
                        </a:spcAft>
                        <a:tabLst>
                          <a:tab pos="4140835" algn="r"/>
                        </a:tabLst>
                      </a:pPr>
                      <a:r>
                        <a:rPr lang="tr-TR" sz="1600" b="1" dirty="0">
                          <a:solidFill>
                            <a:schemeClr val="tx1"/>
                          </a:solidFill>
                          <a:effectLst/>
                          <a:latin typeface="Times New Roman" charset="-94"/>
                          <a:ea typeface="Times New Roman" charset="-94"/>
                          <a:cs typeface="Times New Roman" charset="-94"/>
                        </a:rPr>
                        <a:t>Başvuru dilekçesi</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588325">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2</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09.10.2013 tarihli ve 28790 sayılı Resmi Gazetede yayınlanan Tıbbi Laboratuvarlar Yönetmeliği kapsamında alınmış olan </a:t>
                      </a:r>
                      <a:r>
                        <a:rPr lang="tr-TR" sz="1600" b="1" dirty="0">
                          <a:solidFill>
                            <a:srgbClr val="C00000"/>
                          </a:solidFill>
                          <a:effectLst/>
                          <a:latin typeface="Times New Roman" charset="-94"/>
                          <a:ea typeface="Calibri" charset="-94"/>
                          <a:cs typeface="Times New Roman" charset="-94"/>
                        </a:rPr>
                        <a:t>ruhsat</a:t>
                      </a:r>
                      <a:r>
                        <a:rPr lang="tr-TR" sz="1600" b="1" dirty="0">
                          <a:solidFill>
                            <a:schemeClr val="tx1"/>
                          </a:solidFill>
                          <a:effectLst/>
                          <a:latin typeface="Times New Roman" charset="-94"/>
                          <a:ea typeface="Calibri" charset="-94"/>
                          <a:cs typeface="Times New Roman" charset="-94"/>
                        </a:rPr>
                        <a:t> belgesi fotokopisi</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94161">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3</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Şahit numune </a:t>
                      </a:r>
                      <a:r>
                        <a:rPr lang="tr-TR" sz="1600" b="1" dirty="0">
                          <a:solidFill>
                            <a:srgbClr val="C00000"/>
                          </a:solidFill>
                          <a:effectLst/>
                          <a:latin typeface="Times New Roman" charset="-94"/>
                          <a:ea typeface="Calibri" charset="-94"/>
                          <a:cs typeface="Times New Roman" charset="-94"/>
                        </a:rPr>
                        <a:t>kabul/ret </a:t>
                      </a:r>
                      <a:r>
                        <a:rPr lang="tr-TR" sz="1600" b="1" dirty="0">
                          <a:solidFill>
                            <a:schemeClr val="tx1"/>
                          </a:solidFill>
                          <a:effectLst/>
                          <a:latin typeface="Times New Roman" charset="-94"/>
                          <a:ea typeface="Calibri" charset="-94"/>
                          <a:cs typeface="Times New Roman" charset="-94"/>
                        </a:rPr>
                        <a:t>kriterlerine ilişkin yazılı doküman</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94161">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4</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Doğrulama laboratuvarı </a:t>
                      </a:r>
                      <a:r>
                        <a:rPr lang="tr-TR" sz="1600" b="1" dirty="0">
                          <a:solidFill>
                            <a:srgbClr val="C00000"/>
                          </a:solidFill>
                          <a:effectLst/>
                          <a:latin typeface="Times New Roman" charset="-94"/>
                          <a:ea typeface="Calibri" charset="-94"/>
                          <a:cs typeface="Times New Roman" charset="-94"/>
                        </a:rPr>
                        <a:t>sonuç raporu </a:t>
                      </a:r>
                      <a:r>
                        <a:rPr lang="tr-TR" sz="1600" b="1" dirty="0">
                          <a:solidFill>
                            <a:schemeClr val="tx1"/>
                          </a:solidFill>
                          <a:effectLst/>
                          <a:latin typeface="Times New Roman" charset="-94"/>
                          <a:ea typeface="Calibri" charset="-94"/>
                          <a:cs typeface="Times New Roman" charset="-94"/>
                        </a:rPr>
                        <a:t>örneği*</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94161">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5</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Doğrulama laboratuvarında analiz için kullanılan </a:t>
                      </a:r>
                      <a:r>
                        <a:rPr lang="tr-TR" sz="1600" b="1" dirty="0">
                          <a:solidFill>
                            <a:srgbClr val="C00000"/>
                          </a:solidFill>
                          <a:effectLst/>
                          <a:latin typeface="Times New Roman" charset="-94"/>
                          <a:ea typeface="Calibri" charset="-94"/>
                          <a:cs typeface="Times New Roman" charset="-94"/>
                        </a:rPr>
                        <a:t>cihazların ve çalışılacak testlerin listesi</a:t>
                      </a:r>
                      <a:endParaRPr lang="tr-TR" sz="1600" b="1" dirty="0">
                        <a:solidFill>
                          <a:srgbClr val="C00000"/>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94161">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6</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Laboratuvarda </a:t>
                      </a:r>
                      <a:r>
                        <a:rPr lang="tr-TR" sz="1600" b="1" dirty="0">
                          <a:solidFill>
                            <a:srgbClr val="C00000"/>
                          </a:solidFill>
                          <a:effectLst/>
                          <a:latin typeface="Times New Roman" charset="-94"/>
                          <a:ea typeface="Calibri" charset="-94"/>
                          <a:cs typeface="Times New Roman" charset="-94"/>
                        </a:rPr>
                        <a:t>derin dondurucu </a:t>
                      </a:r>
                      <a:r>
                        <a:rPr lang="tr-TR" sz="1600" b="1" dirty="0">
                          <a:solidFill>
                            <a:schemeClr val="tx1"/>
                          </a:solidFill>
                          <a:effectLst/>
                          <a:latin typeface="Times New Roman" charset="-94"/>
                          <a:ea typeface="Calibri" charset="-94"/>
                          <a:cs typeface="Times New Roman" charset="-94"/>
                        </a:rPr>
                        <a:t>bulunduğuna dair belge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94161">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7</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Laboratuvarın ilgili testlerde </a:t>
                      </a:r>
                      <a:r>
                        <a:rPr lang="tr-TR" sz="1600" b="1" dirty="0">
                          <a:solidFill>
                            <a:srgbClr val="C00000"/>
                          </a:solidFill>
                          <a:effectLst/>
                          <a:latin typeface="Times New Roman" charset="-94"/>
                          <a:ea typeface="Calibri" charset="-94"/>
                          <a:cs typeface="Times New Roman" charset="-94"/>
                        </a:rPr>
                        <a:t>dış kalite </a:t>
                      </a:r>
                      <a:r>
                        <a:rPr lang="tr-TR" sz="1600" b="1" dirty="0">
                          <a:solidFill>
                            <a:schemeClr val="tx1"/>
                          </a:solidFill>
                          <a:effectLst/>
                          <a:latin typeface="Times New Roman" charset="-94"/>
                          <a:ea typeface="Calibri" charset="-94"/>
                          <a:cs typeface="Times New Roman" charset="-94"/>
                        </a:rPr>
                        <a:t>değerlendirme programına katıldığına dair belge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588325">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8</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Genelgede** yer alan EK-1. </a:t>
                      </a:r>
                      <a:r>
                        <a:rPr lang="tr-TR" sz="1600" b="1" dirty="0">
                          <a:solidFill>
                            <a:srgbClr val="C00000"/>
                          </a:solidFill>
                          <a:effectLst/>
                          <a:latin typeface="Times New Roman" charset="-94"/>
                          <a:ea typeface="Calibri" charset="-94"/>
                          <a:cs typeface="Times New Roman" charset="-94"/>
                        </a:rPr>
                        <a:t>Doğrulama Testi İstek Formuna uygun olarak numune kabul </a:t>
                      </a:r>
                      <a:r>
                        <a:rPr lang="tr-TR" sz="1600" b="1" dirty="0">
                          <a:solidFill>
                            <a:schemeClr val="tx1"/>
                          </a:solidFill>
                          <a:effectLst/>
                          <a:latin typeface="Times New Roman" charset="-94"/>
                          <a:ea typeface="Calibri" charset="-94"/>
                          <a:cs typeface="Times New Roman" charset="-94"/>
                        </a:rPr>
                        <a:t>edileceğine dair taahhütname***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861857">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9</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rgbClr val="C00000"/>
                          </a:solidFill>
                          <a:effectLst/>
                          <a:latin typeface="Times New Roman" charset="-94"/>
                          <a:ea typeface="Calibri" charset="-94"/>
                          <a:cs typeface="Times New Roman" charset="-94"/>
                        </a:rPr>
                        <a:t>İç ve dış kalite kontrol testlerine ait veriler ile kalibrasyon sonuçlarının kayıt </a:t>
                      </a:r>
                      <a:r>
                        <a:rPr lang="tr-TR" sz="1600" b="1" dirty="0">
                          <a:solidFill>
                            <a:schemeClr val="tx1"/>
                          </a:solidFill>
                          <a:effectLst/>
                          <a:latin typeface="Times New Roman" charset="-94"/>
                          <a:ea typeface="Calibri" charset="-94"/>
                          <a:cs typeface="Times New Roman" charset="-94"/>
                        </a:rPr>
                        <a:t>altına alınacağına ve Tıbbi Laboratuvarlar Yönetmeliğinde belirtilen esaslara göre saklanacağına dair taahhütname***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332209">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10</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Tüm numunelerin uygun koşullarda en az </a:t>
                      </a:r>
                      <a:r>
                        <a:rPr lang="tr-TR" sz="1600" b="1" dirty="0">
                          <a:solidFill>
                            <a:srgbClr val="C00000"/>
                          </a:solidFill>
                          <a:effectLst/>
                          <a:latin typeface="Times New Roman" charset="-94"/>
                          <a:ea typeface="Calibri" charset="-94"/>
                          <a:cs typeface="Times New Roman" charset="-94"/>
                        </a:rPr>
                        <a:t>1 (bir) yıl </a:t>
                      </a:r>
                      <a:r>
                        <a:rPr lang="tr-TR" sz="1600" b="1" dirty="0">
                          <a:solidFill>
                            <a:schemeClr val="tx1"/>
                          </a:solidFill>
                          <a:effectLst/>
                          <a:latin typeface="Times New Roman" charset="-94"/>
                          <a:ea typeface="Calibri" charset="-94"/>
                          <a:cs typeface="Times New Roman" charset="-94"/>
                        </a:rPr>
                        <a:t>saklanacağına dair taahhütname ***</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1153945">
                <a:tc>
                  <a:txBody>
                    <a:bodyPr/>
                    <a:lstStyle/>
                    <a:p>
                      <a:pPr algn="ctr">
                        <a:lnSpc>
                          <a:spcPct val="107000"/>
                        </a:lnSpc>
                        <a:spcAft>
                          <a:spcPts val="0"/>
                        </a:spcAft>
                      </a:pPr>
                      <a:r>
                        <a:rPr lang="tr-TR" sz="1600" b="1" dirty="0">
                          <a:solidFill>
                            <a:schemeClr val="tx1"/>
                          </a:solidFill>
                          <a:effectLst/>
                          <a:latin typeface="Times New Roman" charset="-94"/>
                          <a:ea typeface="Calibri" charset="-94"/>
                          <a:cs typeface="Times New Roman" charset="-94"/>
                        </a:rPr>
                        <a:t>11</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Test listesinde bildirilmiş olan testler için </a:t>
                      </a:r>
                      <a:r>
                        <a:rPr lang="tr-TR" sz="1600" b="1" dirty="0" err="1">
                          <a:solidFill>
                            <a:srgbClr val="C00000"/>
                          </a:solidFill>
                          <a:effectLst/>
                          <a:latin typeface="Times New Roman" charset="-94"/>
                          <a:ea typeface="Calibri" charset="-94"/>
                          <a:cs typeface="Times New Roman" charset="-94"/>
                        </a:rPr>
                        <a:t>metod</a:t>
                      </a:r>
                      <a:r>
                        <a:rPr lang="tr-TR" sz="1600" b="1" dirty="0">
                          <a:solidFill>
                            <a:srgbClr val="C00000"/>
                          </a:solidFill>
                          <a:effectLst/>
                          <a:latin typeface="Times New Roman" charset="-94"/>
                          <a:ea typeface="Calibri" charset="-94"/>
                          <a:cs typeface="Times New Roman" charset="-94"/>
                        </a:rPr>
                        <a:t> </a:t>
                      </a:r>
                      <a:r>
                        <a:rPr lang="tr-TR" sz="1600" b="1" dirty="0" err="1">
                          <a:solidFill>
                            <a:srgbClr val="C00000"/>
                          </a:solidFill>
                          <a:effectLst/>
                          <a:latin typeface="Times New Roman" charset="-94"/>
                          <a:ea typeface="Calibri" charset="-94"/>
                          <a:cs typeface="Times New Roman" charset="-94"/>
                        </a:rPr>
                        <a:t>validasyonunun</a:t>
                      </a:r>
                      <a:r>
                        <a:rPr lang="tr-TR" sz="1600" b="1" dirty="0">
                          <a:solidFill>
                            <a:srgbClr val="C00000"/>
                          </a:solidFill>
                          <a:effectLst/>
                          <a:latin typeface="Times New Roman" charset="-94"/>
                          <a:ea typeface="Calibri" charset="-94"/>
                          <a:cs typeface="Times New Roman" charset="-94"/>
                        </a:rPr>
                        <a:t> </a:t>
                      </a:r>
                      <a:r>
                        <a:rPr lang="tr-TR" sz="1600" b="1" dirty="0">
                          <a:solidFill>
                            <a:schemeClr val="tx1"/>
                          </a:solidFill>
                          <a:effectLst/>
                          <a:latin typeface="Times New Roman" charset="-94"/>
                          <a:ea typeface="Calibri" charset="-94"/>
                          <a:cs typeface="Times New Roman" charset="-94"/>
                        </a:rPr>
                        <a:t>(geçerlilik çalışmalarının) yapıldığını, bu çerçevede yöntemin doğruluk, kesinlik, </a:t>
                      </a:r>
                      <a:r>
                        <a:rPr lang="tr-TR" sz="1600" b="1" dirty="0" err="1">
                          <a:solidFill>
                            <a:schemeClr val="tx1"/>
                          </a:solidFill>
                          <a:effectLst/>
                          <a:latin typeface="Times New Roman" charset="-94"/>
                          <a:ea typeface="Calibri" charset="-94"/>
                          <a:cs typeface="Times New Roman" charset="-94"/>
                        </a:rPr>
                        <a:t>spesifite</a:t>
                      </a:r>
                      <a:r>
                        <a:rPr lang="tr-TR" sz="1600" b="1" dirty="0">
                          <a:solidFill>
                            <a:schemeClr val="tx1"/>
                          </a:solidFill>
                          <a:effectLst/>
                          <a:latin typeface="Times New Roman" charset="-94"/>
                          <a:ea typeface="Calibri" charset="-94"/>
                          <a:cs typeface="Times New Roman" charset="-94"/>
                        </a:rPr>
                        <a:t>, </a:t>
                      </a:r>
                      <a:r>
                        <a:rPr lang="tr-TR" sz="1600" b="1" dirty="0" err="1">
                          <a:solidFill>
                            <a:schemeClr val="tx1"/>
                          </a:solidFill>
                          <a:effectLst/>
                          <a:latin typeface="Times New Roman" charset="-94"/>
                          <a:ea typeface="Calibri" charset="-94"/>
                          <a:cs typeface="Times New Roman" charset="-94"/>
                        </a:rPr>
                        <a:t>sensitivite</a:t>
                      </a:r>
                      <a:r>
                        <a:rPr lang="tr-TR" sz="1600" b="1" dirty="0">
                          <a:solidFill>
                            <a:schemeClr val="tx1"/>
                          </a:solidFill>
                          <a:effectLst/>
                          <a:latin typeface="Times New Roman" charset="-94"/>
                          <a:ea typeface="Calibri" charset="-94"/>
                          <a:cs typeface="Times New Roman" charset="-94"/>
                        </a:rPr>
                        <a:t>, en düşük miktar belirleme sınırı, ölçüm aralığı, sürüklenme analizleri vb. performans kriterlerinin tayin edildiğine ve </a:t>
                      </a:r>
                      <a:r>
                        <a:rPr lang="tr-TR" sz="1600" b="1" dirty="0">
                          <a:solidFill>
                            <a:srgbClr val="C00000"/>
                          </a:solidFill>
                          <a:effectLst/>
                          <a:latin typeface="Times New Roman" charset="-94"/>
                          <a:ea typeface="Calibri" charset="-94"/>
                          <a:cs typeface="Times New Roman" charset="-94"/>
                        </a:rPr>
                        <a:t>kayıt</a:t>
                      </a:r>
                      <a:r>
                        <a:rPr lang="tr-TR" sz="1600" b="1" dirty="0">
                          <a:solidFill>
                            <a:schemeClr val="tx1"/>
                          </a:solidFill>
                          <a:effectLst/>
                          <a:latin typeface="Times New Roman" charset="-94"/>
                          <a:ea typeface="Calibri" charset="-94"/>
                          <a:cs typeface="Times New Roman" charset="-94"/>
                        </a:rPr>
                        <a:t> altına alındığına dair taahhütname***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861857">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12</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Testlerin kalibrasyonlarında kullanılan </a:t>
                      </a:r>
                      <a:r>
                        <a:rPr lang="tr-TR" sz="1600" b="1" dirty="0" err="1">
                          <a:solidFill>
                            <a:srgbClr val="C00000"/>
                          </a:solidFill>
                          <a:effectLst/>
                          <a:latin typeface="Times New Roman" charset="-94"/>
                          <a:ea typeface="Calibri" charset="-94"/>
                          <a:cs typeface="Times New Roman" charset="-94"/>
                        </a:rPr>
                        <a:t>kalibratörlerin</a:t>
                      </a:r>
                      <a:r>
                        <a:rPr lang="tr-TR" sz="1600" b="1" dirty="0">
                          <a:solidFill>
                            <a:srgbClr val="C00000"/>
                          </a:solidFill>
                          <a:effectLst/>
                          <a:latin typeface="Times New Roman" charset="-94"/>
                          <a:ea typeface="Calibri" charset="-94"/>
                          <a:cs typeface="Times New Roman" charset="-94"/>
                        </a:rPr>
                        <a:t> (standartların</a:t>
                      </a:r>
                      <a:r>
                        <a:rPr lang="tr-TR" sz="1600" b="1" dirty="0">
                          <a:solidFill>
                            <a:schemeClr val="tx1"/>
                          </a:solidFill>
                          <a:effectLst/>
                          <a:latin typeface="Times New Roman" charset="-94"/>
                          <a:ea typeface="Calibri" charset="-94"/>
                          <a:cs typeface="Times New Roman" charset="-94"/>
                        </a:rPr>
                        <a:t>), numunede ölçülen </a:t>
                      </a:r>
                      <a:r>
                        <a:rPr lang="tr-TR" sz="1600" b="1" dirty="0" err="1">
                          <a:solidFill>
                            <a:schemeClr val="tx1"/>
                          </a:solidFill>
                          <a:effectLst/>
                          <a:latin typeface="Times New Roman" charset="-94"/>
                          <a:ea typeface="Calibri" charset="-94"/>
                          <a:cs typeface="Times New Roman" charset="-94"/>
                        </a:rPr>
                        <a:t>analitin</a:t>
                      </a:r>
                      <a:r>
                        <a:rPr lang="tr-TR" sz="1600" b="1" dirty="0">
                          <a:solidFill>
                            <a:schemeClr val="tx1"/>
                          </a:solidFill>
                          <a:effectLst/>
                          <a:latin typeface="Times New Roman" charset="-94"/>
                          <a:ea typeface="Calibri" charset="-94"/>
                          <a:cs typeface="Times New Roman" charset="-94"/>
                        </a:rPr>
                        <a:t> kimyasal ve fiziksel özelliklerine sahip olduğuna dair </a:t>
                      </a:r>
                      <a:r>
                        <a:rPr lang="tr-TR" sz="1600" b="1" dirty="0">
                          <a:solidFill>
                            <a:srgbClr val="C00000"/>
                          </a:solidFill>
                          <a:effectLst/>
                          <a:latin typeface="Times New Roman" charset="-94"/>
                          <a:ea typeface="Calibri" charset="-94"/>
                          <a:cs typeface="Times New Roman" charset="-94"/>
                        </a:rPr>
                        <a:t>orijinal üretici belgesi </a:t>
                      </a:r>
                      <a:r>
                        <a:rPr lang="tr-TR" sz="1600" b="1" dirty="0">
                          <a:solidFill>
                            <a:schemeClr val="tx1"/>
                          </a:solidFill>
                          <a:effectLst/>
                          <a:latin typeface="Times New Roman" charset="-94"/>
                          <a:ea typeface="Calibri" charset="-94"/>
                          <a:cs typeface="Times New Roman" charset="-94"/>
                        </a:rPr>
                        <a:t>veya taahhütname***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588325">
                <a:tc>
                  <a:txBody>
                    <a:bodyPr/>
                    <a:lstStyle/>
                    <a:p>
                      <a:pPr>
                        <a:lnSpc>
                          <a:spcPct val="107000"/>
                        </a:lnSpc>
                        <a:spcAft>
                          <a:spcPts val="0"/>
                        </a:spcAft>
                      </a:pPr>
                      <a:r>
                        <a:rPr lang="tr-TR" sz="1600" b="1" dirty="0">
                          <a:solidFill>
                            <a:schemeClr val="tx1"/>
                          </a:solidFill>
                          <a:effectLst/>
                          <a:latin typeface="Times New Roman" charset="-94"/>
                          <a:ea typeface="Calibri" charset="-94"/>
                          <a:cs typeface="Times New Roman" charset="-94"/>
                        </a:rPr>
                        <a:t>13</a:t>
                      </a:r>
                      <a:endParaRPr lang="tr-TR" sz="1600"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600" b="1" dirty="0">
                          <a:solidFill>
                            <a:srgbClr val="C00000"/>
                          </a:solidFill>
                          <a:effectLst/>
                          <a:latin typeface="Times New Roman" charset="-94"/>
                          <a:ea typeface="Calibri" charset="-94"/>
                          <a:cs typeface="Times New Roman" charset="-94"/>
                        </a:rPr>
                        <a:t>Pozitif ve negatif kalite kontrol </a:t>
                      </a:r>
                      <a:r>
                        <a:rPr lang="tr-TR" sz="1600" b="1" dirty="0">
                          <a:solidFill>
                            <a:schemeClr val="tx1"/>
                          </a:solidFill>
                          <a:effectLst/>
                          <a:latin typeface="Times New Roman" charset="-94"/>
                          <a:ea typeface="Calibri" charset="-94"/>
                          <a:cs typeface="Times New Roman" charset="-94"/>
                        </a:rPr>
                        <a:t>numunelerinde elde edilen sonuçların </a:t>
                      </a:r>
                      <a:r>
                        <a:rPr lang="tr-TR" sz="1600" b="1" dirty="0">
                          <a:solidFill>
                            <a:srgbClr val="C00000"/>
                          </a:solidFill>
                          <a:effectLst/>
                          <a:latin typeface="Times New Roman" charset="-94"/>
                          <a:ea typeface="Calibri" charset="-94"/>
                          <a:cs typeface="Times New Roman" charset="-94"/>
                        </a:rPr>
                        <a:t>uluslararası kabul edilebilir değerlerde</a:t>
                      </a:r>
                      <a:r>
                        <a:rPr lang="tr-TR" sz="1600" b="1" dirty="0">
                          <a:solidFill>
                            <a:schemeClr val="tx1"/>
                          </a:solidFill>
                          <a:effectLst/>
                          <a:latin typeface="Times New Roman" charset="-94"/>
                          <a:ea typeface="Calibri" charset="-94"/>
                          <a:cs typeface="Times New Roman" charset="-94"/>
                        </a:rPr>
                        <a:t> olduğuna dair taahhütname***</a:t>
                      </a:r>
                      <a:endParaRPr lang="tr-TR" sz="1600" b="1" dirty="0">
                        <a:solidFill>
                          <a:schemeClr val="tx1"/>
                        </a:solidFill>
                        <a:effectLst/>
                        <a:latin typeface="Calibri" charset="-94"/>
                        <a:ea typeface="Calibri" charset="-94"/>
                        <a:cs typeface="Times New Roman" charset="-94"/>
                      </a:endParaRPr>
                    </a:p>
                  </a:txBody>
                  <a:tcPr marL="65662" marR="65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bl>
          </a:graphicData>
        </a:graphic>
      </p:graphicFrame>
      <p:sp>
        <p:nvSpPr>
          <p:cNvPr id="3" name="Dikdörtgen 2">
            <a:extLst>
              <a:ext uri="{FF2B5EF4-FFF2-40B4-BE49-F238E27FC236}">
                <a16:creationId xmlns:a16="http://schemas.microsoft.com/office/drawing/2014/main" xmlns="" id="{D0CC5A4E-8167-8E4D-B7D5-8E5F5D081985}"/>
              </a:ext>
            </a:extLst>
          </p:cNvPr>
          <p:cNvSpPr/>
          <p:nvPr/>
        </p:nvSpPr>
        <p:spPr>
          <a:xfrm>
            <a:off x="0" y="2334310"/>
            <a:ext cx="2671763" cy="1200329"/>
          </a:xfrm>
          <a:prstGeom prst="rect">
            <a:avLst/>
          </a:prstGeom>
          <a:solidFill>
            <a:schemeClr val="accent4">
              <a:lumMod val="20000"/>
              <a:lumOff val="80000"/>
            </a:schemeClr>
          </a:solidFill>
        </p:spPr>
        <p:txBody>
          <a:bodyPr wrap="square">
            <a:spAutoFit/>
          </a:bodyPr>
          <a:lstStyle/>
          <a:p>
            <a:r>
              <a:rPr lang="tr-TR" b="1" dirty="0"/>
              <a:t>Doğrulama laboratuvarı yetkilendirme başvurusu dosyasında istenilen belgeler </a:t>
            </a:r>
          </a:p>
        </p:txBody>
      </p:sp>
    </p:spTree>
    <p:extLst>
      <p:ext uri="{BB962C8B-B14F-4D97-AF65-F5344CB8AC3E}">
        <p14:creationId xmlns:p14="http://schemas.microsoft.com/office/powerpoint/2010/main" val="35775188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CAC28F4A-DDA0-884D-9C35-69ECA4221CBC}"/>
              </a:ext>
            </a:extLst>
          </p:cNvPr>
          <p:cNvPicPr>
            <a:picLocks noChangeAspect="1"/>
          </p:cNvPicPr>
          <p:nvPr/>
        </p:nvPicPr>
        <p:blipFill>
          <a:blip r:embed="rId2"/>
          <a:stretch>
            <a:fillRect/>
          </a:stretch>
        </p:blipFill>
        <p:spPr>
          <a:xfrm>
            <a:off x="1831975" y="771525"/>
            <a:ext cx="6869113" cy="1556475"/>
          </a:xfrm>
          <a:prstGeom prst="rect">
            <a:avLst/>
          </a:prstGeom>
        </p:spPr>
      </p:pic>
      <p:pic>
        <p:nvPicPr>
          <p:cNvPr id="3" name="Resim 2">
            <a:extLst>
              <a:ext uri="{FF2B5EF4-FFF2-40B4-BE49-F238E27FC236}">
                <a16:creationId xmlns:a16="http://schemas.microsoft.com/office/drawing/2014/main" xmlns="" id="{1A3F5CF4-100E-214F-AEAC-AE1D7F949EA8}"/>
              </a:ext>
            </a:extLst>
          </p:cNvPr>
          <p:cNvPicPr>
            <a:picLocks noChangeAspect="1"/>
          </p:cNvPicPr>
          <p:nvPr/>
        </p:nvPicPr>
        <p:blipFill>
          <a:blip r:embed="rId3"/>
          <a:stretch>
            <a:fillRect/>
          </a:stretch>
        </p:blipFill>
        <p:spPr>
          <a:xfrm>
            <a:off x="923925" y="2724150"/>
            <a:ext cx="8562975" cy="2276664"/>
          </a:xfrm>
          <a:prstGeom prst="rect">
            <a:avLst/>
          </a:prstGeom>
        </p:spPr>
      </p:pic>
      <p:sp>
        <p:nvSpPr>
          <p:cNvPr id="4" name="Metin kutusu 3">
            <a:extLst>
              <a:ext uri="{FF2B5EF4-FFF2-40B4-BE49-F238E27FC236}">
                <a16:creationId xmlns:a16="http://schemas.microsoft.com/office/drawing/2014/main" xmlns="" id="{CA2DD65C-9870-FA40-AFF8-C8803714E0E8}"/>
              </a:ext>
            </a:extLst>
          </p:cNvPr>
          <p:cNvSpPr txBox="1"/>
          <p:nvPr/>
        </p:nvSpPr>
        <p:spPr>
          <a:xfrm>
            <a:off x="4587294" y="5586413"/>
            <a:ext cx="1236236" cy="646331"/>
          </a:xfrm>
          <a:prstGeom prst="rect">
            <a:avLst/>
          </a:prstGeom>
          <a:noFill/>
        </p:spPr>
        <p:txBody>
          <a:bodyPr wrap="none" rtlCol="0">
            <a:spAutoFit/>
          </a:bodyPr>
          <a:lstStyle/>
          <a:p>
            <a:pPr algn="ctr"/>
            <a:r>
              <a:rPr lang="tr-TR" b="1" dirty="0"/>
              <a:t>ANKARA </a:t>
            </a:r>
          </a:p>
          <a:p>
            <a:pPr algn="ctr"/>
            <a:r>
              <a:rPr lang="tr-TR" b="1" dirty="0"/>
              <a:t>13.12.2016</a:t>
            </a:r>
          </a:p>
        </p:txBody>
      </p:sp>
    </p:spTree>
    <p:extLst>
      <p:ext uri="{BB962C8B-B14F-4D97-AF65-F5344CB8AC3E}">
        <p14:creationId xmlns:p14="http://schemas.microsoft.com/office/powerpoint/2010/main" val="34765576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1248</Words>
  <Application>Microsoft Office PowerPoint</Application>
  <PresentationFormat>Özel</PresentationFormat>
  <Paragraphs>306</Paragraphs>
  <Slides>26</Slides>
  <Notes>0</Notes>
  <HiddenSlides>0</HiddenSlides>
  <MMClips>0</MMClips>
  <ScaleCrop>false</ScaleCrop>
  <HeadingPairs>
    <vt:vector size="4" baseType="variant">
      <vt:variant>
        <vt:lpstr>Tema</vt:lpstr>
      </vt:variant>
      <vt:variant>
        <vt:i4>1</vt:i4>
      </vt:variant>
      <vt:variant>
        <vt:lpstr>Slayt Başlıkları</vt:lpstr>
      </vt:variant>
      <vt:variant>
        <vt:i4>26</vt:i4>
      </vt:variant>
    </vt:vector>
  </HeadingPairs>
  <TitlesOfParts>
    <vt:vector size="27"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User</cp:lastModifiedBy>
  <cp:revision>74</cp:revision>
  <dcterms:created xsi:type="dcterms:W3CDTF">2019-03-15T06:29:31Z</dcterms:created>
  <dcterms:modified xsi:type="dcterms:W3CDTF">2019-04-18T15:30:14Z</dcterms:modified>
</cp:coreProperties>
</file>