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42" r:id="rId2"/>
    <p:sldId id="415" r:id="rId3"/>
    <p:sldId id="330" r:id="rId4"/>
    <p:sldId id="356" r:id="rId5"/>
    <p:sldId id="372" r:id="rId6"/>
    <p:sldId id="308" r:id="rId7"/>
    <p:sldId id="307" r:id="rId8"/>
    <p:sldId id="464" r:id="rId9"/>
    <p:sldId id="616" r:id="rId10"/>
    <p:sldId id="373" r:id="rId11"/>
    <p:sldId id="463" r:id="rId12"/>
    <p:sldId id="615" r:id="rId13"/>
    <p:sldId id="430" r:id="rId14"/>
    <p:sldId id="431" r:id="rId15"/>
    <p:sldId id="432" r:id="rId16"/>
    <p:sldId id="433" r:id="rId17"/>
    <p:sldId id="382" r:id="rId18"/>
    <p:sldId id="436" r:id="rId19"/>
    <p:sldId id="437" r:id="rId20"/>
    <p:sldId id="602" r:id="rId21"/>
    <p:sldId id="603" r:id="rId22"/>
    <p:sldId id="352" r:id="rId23"/>
    <p:sldId id="413" r:id="rId24"/>
    <p:sldId id="452" r:id="rId25"/>
    <p:sldId id="402" r:id="rId26"/>
    <p:sldId id="455" r:id="rId27"/>
    <p:sldId id="457" r:id="rId28"/>
    <p:sldId id="409" r:id="rId29"/>
    <p:sldId id="408" r:id="rId30"/>
    <p:sldId id="411" r:id="rId31"/>
    <p:sldId id="465" r:id="rId32"/>
    <p:sldId id="444" r:id="rId33"/>
    <p:sldId id="445" r:id="rId34"/>
    <p:sldId id="606" r:id="rId35"/>
    <p:sldId id="608" r:id="rId36"/>
    <p:sldId id="609" r:id="rId37"/>
    <p:sldId id="611" r:id="rId38"/>
    <p:sldId id="614" r:id="rId39"/>
    <p:sldId id="466" r:id="rId40"/>
    <p:sldId id="467" r:id="rId41"/>
    <p:sldId id="605" r:id="rId4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0" autoAdjust="0"/>
    <p:restoredTop sz="94660"/>
  </p:normalViewPr>
  <p:slideViewPr>
    <p:cSldViewPr snapToGrid="0" snapToObjects="1">
      <p:cViewPr>
        <p:scale>
          <a:sx n="94" d="100"/>
          <a:sy n="94" d="100"/>
        </p:scale>
        <p:origin x="-1284" y="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442FB-7E93-E64B-AE23-62D2F8CFE7C2}" type="doc">
      <dgm:prSet loTypeId="urn:microsoft.com/office/officeart/2005/8/layout/orgChart1" loCatId="" qsTypeId="urn:microsoft.com/office/officeart/2005/8/quickstyle/simple3" qsCatId="simple" csTypeId="urn:microsoft.com/office/officeart/2005/8/colors/accent1_2" csCatId="accent1" phldr="1"/>
      <dgm:spPr/>
      <dgm:t>
        <a:bodyPr/>
        <a:lstStyle/>
        <a:p>
          <a:endParaRPr lang="en-US"/>
        </a:p>
      </dgm:t>
    </dgm:pt>
    <dgm:pt modelId="{C708982F-515D-AA41-A144-1F3EB871E131}">
      <dgm:prSet phldrT="[Text]" custT="1"/>
      <dgm:spPr/>
      <dgm:t>
        <a:bodyPr/>
        <a:lstStyle/>
        <a:p>
          <a:r>
            <a:rPr lang="en-US" sz="1600" b="1" dirty="0"/>
            <a:t>EKİP</a:t>
          </a:r>
          <a:r>
            <a:rPr lang="tr-TR" sz="1600" b="1" dirty="0"/>
            <a:t> ŞEFİ</a:t>
          </a:r>
          <a:endParaRPr lang="en-US" sz="1600" b="1" dirty="0"/>
        </a:p>
      </dgm:t>
    </dgm:pt>
    <dgm:pt modelId="{1EDEA8E3-A144-B443-BBA7-E794816DE529}" type="parTrans" cxnId="{5B770B16-6E2D-6647-A8F8-906BADDC85E8}">
      <dgm:prSet/>
      <dgm:spPr/>
      <dgm:t>
        <a:bodyPr/>
        <a:lstStyle/>
        <a:p>
          <a:endParaRPr lang="en-US" sz="2000"/>
        </a:p>
      </dgm:t>
    </dgm:pt>
    <dgm:pt modelId="{D0949681-B627-3845-B2E6-CCF5C37B826B}" type="sibTrans" cxnId="{5B770B16-6E2D-6647-A8F8-906BADDC85E8}">
      <dgm:prSet/>
      <dgm:spPr/>
      <dgm:t>
        <a:bodyPr/>
        <a:lstStyle/>
        <a:p>
          <a:endParaRPr lang="en-US" sz="2000"/>
        </a:p>
      </dgm:t>
    </dgm:pt>
    <dgm:pt modelId="{C157EC30-EC48-B145-B76A-668736180DDC}" type="asst">
      <dgm:prSet phldrT="[Text]" custT="1"/>
      <dgm:spPr/>
      <dgm:t>
        <a:bodyPr/>
        <a:lstStyle/>
        <a:p>
          <a:pPr>
            <a:spcAft>
              <a:spcPct val="35000"/>
            </a:spcAft>
          </a:pPr>
          <a:r>
            <a:rPr lang="en-US" sz="1200" b="1" dirty="0"/>
            <a:t>KBRN </a:t>
          </a:r>
          <a:r>
            <a:rPr lang="en-US" sz="1200" b="1" dirty="0" err="1"/>
            <a:t>Destek</a:t>
          </a:r>
          <a:r>
            <a:rPr lang="en-US" sz="1200" b="1" dirty="0"/>
            <a:t> </a:t>
          </a:r>
          <a:r>
            <a:rPr lang="en-US" sz="1200" b="1" dirty="0" err="1"/>
            <a:t>Birimi</a:t>
          </a:r>
          <a:endParaRPr lang="en-US" sz="1200" b="1" dirty="0"/>
        </a:p>
        <a:p>
          <a:pPr>
            <a:spcAft>
              <a:spcPts val="0"/>
            </a:spcAft>
          </a:pPr>
          <a:r>
            <a:rPr lang="en-US" sz="1200" dirty="0" err="1"/>
            <a:t>Güvenlik</a:t>
          </a:r>
          <a:r>
            <a:rPr lang="en-US" sz="1200" dirty="0"/>
            <a:t> </a:t>
          </a:r>
          <a:r>
            <a:rPr lang="en-US" sz="1200" dirty="0" err="1"/>
            <a:t>Personeli</a:t>
          </a:r>
          <a:endParaRPr lang="en-US" sz="1200" dirty="0"/>
        </a:p>
      </dgm:t>
    </dgm:pt>
    <dgm:pt modelId="{53E19ECA-0043-A94D-BD91-639BD0E2C4B5}" type="parTrans" cxnId="{692240CC-EEC5-6C4D-84C7-6CC0C5408033}">
      <dgm:prSet/>
      <dgm:spPr/>
      <dgm:t>
        <a:bodyPr/>
        <a:lstStyle/>
        <a:p>
          <a:endParaRPr lang="en-US" sz="1200"/>
        </a:p>
      </dgm:t>
    </dgm:pt>
    <dgm:pt modelId="{CD2CF5A5-3F10-2D46-B471-8D861209AD44}" type="sibTrans" cxnId="{692240CC-EEC5-6C4D-84C7-6CC0C5408033}">
      <dgm:prSet/>
      <dgm:spPr/>
      <dgm:t>
        <a:bodyPr/>
        <a:lstStyle/>
        <a:p>
          <a:endParaRPr lang="en-US" sz="2000"/>
        </a:p>
      </dgm:t>
    </dgm:pt>
    <dgm:pt modelId="{87C78CC7-4649-CD4D-A424-52F27505994D}">
      <dgm:prSet phldrT="[Text]" custT="1"/>
      <dgm:spPr/>
      <dgm:t>
        <a:bodyPr/>
        <a:lstStyle/>
        <a:p>
          <a:r>
            <a:rPr lang="en-US" sz="1200" b="1" dirty="0" err="1"/>
            <a:t>Tıbbi</a:t>
          </a:r>
          <a:r>
            <a:rPr lang="en-US" sz="1200" b="1" dirty="0"/>
            <a:t> </a:t>
          </a:r>
          <a:r>
            <a:rPr lang="en-US" sz="1200" b="1" dirty="0" err="1"/>
            <a:t>Müdahale</a:t>
          </a:r>
          <a:r>
            <a:rPr lang="en-US" sz="1200" b="1" dirty="0"/>
            <a:t> </a:t>
          </a:r>
          <a:r>
            <a:rPr lang="en-US" sz="1200" b="1" dirty="0" err="1"/>
            <a:t>ve</a:t>
          </a:r>
          <a:r>
            <a:rPr lang="en-US" sz="1200" b="1" dirty="0"/>
            <a:t> </a:t>
          </a:r>
          <a:r>
            <a:rPr lang="en-US" sz="1200" b="1" dirty="0" err="1"/>
            <a:t>İlkyardım</a:t>
          </a:r>
          <a:r>
            <a:rPr lang="en-US" sz="1200" b="1" dirty="0"/>
            <a:t> </a:t>
          </a:r>
          <a:r>
            <a:rPr lang="en-US" sz="1200" b="1" dirty="0" err="1"/>
            <a:t>Grubu</a:t>
          </a:r>
          <a:endParaRPr lang="en-US" sz="1200" b="1" dirty="0"/>
        </a:p>
        <a:p>
          <a:r>
            <a:rPr lang="en-US" sz="1200" dirty="0" err="1"/>
            <a:t>Tbp</a:t>
          </a:r>
          <a:r>
            <a:rPr lang="en-US" sz="1200" dirty="0"/>
            <a:t>., </a:t>
          </a:r>
          <a:r>
            <a:rPr lang="en-US" sz="1200" dirty="0" err="1"/>
            <a:t>Sağ.Me</a:t>
          </a:r>
          <a:r>
            <a:rPr lang="en-US" sz="1200" dirty="0"/>
            <a:t>., </a:t>
          </a:r>
          <a:r>
            <a:rPr lang="en-US" sz="1200" dirty="0" err="1"/>
            <a:t>Hemşire</a:t>
          </a:r>
          <a:endParaRPr lang="en-US" sz="1200" dirty="0"/>
        </a:p>
      </dgm:t>
    </dgm:pt>
    <dgm:pt modelId="{E7F618EE-2A4D-8A4B-B792-F9157339A2BE}" type="parTrans" cxnId="{309E91A3-64AC-D549-A0F2-DEA80FA6A3C5}">
      <dgm:prSet/>
      <dgm:spPr/>
      <dgm:t>
        <a:bodyPr/>
        <a:lstStyle/>
        <a:p>
          <a:endParaRPr lang="en-US" sz="1200"/>
        </a:p>
      </dgm:t>
    </dgm:pt>
    <dgm:pt modelId="{DA8ABBA4-35D8-C74E-B95E-F37A30755A39}" type="sibTrans" cxnId="{309E91A3-64AC-D549-A0F2-DEA80FA6A3C5}">
      <dgm:prSet/>
      <dgm:spPr/>
      <dgm:t>
        <a:bodyPr/>
        <a:lstStyle/>
        <a:p>
          <a:endParaRPr lang="en-US" sz="2000"/>
        </a:p>
      </dgm:t>
    </dgm:pt>
    <dgm:pt modelId="{65101334-199F-194F-9A7A-DE90AC6900ED}">
      <dgm:prSet phldrT="[Text]" custT="1"/>
      <dgm:spPr/>
      <dgm:t>
        <a:bodyPr/>
        <a:lstStyle/>
        <a:p>
          <a:r>
            <a:rPr lang="en-US" sz="1200" b="1" dirty="0" err="1"/>
            <a:t>Deteksiyon</a:t>
          </a:r>
          <a:r>
            <a:rPr lang="en-US" sz="1200" b="1" dirty="0"/>
            <a:t> </a:t>
          </a:r>
          <a:r>
            <a:rPr lang="en-US" sz="1200" b="1" dirty="0" err="1"/>
            <a:t>ve</a:t>
          </a:r>
          <a:r>
            <a:rPr lang="en-US" sz="1200" b="1" dirty="0"/>
            <a:t> </a:t>
          </a:r>
          <a:r>
            <a:rPr lang="en-US" sz="1200" b="1" dirty="0" err="1"/>
            <a:t>Numune</a:t>
          </a:r>
          <a:r>
            <a:rPr lang="en-US" sz="1200" b="1" dirty="0"/>
            <a:t> Alma </a:t>
          </a:r>
          <a:r>
            <a:rPr lang="en-US" sz="1200" b="1" dirty="0" err="1"/>
            <a:t>Grubu</a:t>
          </a:r>
          <a:endParaRPr lang="en-US" sz="1200" b="1" dirty="0"/>
        </a:p>
        <a:p>
          <a:r>
            <a:rPr lang="en-US" sz="1200" dirty="0" err="1"/>
            <a:t>Tbp</a:t>
          </a:r>
          <a:r>
            <a:rPr lang="en-US" sz="1200" dirty="0"/>
            <a:t>., </a:t>
          </a:r>
          <a:r>
            <a:rPr lang="en-US" sz="1200" dirty="0" err="1"/>
            <a:t>Sağ.Me</a:t>
          </a:r>
          <a:r>
            <a:rPr lang="en-US" sz="1200" dirty="0"/>
            <a:t>., </a:t>
          </a:r>
          <a:r>
            <a:rPr lang="en-US" sz="1200" dirty="0" err="1"/>
            <a:t>Svl.Me</a:t>
          </a:r>
          <a:r>
            <a:rPr lang="en-US" sz="1200" dirty="0"/>
            <a:t>.</a:t>
          </a:r>
        </a:p>
      </dgm:t>
    </dgm:pt>
    <dgm:pt modelId="{C0C248BF-BEB2-734E-892B-1E5E1CF7EBF6}" type="parTrans" cxnId="{2CDF1798-C1AB-5F4D-9E1A-D04C97F4BCF2}">
      <dgm:prSet/>
      <dgm:spPr/>
      <dgm:t>
        <a:bodyPr/>
        <a:lstStyle/>
        <a:p>
          <a:endParaRPr lang="en-US" sz="1200"/>
        </a:p>
      </dgm:t>
    </dgm:pt>
    <dgm:pt modelId="{1A0D6344-2668-7A4D-B9D9-CC7328F85E96}" type="sibTrans" cxnId="{2CDF1798-C1AB-5F4D-9E1A-D04C97F4BCF2}">
      <dgm:prSet/>
      <dgm:spPr/>
      <dgm:t>
        <a:bodyPr/>
        <a:lstStyle/>
        <a:p>
          <a:endParaRPr lang="en-US" sz="2000"/>
        </a:p>
      </dgm:t>
    </dgm:pt>
    <dgm:pt modelId="{65F8760F-9C20-FD4E-AD5D-84D0E8D44E6A}">
      <dgm:prSet phldrT="[Text]" custT="1"/>
      <dgm:spPr/>
      <dgm:t>
        <a:bodyPr/>
        <a:lstStyle/>
        <a:p>
          <a:r>
            <a:rPr lang="en-US" sz="1200" b="1" dirty="0"/>
            <a:t>Dekontaminasyon </a:t>
          </a:r>
          <a:r>
            <a:rPr lang="en-US" sz="1200" b="1" dirty="0" err="1"/>
            <a:t>Grubu</a:t>
          </a:r>
          <a:endParaRPr lang="en-US" sz="1200" b="1" dirty="0"/>
        </a:p>
        <a:p>
          <a:r>
            <a:rPr lang="en-US" sz="1200" dirty="0" err="1"/>
            <a:t>Tbp</a:t>
          </a:r>
          <a:r>
            <a:rPr lang="en-US" sz="1200" dirty="0"/>
            <a:t>., </a:t>
          </a:r>
          <a:r>
            <a:rPr lang="en-US" sz="1200" dirty="0" err="1"/>
            <a:t>Sağ.Me</a:t>
          </a:r>
          <a:r>
            <a:rPr lang="en-US" sz="1200" dirty="0"/>
            <a:t>., </a:t>
          </a:r>
          <a:r>
            <a:rPr lang="en-US" sz="1200" dirty="0" err="1"/>
            <a:t>Svl.Me</a:t>
          </a:r>
          <a:r>
            <a:rPr lang="en-US" sz="1200" dirty="0"/>
            <a:t>.</a:t>
          </a:r>
        </a:p>
      </dgm:t>
    </dgm:pt>
    <dgm:pt modelId="{57F3F751-8237-074B-B292-0FFD795E78CC}" type="parTrans" cxnId="{E9E17FB5-5970-F34B-AA5B-21255729AAD0}">
      <dgm:prSet/>
      <dgm:spPr/>
      <dgm:t>
        <a:bodyPr/>
        <a:lstStyle/>
        <a:p>
          <a:endParaRPr lang="en-US" sz="1200"/>
        </a:p>
      </dgm:t>
    </dgm:pt>
    <dgm:pt modelId="{E37B07BF-F61C-BD43-99FE-D72E179BC1E7}" type="sibTrans" cxnId="{E9E17FB5-5970-F34B-AA5B-21255729AAD0}">
      <dgm:prSet/>
      <dgm:spPr/>
      <dgm:t>
        <a:bodyPr/>
        <a:lstStyle/>
        <a:p>
          <a:endParaRPr lang="en-US" sz="2000"/>
        </a:p>
      </dgm:t>
    </dgm:pt>
    <dgm:pt modelId="{DB06F399-0E41-A743-B06C-97594A00AA96}">
      <dgm:prSet custT="1"/>
      <dgm:spPr/>
      <dgm:t>
        <a:bodyPr/>
        <a:lstStyle/>
        <a:p>
          <a:pPr>
            <a:spcAft>
              <a:spcPct val="35000"/>
            </a:spcAft>
          </a:pPr>
          <a:r>
            <a:rPr lang="en-US" sz="1200" b="1" dirty="0"/>
            <a:t>Triyaj </a:t>
          </a:r>
          <a:r>
            <a:rPr lang="en-US" sz="1200" b="1" dirty="0" err="1"/>
            <a:t>Grubu</a:t>
          </a:r>
          <a:endParaRPr lang="en-US" sz="1200" b="1" dirty="0"/>
        </a:p>
        <a:p>
          <a:pPr>
            <a:spcAft>
              <a:spcPts val="0"/>
            </a:spcAft>
          </a:pPr>
          <a:endParaRPr lang="en-US" sz="1200" dirty="0"/>
        </a:p>
        <a:p>
          <a:pPr>
            <a:spcAft>
              <a:spcPct val="35000"/>
            </a:spcAft>
          </a:pPr>
          <a:r>
            <a:rPr lang="en-US" sz="1200" dirty="0" err="1"/>
            <a:t>Tbp</a:t>
          </a:r>
          <a:r>
            <a:rPr lang="en-US" sz="1200" dirty="0"/>
            <a:t>., </a:t>
          </a:r>
          <a:r>
            <a:rPr lang="en-US" sz="1200" dirty="0" err="1"/>
            <a:t>Sağ.Me</a:t>
          </a:r>
          <a:r>
            <a:rPr lang="en-US" sz="1200" dirty="0"/>
            <a:t>., </a:t>
          </a:r>
          <a:r>
            <a:rPr lang="en-US" sz="1200" dirty="0" err="1"/>
            <a:t>Hemşire</a:t>
          </a:r>
          <a:endParaRPr lang="en-US" sz="1200" dirty="0"/>
        </a:p>
      </dgm:t>
    </dgm:pt>
    <dgm:pt modelId="{B2AAA6DE-37E6-1F4C-BEE4-D03CD41C29DA}" type="parTrans" cxnId="{9FAD3A41-E354-0544-AE58-67021236C1DC}">
      <dgm:prSet/>
      <dgm:spPr/>
      <dgm:t>
        <a:bodyPr/>
        <a:lstStyle/>
        <a:p>
          <a:endParaRPr lang="en-US" sz="1200"/>
        </a:p>
      </dgm:t>
    </dgm:pt>
    <dgm:pt modelId="{42E43B63-7511-BF4B-8F33-FFB75F709948}" type="sibTrans" cxnId="{9FAD3A41-E354-0544-AE58-67021236C1DC}">
      <dgm:prSet/>
      <dgm:spPr/>
      <dgm:t>
        <a:bodyPr/>
        <a:lstStyle/>
        <a:p>
          <a:endParaRPr lang="en-US" sz="2000"/>
        </a:p>
      </dgm:t>
    </dgm:pt>
    <dgm:pt modelId="{8E94F08B-8C39-B14B-9AC2-347DF312BA04}" type="pres">
      <dgm:prSet presAssocID="{516442FB-7E93-E64B-AE23-62D2F8CFE7C2}" presName="hierChild1" presStyleCnt="0">
        <dgm:presLayoutVars>
          <dgm:orgChart val="1"/>
          <dgm:chPref val="1"/>
          <dgm:dir/>
          <dgm:animOne val="branch"/>
          <dgm:animLvl val="lvl"/>
          <dgm:resizeHandles/>
        </dgm:presLayoutVars>
      </dgm:prSet>
      <dgm:spPr/>
      <dgm:t>
        <a:bodyPr/>
        <a:lstStyle/>
        <a:p>
          <a:endParaRPr lang="tr-TR"/>
        </a:p>
      </dgm:t>
    </dgm:pt>
    <dgm:pt modelId="{A9EAE5CB-90DB-6F4F-A4BA-EB4F713D410A}" type="pres">
      <dgm:prSet presAssocID="{C708982F-515D-AA41-A144-1F3EB871E131}" presName="hierRoot1" presStyleCnt="0">
        <dgm:presLayoutVars>
          <dgm:hierBranch val="init"/>
        </dgm:presLayoutVars>
      </dgm:prSet>
      <dgm:spPr/>
    </dgm:pt>
    <dgm:pt modelId="{BBA9DD57-9EAA-5E4F-9A40-11A3547F496E}" type="pres">
      <dgm:prSet presAssocID="{C708982F-515D-AA41-A144-1F3EB871E131}" presName="rootComposite1" presStyleCnt="0"/>
      <dgm:spPr/>
    </dgm:pt>
    <dgm:pt modelId="{EA3117F5-5A4E-1845-9ECD-45954500D6E6}" type="pres">
      <dgm:prSet presAssocID="{C708982F-515D-AA41-A144-1F3EB871E131}" presName="rootText1" presStyleLbl="node0" presStyleIdx="0" presStyleCnt="1" custScaleX="145034" custScaleY="168803" custLinFactNeighborX="1158" custLinFactNeighborY="-19171">
        <dgm:presLayoutVars>
          <dgm:chPref val="3"/>
        </dgm:presLayoutVars>
      </dgm:prSet>
      <dgm:spPr/>
      <dgm:t>
        <a:bodyPr/>
        <a:lstStyle/>
        <a:p>
          <a:endParaRPr lang="tr-TR"/>
        </a:p>
      </dgm:t>
    </dgm:pt>
    <dgm:pt modelId="{2DE54947-EE3F-E842-BBA5-3D9D06C27B34}" type="pres">
      <dgm:prSet presAssocID="{C708982F-515D-AA41-A144-1F3EB871E131}" presName="rootConnector1" presStyleLbl="node1" presStyleIdx="0" presStyleCnt="0"/>
      <dgm:spPr/>
      <dgm:t>
        <a:bodyPr/>
        <a:lstStyle/>
        <a:p>
          <a:endParaRPr lang="tr-TR"/>
        </a:p>
      </dgm:t>
    </dgm:pt>
    <dgm:pt modelId="{7E0E9CEC-2BAA-2A45-8F5C-AB0103E5531D}" type="pres">
      <dgm:prSet presAssocID="{C708982F-515D-AA41-A144-1F3EB871E131}" presName="hierChild2" presStyleCnt="0"/>
      <dgm:spPr/>
    </dgm:pt>
    <dgm:pt modelId="{BAE08C5C-3FEB-2549-A1DC-02AD0546AA0E}" type="pres">
      <dgm:prSet presAssocID="{E7F618EE-2A4D-8A4B-B792-F9157339A2BE}" presName="Name37" presStyleLbl="parChTrans1D2" presStyleIdx="0" presStyleCnt="5" custSzX="1440000" custSzY="720000"/>
      <dgm:spPr/>
      <dgm:t>
        <a:bodyPr/>
        <a:lstStyle/>
        <a:p>
          <a:endParaRPr lang="tr-TR"/>
        </a:p>
      </dgm:t>
    </dgm:pt>
    <dgm:pt modelId="{991C271E-0327-5E42-865C-28E9217A50C9}" type="pres">
      <dgm:prSet presAssocID="{87C78CC7-4649-CD4D-A424-52F27505994D}" presName="hierRoot2" presStyleCnt="0">
        <dgm:presLayoutVars>
          <dgm:hierBranch val="init"/>
        </dgm:presLayoutVars>
      </dgm:prSet>
      <dgm:spPr/>
    </dgm:pt>
    <dgm:pt modelId="{8B9E3667-0820-3648-92A1-44A02BE4F4CD}" type="pres">
      <dgm:prSet presAssocID="{87C78CC7-4649-CD4D-A424-52F27505994D}" presName="rootComposite" presStyleCnt="0"/>
      <dgm:spPr/>
    </dgm:pt>
    <dgm:pt modelId="{92859C23-3ACF-B744-A0A7-F48258DCB6E6}" type="pres">
      <dgm:prSet presAssocID="{87C78CC7-4649-CD4D-A424-52F27505994D}" presName="rootText" presStyleLbl="node2" presStyleIdx="0" presStyleCnt="4" custScaleX="145034" custScaleY="168803">
        <dgm:presLayoutVars>
          <dgm:chPref val="3"/>
        </dgm:presLayoutVars>
      </dgm:prSet>
      <dgm:spPr/>
      <dgm:t>
        <a:bodyPr/>
        <a:lstStyle/>
        <a:p>
          <a:endParaRPr lang="tr-TR"/>
        </a:p>
      </dgm:t>
    </dgm:pt>
    <dgm:pt modelId="{A147D7AA-383A-C143-A3A4-5C196C5FFF17}" type="pres">
      <dgm:prSet presAssocID="{87C78CC7-4649-CD4D-A424-52F27505994D}" presName="rootConnector" presStyleLbl="node2" presStyleIdx="0" presStyleCnt="4"/>
      <dgm:spPr/>
      <dgm:t>
        <a:bodyPr/>
        <a:lstStyle/>
        <a:p>
          <a:endParaRPr lang="tr-TR"/>
        </a:p>
      </dgm:t>
    </dgm:pt>
    <dgm:pt modelId="{21E46392-8AFB-DA4B-AE3F-A4DA12BF9E05}" type="pres">
      <dgm:prSet presAssocID="{87C78CC7-4649-CD4D-A424-52F27505994D}" presName="hierChild4" presStyleCnt="0"/>
      <dgm:spPr/>
    </dgm:pt>
    <dgm:pt modelId="{8C82CE07-5A96-614A-8AF7-8ABBC049D015}" type="pres">
      <dgm:prSet presAssocID="{87C78CC7-4649-CD4D-A424-52F27505994D}" presName="hierChild5" presStyleCnt="0"/>
      <dgm:spPr/>
    </dgm:pt>
    <dgm:pt modelId="{C1064182-A072-B141-9C5B-90FC62A8087E}" type="pres">
      <dgm:prSet presAssocID="{C0C248BF-BEB2-734E-892B-1E5E1CF7EBF6}" presName="Name37" presStyleLbl="parChTrans1D2" presStyleIdx="1" presStyleCnt="5" custSzX="1440001" custSzY="720000"/>
      <dgm:spPr/>
      <dgm:t>
        <a:bodyPr/>
        <a:lstStyle/>
        <a:p>
          <a:endParaRPr lang="tr-TR"/>
        </a:p>
      </dgm:t>
    </dgm:pt>
    <dgm:pt modelId="{993C671F-02E7-8F4C-AC5A-75BC155D4545}" type="pres">
      <dgm:prSet presAssocID="{65101334-199F-194F-9A7A-DE90AC6900ED}" presName="hierRoot2" presStyleCnt="0">
        <dgm:presLayoutVars>
          <dgm:hierBranch val="init"/>
        </dgm:presLayoutVars>
      </dgm:prSet>
      <dgm:spPr/>
    </dgm:pt>
    <dgm:pt modelId="{FF0616B1-E336-9B48-950E-8A8DB2C491A3}" type="pres">
      <dgm:prSet presAssocID="{65101334-199F-194F-9A7A-DE90AC6900ED}" presName="rootComposite" presStyleCnt="0"/>
      <dgm:spPr/>
    </dgm:pt>
    <dgm:pt modelId="{3FA07522-5F1A-134E-8214-B010223F7BD7}" type="pres">
      <dgm:prSet presAssocID="{65101334-199F-194F-9A7A-DE90AC6900ED}" presName="rootText" presStyleLbl="node2" presStyleIdx="1" presStyleCnt="4" custScaleX="145034" custScaleY="168803">
        <dgm:presLayoutVars>
          <dgm:chPref val="3"/>
        </dgm:presLayoutVars>
      </dgm:prSet>
      <dgm:spPr/>
      <dgm:t>
        <a:bodyPr/>
        <a:lstStyle/>
        <a:p>
          <a:endParaRPr lang="tr-TR"/>
        </a:p>
      </dgm:t>
    </dgm:pt>
    <dgm:pt modelId="{E55656B6-92B7-B043-AA84-06B31F5B1715}" type="pres">
      <dgm:prSet presAssocID="{65101334-199F-194F-9A7A-DE90AC6900ED}" presName="rootConnector" presStyleLbl="node2" presStyleIdx="1" presStyleCnt="4"/>
      <dgm:spPr/>
      <dgm:t>
        <a:bodyPr/>
        <a:lstStyle/>
        <a:p>
          <a:endParaRPr lang="tr-TR"/>
        </a:p>
      </dgm:t>
    </dgm:pt>
    <dgm:pt modelId="{14F4D89E-D516-BD42-A8B7-DD397913F4DE}" type="pres">
      <dgm:prSet presAssocID="{65101334-199F-194F-9A7A-DE90AC6900ED}" presName="hierChild4" presStyleCnt="0"/>
      <dgm:spPr/>
    </dgm:pt>
    <dgm:pt modelId="{CDB07936-9CE7-CE4F-8641-A5BF1C14E2D3}" type="pres">
      <dgm:prSet presAssocID="{65101334-199F-194F-9A7A-DE90AC6900ED}" presName="hierChild5" presStyleCnt="0"/>
      <dgm:spPr/>
    </dgm:pt>
    <dgm:pt modelId="{5CFB8AC6-7903-2747-A1D6-C56B2A7EBF1E}" type="pres">
      <dgm:prSet presAssocID="{B2AAA6DE-37E6-1F4C-BEE4-D03CD41C29DA}" presName="Name37" presStyleLbl="parChTrans1D2" presStyleIdx="2" presStyleCnt="5" custSzX="1440001" custSzY="720000"/>
      <dgm:spPr/>
      <dgm:t>
        <a:bodyPr/>
        <a:lstStyle/>
        <a:p>
          <a:endParaRPr lang="tr-TR"/>
        </a:p>
      </dgm:t>
    </dgm:pt>
    <dgm:pt modelId="{B9DD8988-39BF-D948-8F5E-C7E17F5EDE59}" type="pres">
      <dgm:prSet presAssocID="{DB06F399-0E41-A743-B06C-97594A00AA96}" presName="hierRoot2" presStyleCnt="0">
        <dgm:presLayoutVars>
          <dgm:hierBranch val="init"/>
        </dgm:presLayoutVars>
      </dgm:prSet>
      <dgm:spPr/>
    </dgm:pt>
    <dgm:pt modelId="{CB4AD541-64B1-704F-9BC6-EB355EE2299B}" type="pres">
      <dgm:prSet presAssocID="{DB06F399-0E41-A743-B06C-97594A00AA96}" presName="rootComposite" presStyleCnt="0"/>
      <dgm:spPr/>
    </dgm:pt>
    <dgm:pt modelId="{1569D8F3-55D8-2B4C-BC0C-7729F31A6446}" type="pres">
      <dgm:prSet presAssocID="{DB06F399-0E41-A743-B06C-97594A00AA96}" presName="rootText" presStyleLbl="node2" presStyleIdx="2" presStyleCnt="4" custScaleX="145034" custScaleY="168803">
        <dgm:presLayoutVars>
          <dgm:chPref val="3"/>
        </dgm:presLayoutVars>
      </dgm:prSet>
      <dgm:spPr/>
      <dgm:t>
        <a:bodyPr/>
        <a:lstStyle/>
        <a:p>
          <a:endParaRPr lang="tr-TR"/>
        </a:p>
      </dgm:t>
    </dgm:pt>
    <dgm:pt modelId="{B8939D76-5112-5943-A752-A91FD55AD93E}" type="pres">
      <dgm:prSet presAssocID="{DB06F399-0E41-A743-B06C-97594A00AA96}" presName="rootConnector" presStyleLbl="node2" presStyleIdx="2" presStyleCnt="4"/>
      <dgm:spPr/>
      <dgm:t>
        <a:bodyPr/>
        <a:lstStyle/>
        <a:p>
          <a:endParaRPr lang="tr-TR"/>
        </a:p>
      </dgm:t>
    </dgm:pt>
    <dgm:pt modelId="{E0E34234-8AAB-234B-A8C8-1144B1AB5D33}" type="pres">
      <dgm:prSet presAssocID="{DB06F399-0E41-A743-B06C-97594A00AA96}" presName="hierChild4" presStyleCnt="0"/>
      <dgm:spPr/>
    </dgm:pt>
    <dgm:pt modelId="{E3BF71C7-CE0E-6346-B518-B416B07E8D18}" type="pres">
      <dgm:prSet presAssocID="{DB06F399-0E41-A743-B06C-97594A00AA96}" presName="hierChild5" presStyleCnt="0"/>
      <dgm:spPr/>
    </dgm:pt>
    <dgm:pt modelId="{E157CAF9-F18C-6D44-96D6-FD7E57A2EB29}" type="pres">
      <dgm:prSet presAssocID="{57F3F751-8237-074B-B292-0FFD795E78CC}" presName="Name37" presStyleLbl="parChTrans1D2" presStyleIdx="3" presStyleCnt="5" custSzX="1440000" custSzY="720000"/>
      <dgm:spPr/>
      <dgm:t>
        <a:bodyPr/>
        <a:lstStyle/>
        <a:p>
          <a:endParaRPr lang="tr-TR"/>
        </a:p>
      </dgm:t>
    </dgm:pt>
    <dgm:pt modelId="{4FBC82E2-21A3-0E48-AA62-839454A1CBAD}" type="pres">
      <dgm:prSet presAssocID="{65F8760F-9C20-FD4E-AD5D-84D0E8D44E6A}" presName="hierRoot2" presStyleCnt="0">
        <dgm:presLayoutVars>
          <dgm:hierBranch val="init"/>
        </dgm:presLayoutVars>
      </dgm:prSet>
      <dgm:spPr/>
    </dgm:pt>
    <dgm:pt modelId="{EA34677F-AD72-1B4F-9DDD-7E73B1C7AC0A}" type="pres">
      <dgm:prSet presAssocID="{65F8760F-9C20-FD4E-AD5D-84D0E8D44E6A}" presName="rootComposite" presStyleCnt="0"/>
      <dgm:spPr/>
    </dgm:pt>
    <dgm:pt modelId="{5299C9B6-A213-994F-8DB2-72B3B1BAEC9B}" type="pres">
      <dgm:prSet presAssocID="{65F8760F-9C20-FD4E-AD5D-84D0E8D44E6A}" presName="rootText" presStyleLbl="node2" presStyleIdx="3" presStyleCnt="4" custScaleX="145034" custScaleY="168803">
        <dgm:presLayoutVars>
          <dgm:chPref val="3"/>
        </dgm:presLayoutVars>
      </dgm:prSet>
      <dgm:spPr/>
      <dgm:t>
        <a:bodyPr/>
        <a:lstStyle/>
        <a:p>
          <a:endParaRPr lang="tr-TR"/>
        </a:p>
      </dgm:t>
    </dgm:pt>
    <dgm:pt modelId="{8B1CCFAB-6C07-984D-A677-ECFDA9B81091}" type="pres">
      <dgm:prSet presAssocID="{65F8760F-9C20-FD4E-AD5D-84D0E8D44E6A}" presName="rootConnector" presStyleLbl="node2" presStyleIdx="3" presStyleCnt="4"/>
      <dgm:spPr/>
      <dgm:t>
        <a:bodyPr/>
        <a:lstStyle/>
        <a:p>
          <a:endParaRPr lang="tr-TR"/>
        </a:p>
      </dgm:t>
    </dgm:pt>
    <dgm:pt modelId="{B4B1EBF8-0958-5146-95A6-DABBE90A620D}" type="pres">
      <dgm:prSet presAssocID="{65F8760F-9C20-FD4E-AD5D-84D0E8D44E6A}" presName="hierChild4" presStyleCnt="0"/>
      <dgm:spPr/>
    </dgm:pt>
    <dgm:pt modelId="{06EB9B7B-0F1F-8B4A-852B-655B1B9BE7A9}" type="pres">
      <dgm:prSet presAssocID="{65F8760F-9C20-FD4E-AD5D-84D0E8D44E6A}" presName="hierChild5" presStyleCnt="0"/>
      <dgm:spPr/>
    </dgm:pt>
    <dgm:pt modelId="{38E2D241-B872-3A48-9F9C-43BF70C702B0}" type="pres">
      <dgm:prSet presAssocID="{C708982F-515D-AA41-A144-1F3EB871E131}" presName="hierChild3" presStyleCnt="0"/>
      <dgm:spPr/>
    </dgm:pt>
    <dgm:pt modelId="{7C77ED59-0638-144E-963F-7C5C57C99FBA}" type="pres">
      <dgm:prSet presAssocID="{53E19ECA-0043-A94D-BD91-639BD0E2C4B5}" presName="Name111" presStyleLbl="parChTrans1D2" presStyleIdx="4" presStyleCnt="5" custSzX="1440007" custSzY="720001"/>
      <dgm:spPr/>
      <dgm:t>
        <a:bodyPr/>
        <a:lstStyle/>
        <a:p>
          <a:endParaRPr lang="tr-TR"/>
        </a:p>
      </dgm:t>
    </dgm:pt>
    <dgm:pt modelId="{88D9A1B8-8D1C-7647-9F7E-EA9A75635157}" type="pres">
      <dgm:prSet presAssocID="{C157EC30-EC48-B145-B76A-668736180DDC}" presName="hierRoot3" presStyleCnt="0">
        <dgm:presLayoutVars>
          <dgm:hierBranch val="init"/>
        </dgm:presLayoutVars>
      </dgm:prSet>
      <dgm:spPr/>
    </dgm:pt>
    <dgm:pt modelId="{7AF72037-4886-4145-A8F3-12687912F15D}" type="pres">
      <dgm:prSet presAssocID="{C157EC30-EC48-B145-B76A-668736180DDC}" presName="rootComposite3" presStyleCnt="0"/>
      <dgm:spPr/>
    </dgm:pt>
    <dgm:pt modelId="{68E5C056-E40F-0E4C-B292-71A6AEDD2B41}" type="pres">
      <dgm:prSet presAssocID="{C157EC30-EC48-B145-B76A-668736180DDC}" presName="rootText3" presStyleLbl="asst1" presStyleIdx="0" presStyleCnt="1" custScaleX="145034" custScaleY="168803" custLinFactX="100000" custLinFactNeighborX="118183" custLinFactNeighborY="-13137">
        <dgm:presLayoutVars>
          <dgm:chPref val="3"/>
        </dgm:presLayoutVars>
      </dgm:prSet>
      <dgm:spPr/>
      <dgm:t>
        <a:bodyPr/>
        <a:lstStyle/>
        <a:p>
          <a:endParaRPr lang="tr-TR"/>
        </a:p>
      </dgm:t>
    </dgm:pt>
    <dgm:pt modelId="{445DFF89-F2D8-F649-878E-7E33CF09C455}" type="pres">
      <dgm:prSet presAssocID="{C157EC30-EC48-B145-B76A-668736180DDC}" presName="rootConnector3" presStyleLbl="asst1" presStyleIdx="0" presStyleCnt="1"/>
      <dgm:spPr/>
      <dgm:t>
        <a:bodyPr/>
        <a:lstStyle/>
        <a:p>
          <a:endParaRPr lang="tr-TR"/>
        </a:p>
      </dgm:t>
    </dgm:pt>
    <dgm:pt modelId="{23E1E412-127B-BD4A-8805-B02ECE67C8C5}" type="pres">
      <dgm:prSet presAssocID="{C157EC30-EC48-B145-B76A-668736180DDC}" presName="hierChild6" presStyleCnt="0"/>
      <dgm:spPr/>
    </dgm:pt>
    <dgm:pt modelId="{2BE166F9-BBBD-D548-BC8E-DD1225FAD370}" type="pres">
      <dgm:prSet presAssocID="{C157EC30-EC48-B145-B76A-668736180DDC}" presName="hierChild7" presStyleCnt="0"/>
      <dgm:spPr/>
    </dgm:pt>
  </dgm:ptLst>
  <dgm:cxnLst>
    <dgm:cxn modelId="{309E91A3-64AC-D549-A0F2-DEA80FA6A3C5}" srcId="{C708982F-515D-AA41-A144-1F3EB871E131}" destId="{87C78CC7-4649-CD4D-A424-52F27505994D}" srcOrd="1" destOrd="0" parTransId="{E7F618EE-2A4D-8A4B-B792-F9157339A2BE}" sibTransId="{DA8ABBA4-35D8-C74E-B95E-F37A30755A39}"/>
    <dgm:cxn modelId="{BC9BDBE7-DFFD-4E94-A11F-6592C5B0890D}" type="presOf" srcId="{DB06F399-0E41-A743-B06C-97594A00AA96}" destId="{1569D8F3-55D8-2B4C-BC0C-7729F31A6446}" srcOrd="0" destOrd="0" presId="urn:microsoft.com/office/officeart/2005/8/layout/orgChart1"/>
    <dgm:cxn modelId="{63F6E595-868C-4E2F-8FD0-CC6D14CF9E7B}" type="presOf" srcId="{C708982F-515D-AA41-A144-1F3EB871E131}" destId="{EA3117F5-5A4E-1845-9ECD-45954500D6E6}" srcOrd="0" destOrd="0" presId="urn:microsoft.com/office/officeart/2005/8/layout/orgChart1"/>
    <dgm:cxn modelId="{639A6E4E-0C90-4C09-B90C-8CBEC6D1B738}" type="presOf" srcId="{516442FB-7E93-E64B-AE23-62D2F8CFE7C2}" destId="{8E94F08B-8C39-B14B-9AC2-347DF312BA04}" srcOrd="0" destOrd="0" presId="urn:microsoft.com/office/officeart/2005/8/layout/orgChart1"/>
    <dgm:cxn modelId="{0E425B83-1D68-436D-BCF7-845481B048C3}" type="presOf" srcId="{65101334-199F-194F-9A7A-DE90AC6900ED}" destId="{E55656B6-92B7-B043-AA84-06B31F5B1715}" srcOrd="1" destOrd="0" presId="urn:microsoft.com/office/officeart/2005/8/layout/orgChart1"/>
    <dgm:cxn modelId="{872B24A3-4E40-40AF-AD10-6D2078213C9F}" type="presOf" srcId="{65F8760F-9C20-FD4E-AD5D-84D0E8D44E6A}" destId="{8B1CCFAB-6C07-984D-A677-ECFDA9B81091}" srcOrd="1" destOrd="0" presId="urn:microsoft.com/office/officeart/2005/8/layout/orgChart1"/>
    <dgm:cxn modelId="{9FAD3A41-E354-0544-AE58-67021236C1DC}" srcId="{C708982F-515D-AA41-A144-1F3EB871E131}" destId="{DB06F399-0E41-A743-B06C-97594A00AA96}" srcOrd="3" destOrd="0" parTransId="{B2AAA6DE-37E6-1F4C-BEE4-D03CD41C29DA}" sibTransId="{42E43B63-7511-BF4B-8F33-FFB75F709948}"/>
    <dgm:cxn modelId="{8CB923CD-1E11-46DB-B3B7-0A981CC94ECE}" type="presOf" srcId="{C708982F-515D-AA41-A144-1F3EB871E131}" destId="{2DE54947-EE3F-E842-BBA5-3D9D06C27B34}" srcOrd="1" destOrd="0" presId="urn:microsoft.com/office/officeart/2005/8/layout/orgChart1"/>
    <dgm:cxn modelId="{691577B5-EC13-4286-B652-BB9C81BED920}" type="presOf" srcId="{C157EC30-EC48-B145-B76A-668736180DDC}" destId="{445DFF89-F2D8-F649-878E-7E33CF09C455}" srcOrd="1" destOrd="0" presId="urn:microsoft.com/office/officeart/2005/8/layout/orgChart1"/>
    <dgm:cxn modelId="{E9E17FB5-5970-F34B-AA5B-21255729AAD0}" srcId="{C708982F-515D-AA41-A144-1F3EB871E131}" destId="{65F8760F-9C20-FD4E-AD5D-84D0E8D44E6A}" srcOrd="4" destOrd="0" parTransId="{57F3F751-8237-074B-B292-0FFD795E78CC}" sibTransId="{E37B07BF-F61C-BD43-99FE-D72E179BC1E7}"/>
    <dgm:cxn modelId="{5B770B16-6E2D-6647-A8F8-906BADDC85E8}" srcId="{516442FB-7E93-E64B-AE23-62D2F8CFE7C2}" destId="{C708982F-515D-AA41-A144-1F3EB871E131}" srcOrd="0" destOrd="0" parTransId="{1EDEA8E3-A144-B443-BBA7-E794816DE529}" sibTransId="{D0949681-B627-3845-B2E6-CCF5C37B826B}"/>
    <dgm:cxn modelId="{94DB1450-86E6-4DFE-B35C-DDA50476E5B3}" type="presOf" srcId="{57F3F751-8237-074B-B292-0FFD795E78CC}" destId="{E157CAF9-F18C-6D44-96D6-FD7E57A2EB29}" srcOrd="0" destOrd="0" presId="urn:microsoft.com/office/officeart/2005/8/layout/orgChart1"/>
    <dgm:cxn modelId="{2CDF1798-C1AB-5F4D-9E1A-D04C97F4BCF2}" srcId="{C708982F-515D-AA41-A144-1F3EB871E131}" destId="{65101334-199F-194F-9A7A-DE90AC6900ED}" srcOrd="2" destOrd="0" parTransId="{C0C248BF-BEB2-734E-892B-1E5E1CF7EBF6}" sibTransId="{1A0D6344-2668-7A4D-B9D9-CC7328F85E96}"/>
    <dgm:cxn modelId="{6E364D32-1357-4327-9743-719EA5659188}" type="presOf" srcId="{E7F618EE-2A4D-8A4B-B792-F9157339A2BE}" destId="{BAE08C5C-3FEB-2549-A1DC-02AD0546AA0E}" srcOrd="0" destOrd="0" presId="urn:microsoft.com/office/officeart/2005/8/layout/orgChart1"/>
    <dgm:cxn modelId="{4AF166E0-6172-411E-80C5-3231830C39B3}" type="presOf" srcId="{87C78CC7-4649-CD4D-A424-52F27505994D}" destId="{92859C23-3ACF-B744-A0A7-F48258DCB6E6}" srcOrd="0" destOrd="0" presId="urn:microsoft.com/office/officeart/2005/8/layout/orgChart1"/>
    <dgm:cxn modelId="{E2717A16-AA33-468F-872B-0CE3F4F098C6}" type="presOf" srcId="{DB06F399-0E41-A743-B06C-97594A00AA96}" destId="{B8939D76-5112-5943-A752-A91FD55AD93E}" srcOrd="1" destOrd="0" presId="urn:microsoft.com/office/officeart/2005/8/layout/orgChart1"/>
    <dgm:cxn modelId="{248155EB-CD40-4150-BFB5-C57D5E152BD6}" type="presOf" srcId="{C157EC30-EC48-B145-B76A-668736180DDC}" destId="{68E5C056-E40F-0E4C-B292-71A6AEDD2B41}" srcOrd="0" destOrd="0" presId="urn:microsoft.com/office/officeart/2005/8/layout/orgChart1"/>
    <dgm:cxn modelId="{66EE1071-0EB3-483C-AA50-AE657EF5F7E2}" type="presOf" srcId="{B2AAA6DE-37E6-1F4C-BEE4-D03CD41C29DA}" destId="{5CFB8AC6-7903-2747-A1D6-C56B2A7EBF1E}" srcOrd="0" destOrd="0" presId="urn:microsoft.com/office/officeart/2005/8/layout/orgChart1"/>
    <dgm:cxn modelId="{B39AC0BC-87A8-4094-9550-74155F132AE0}" type="presOf" srcId="{87C78CC7-4649-CD4D-A424-52F27505994D}" destId="{A147D7AA-383A-C143-A3A4-5C196C5FFF17}" srcOrd="1" destOrd="0" presId="urn:microsoft.com/office/officeart/2005/8/layout/orgChart1"/>
    <dgm:cxn modelId="{05E7A540-475D-48DC-8B96-E5ED90323F37}" type="presOf" srcId="{65101334-199F-194F-9A7A-DE90AC6900ED}" destId="{3FA07522-5F1A-134E-8214-B010223F7BD7}" srcOrd="0" destOrd="0" presId="urn:microsoft.com/office/officeart/2005/8/layout/orgChart1"/>
    <dgm:cxn modelId="{1AD7363A-4D00-4180-9529-1757EF9E6E09}" type="presOf" srcId="{53E19ECA-0043-A94D-BD91-639BD0E2C4B5}" destId="{7C77ED59-0638-144E-963F-7C5C57C99FBA}" srcOrd="0" destOrd="0" presId="urn:microsoft.com/office/officeart/2005/8/layout/orgChart1"/>
    <dgm:cxn modelId="{692240CC-EEC5-6C4D-84C7-6CC0C5408033}" srcId="{C708982F-515D-AA41-A144-1F3EB871E131}" destId="{C157EC30-EC48-B145-B76A-668736180DDC}" srcOrd="0" destOrd="0" parTransId="{53E19ECA-0043-A94D-BD91-639BD0E2C4B5}" sibTransId="{CD2CF5A5-3F10-2D46-B471-8D861209AD44}"/>
    <dgm:cxn modelId="{5FD53AE3-B43F-4F29-8469-E0B0D47EF08B}" type="presOf" srcId="{C0C248BF-BEB2-734E-892B-1E5E1CF7EBF6}" destId="{C1064182-A072-B141-9C5B-90FC62A8087E}" srcOrd="0" destOrd="0" presId="urn:microsoft.com/office/officeart/2005/8/layout/orgChart1"/>
    <dgm:cxn modelId="{88280626-6713-40D7-9A62-2E3CFD36C74A}" type="presOf" srcId="{65F8760F-9C20-FD4E-AD5D-84D0E8D44E6A}" destId="{5299C9B6-A213-994F-8DB2-72B3B1BAEC9B}" srcOrd="0" destOrd="0" presId="urn:microsoft.com/office/officeart/2005/8/layout/orgChart1"/>
    <dgm:cxn modelId="{28181B62-4F8B-489B-9612-27ED4C3314D6}" type="presParOf" srcId="{8E94F08B-8C39-B14B-9AC2-347DF312BA04}" destId="{A9EAE5CB-90DB-6F4F-A4BA-EB4F713D410A}" srcOrd="0" destOrd="0" presId="urn:microsoft.com/office/officeart/2005/8/layout/orgChart1"/>
    <dgm:cxn modelId="{CD32ECE9-D0F2-4FFC-994C-8D15AE4CB450}" type="presParOf" srcId="{A9EAE5CB-90DB-6F4F-A4BA-EB4F713D410A}" destId="{BBA9DD57-9EAA-5E4F-9A40-11A3547F496E}" srcOrd="0" destOrd="0" presId="urn:microsoft.com/office/officeart/2005/8/layout/orgChart1"/>
    <dgm:cxn modelId="{13DC0384-BABF-4229-848F-2275A32BDE3D}" type="presParOf" srcId="{BBA9DD57-9EAA-5E4F-9A40-11A3547F496E}" destId="{EA3117F5-5A4E-1845-9ECD-45954500D6E6}" srcOrd="0" destOrd="0" presId="urn:microsoft.com/office/officeart/2005/8/layout/orgChart1"/>
    <dgm:cxn modelId="{D4CA9FCB-8BEB-4877-9855-10784FE04E65}" type="presParOf" srcId="{BBA9DD57-9EAA-5E4F-9A40-11A3547F496E}" destId="{2DE54947-EE3F-E842-BBA5-3D9D06C27B34}" srcOrd="1" destOrd="0" presId="urn:microsoft.com/office/officeart/2005/8/layout/orgChart1"/>
    <dgm:cxn modelId="{9B27A2F0-6BE9-4E74-8E49-E56706F29ACA}" type="presParOf" srcId="{A9EAE5CB-90DB-6F4F-A4BA-EB4F713D410A}" destId="{7E0E9CEC-2BAA-2A45-8F5C-AB0103E5531D}" srcOrd="1" destOrd="0" presId="urn:microsoft.com/office/officeart/2005/8/layout/orgChart1"/>
    <dgm:cxn modelId="{DB91A830-B085-4A1B-B342-CCAD924E542E}" type="presParOf" srcId="{7E0E9CEC-2BAA-2A45-8F5C-AB0103E5531D}" destId="{BAE08C5C-3FEB-2549-A1DC-02AD0546AA0E}" srcOrd="0" destOrd="0" presId="urn:microsoft.com/office/officeart/2005/8/layout/orgChart1"/>
    <dgm:cxn modelId="{7E8CC10E-0C11-4463-89E0-D00E4D22955E}" type="presParOf" srcId="{7E0E9CEC-2BAA-2A45-8F5C-AB0103E5531D}" destId="{991C271E-0327-5E42-865C-28E9217A50C9}" srcOrd="1" destOrd="0" presId="urn:microsoft.com/office/officeart/2005/8/layout/orgChart1"/>
    <dgm:cxn modelId="{FD6975CB-9AD0-4259-816D-1E5DBFA3A4BD}" type="presParOf" srcId="{991C271E-0327-5E42-865C-28E9217A50C9}" destId="{8B9E3667-0820-3648-92A1-44A02BE4F4CD}" srcOrd="0" destOrd="0" presId="urn:microsoft.com/office/officeart/2005/8/layout/orgChart1"/>
    <dgm:cxn modelId="{52CBDDD1-BEBF-4D76-AFCC-48C4B704C966}" type="presParOf" srcId="{8B9E3667-0820-3648-92A1-44A02BE4F4CD}" destId="{92859C23-3ACF-B744-A0A7-F48258DCB6E6}" srcOrd="0" destOrd="0" presId="urn:microsoft.com/office/officeart/2005/8/layout/orgChart1"/>
    <dgm:cxn modelId="{E15E2C4E-627E-4B0B-B9C2-C05A021205BD}" type="presParOf" srcId="{8B9E3667-0820-3648-92A1-44A02BE4F4CD}" destId="{A147D7AA-383A-C143-A3A4-5C196C5FFF17}" srcOrd="1" destOrd="0" presId="urn:microsoft.com/office/officeart/2005/8/layout/orgChart1"/>
    <dgm:cxn modelId="{5DACFA03-1CC2-45DF-9685-C6FE3E0BA550}" type="presParOf" srcId="{991C271E-0327-5E42-865C-28E9217A50C9}" destId="{21E46392-8AFB-DA4B-AE3F-A4DA12BF9E05}" srcOrd="1" destOrd="0" presId="urn:microsoft.com/office/officeart/2005/8/layout/orgChart1"/>
    <dgm:cxn modelId="{B98AD05F-3367-40B6-ADCB-BF4D0BEC826F}" type="presParOf" srcId="{991C271E-0327-5E42-865C-28E9217A50C9}" destId="{8C82CE07-5A96-614A-8AF7-8ABBC049D015}" srcOrd="2" destOrd="0" presId="urn:microsoft.com/office/officeart/2005/8/layout/orgChart1"/>
    <dgm:cxn modelId="{6E205F57-3A0B-400B-AA36-2EDC315BD9F5}" type="presParOf" srcId="{7E0E9CEC-2BAA-2A45-8F5C-AB0103E5531D}" destId="{C1064182-A072-B141-9C5B-90FC62A8087E}" srcOrd="2" destOrd="0" presId="urn:microsoft.com/office/officeart/2005/8/layout/orgChart1"/>
    <dgm:cxn modelId="{20B068C3-E336-4F44-AF59-BE3C93ED55C2}" type="presParOf" srcId="{7E0E9CEC-2BAA-2A45-8F5C-AB0103E5531D}" destId="{993C671F-02E7-8F4C-AC5A-75BC155D4545}" srcOrd="3" destOrd="0" presId="urn:microsoft.com/office/officeart/2005/8/layout/orgChart1"/>
    <dgm:cxn modelId="{3BE32582-413A-408D-95DA-9FAF64A11AE1}" type="presParOf" srcId="{993C671F-02E7-8F4C-AC5A-75BC155D4545}" destId="{FF0616B1-E336-9B48-950E-8A8DB2C491A3}" srcOrd="0" destOrd="0" presId="urn:microsoft.com/office/officeart/2005/8/layout/orgChart1"/>
    <dgm:cxn modelId="{41ABB52B-2298-4532-B8AA-5E6B9913F29A}" type="presParOf" srcId="{FF0616B1-E336-9B48-950E-8A8DB2C491A3}" destId="{3FA07522-5F1A-134E-8214-B010223F7BD7}" srcOrd="0" destOrd="0" presId="urn:microsoft.com/office/officeart/2005/8/layout/orgChart1"/>
    <dgm:cxn modelId="{6ED5033C-4844-4196-98A2-2D6F1AF8E9F9}" type="presParOf" srcId="{FF0616B1-E336-9B48-950E-8A8DB2C491A3}" destId="{E55656B6-92B7-B043-AA84-06B31F5B1715}" srcOrd="1" destOrd="0" presId="urn:microsoft.com/office/officeart/2005/8/layout/orgChart1"/>
    <dgm:cxn modelId="{37DE5DAC-D46A-4EA8-A2BE-085F9F30F30B}" type="presParOf" srcId="{993C671F-02E7-8F4C-AC5A-75BC155D4545}" destId="{14F4D89E-D516-BD42-A8B7-DD397913F4DE}" srcOrd="1" destOrd="0" presId="urn:microsoft.com/office/officeart/2005/8/layout/orgChart1"/>
    <dgm:cxn modelId="{4773B706-35B1-4CC8-97E5-0E8EF9741DA3}" type="presParOf" srcId="{993C671F-02E7-8F4C-AC5A-75BC155D4545}" destId="{CDB07936-9CE7-CE4F-8641-A5BF1C14E2D3}" srcOrd="2" destOrd="0" presId="urn:microsoft.com/office/officeart/2005/8/layout/orgChart1"/>
    <dgm:cxn modelId="{2F2D98A2-0F9C-4896-8EAB-601696A71B72}" type="presParOf" srcId="{7E0E9CEC-2BAA-2A45-8F5C-AB0103E5531D}" destId="{5CFB8AC6-7903-2747-A1D6-C56B2A7EBF1E}" srcOrd="4" destOrd="0" presId="urn:microsoft.com/office/officeart/2005/8/layout/orgChart1"/>
    <dgm:cxn modelId="{90020A24-540C-4A0A-930C-77E8144833F1}" type="presParOf" srcId="{7E0E9CEC-2BAA-2A45-8F5C-AB0103E5531D}" destId="{B9DD8988-39BF-D948-8F5E-C7E17F5EDE59}" srcOrd="5" destOrd="0" presId="urn:microsoft.com/office/officeart/2005/8/layout/orgChart1"/>
    <dgm:cxn modelId="{6A75D4A9-AEC8-476D-8BB8-ACCF168A48DD}" type="presParOf" srcId="{B9DD8988-39BF-D948-8F5E-C7E17F5EDE59}" destId="{CB4AD541-64B1-704F-9BC6-EB355EE2299B}" srcOrd="0" destOrd="0" presId="urn:microsoft.com/office/officeart/2005/8/layout/orgChart1"/>
    <dgm:cxn modelId="{8B94C007-1D5E-4F78-A387-0F6C9A5F715F}" type="presParOf" srcId="{CB4AD541-64B1-704F-9BC6-EB355EE2299B}" destId="{1569D8F3-55D8-2B4C-BC0C-7729F31A6446}" srcOrd="0" destOrd="0" presId="urn:microsoft.com/office/officeart/2005/8/layout/orgChart1"/>
    <dgm:cxn modelId="{076D70F6-66A9-4F95-8A44-FD9CC7DF3A2D}" type="presParOf" srcId="{CB4AD541-64B1-704F-9BC6-EB355EE2299B}" destId="{B8939D76-5112-5943-A752-A91FD55AD93E}" srcOrd="1" destOrd="0" presId="urn:microsoft.com/office/officeart/2005/8/layout/orgChart1"/>
    <dgm:cxn modelId="{B4B2AC2A-8A48-4487-B87D-33ACA5E17162}" type="presParOf" srcId="{B9DD8988-39BF-D948-8F5E-C7E17F5EDE59}" destId="{E0E34234-8AAB-234B-A8C8-1144B1AB5D33}" srcOrd="1" destOrd="0" presId="urn:microsoft.com/office/officeart/2005/8/layout/orgChart1"/>
    <dgm:cxn modelId="{E163D35B-BA62-4C68-9D72-8A7BA095B0A4}" type="presParOf" srcId="{B9DD8988-39BF-D948-8F5E-C7E17F5EDE59}" destId="{E3BF71C7-CE0E-6346-B518-B416B07E8D18}" srcOrd="2" destOrd="0" presId="urn:microsoft.com/office/officeart/2005/8/layout/orgChart1"/>
    <dgm:cxn modelId="{028A2481-91E1-45FA-8876-A324CA52D39D}" type="presParOf" srcId="{7E0E9CEC-2BAA-2A45-8F5C-AB0103E5531D}" destId="{E157CAF9-F18C-6D44-96D6-FD7E57A2EB29}" srcOrd="6" destOrd="0" presId="urn:microsoft.com/office/officeart/2005/8/layout/orgChart1"/>
    <dgm:cxn modelId="{1C966ADE-8DB8-47A6-9F5B-599DEE68DA2E}" type="presParOf" srcId="{7E0E9CEC-2BAA-2A45-8F5C-AB0103E5531D}" destId="{4FBC82E2-21A3-0E48-AA62-839454A1CBAD}" srcOrd="7" destOrd="0" presId="urn:microsoft.com/office/officeart/2005/8/layout/orgChart1"/>
    <dgm:cxn modelId="{BA284962-239D-4A23-9D14-986A77F17A92}" type="presParOf" srcId="{4FBC82E2-21A3-0E48-AA62-839454A1CBAD}" destId="{EA34677F-AD72-1B4F-9DDD-7E73B1C7AC0A}" srcOrd="0" destOrd="0" presId="urn:microsoft.com/office/officeart/2005/8/layout/orgChart1"/>
    <dgm:cxn modelId="{906507D8-B012-47C8-AD89-A949ED8D96BA}" type="presParOf" srcId="{EA34677F-AD72-1B4F-9DDD-7E73B1C7AC0A}" destId="{5299C9B6-A213-994F-8DB2-72B3B1BAEC9B}" srcOrd="0" destOrd="0" presId="urn:microsoft.com/office/officeart/2005/8/layout/orgChart1"/>
    <dgm:cxn modelId="{710499F2-56C1-434E-82F6-DEA45D2EBEDE}" type="presParOf" srcId="{EA34677F-AD72-1B4F-9DDD-7E73B1C7AC0A}" destId="{8B1CCFAB-6C07-984D-A677-ECFDA9B81091}" srcOrd="1" destOrd="0" presId="urn:microsoft.com/office/officeart/2005/8/layout/orgChart1"/>
    <dgm:cxn modelId="{21CF044C-9AD2-4E6F-8D44-C0F7F752F9F9}" type="presParOf" srcId="{4FBC82E2-21A3-0E48-AA62-839454A1CBAD}" destId="{B4B1EBF8-0958-5146-95A6-DABBE90A620D}" srcOrd="1" destOrd="0" presId="urn:microsoft.com/office/officeart/2005/8/layout/orgChart1"/>
    <dgm:cxn modelId="{55CFD9DF-EDE5-4E15-8EE9-D680BE920EB9}" type="presParOf" srcId="{4FBC82E2-21A3-0E48-AA62-839454A1CBAD}" destId="{06EB9B7B-0F1F-8B4A-852B-655B1B9BE7A9}" srcOrd="2" destOrd="0" presId="urn:microsoft.com/office/officeart/2005/8/layout/orgChart1"/>
    <dgm:cxn modelId="{B5E326EF-26FB-471E-9B84-ABA51EB8A6BD}" type="presParOf" srcId="{A9EAE5CB-90DB-6F4F-A4BA-EB4F713D410A}" destId="{38E2D241-B872-3A48-9F9C-43BF70C702B0}" srcOrd="2" destOrd="0" presId="urn:microsoft.com/office/officeart/2005/8/layout/orgChart1"/>
    <dgm:cxn modelId="{30B786AD-28FB-46D8-B293-F9F2026D81F6}" type="presParOf" srcId="{38E2D241-B872-3A48-9F9C-43BF70C702B0}" destId="{7C77ED59-0638-144E-963F-7C5C57C99FBA}" srcOrd="0" destOrd="0" presId="urn:microsoft.com/office/officeart/2005/8/layout/orgChart1"/>
    <dgm:cxn modelId="{E7EEF52A-5EC3-4152-96F2-99B3C506A060}" type="presParOf" srcId="{38E2D241-B872-3A48-9F9C-43BF70C702B0}" destId="{88D9A1B8-8D1C-7647-9F7E-EA9A75635157}" srcOrd="1" destOrd="0" presId="urn:microsoft.com/office/officeart/2005/8/layout/orgChart1"/>
    <dgm:cxn modelId="{6B989CC7-CB88-40A2-88A4-4908A26A09E8}" type="presParOf" srcId="{88D9A1B8-8D1C-7647-9F7E-EA9A75635157}" destId="{7AF72037-4886-4145-A8F3-12687912F15D}" srcOrd="0" destOrd="0" presId="urn:microsoft.com/office/officeart/2005/8/layout/orgChart1"/>
    <dgm:cxn modelId="{9C8A7DED-C37D-4A6B-BE63-98FB715CD164}" type="presParOf" srcId="{7AF72037-4886-4145-A8F3-12687912F15D}" destId="{68E5C056-E40F-0E4C-B292-71A6AEDD2B41}" srcOrd="0" destOrd="0" presId="urn:microsoft.com/office/officeart/2005/8/layout/orgChart1"/>
    <dgm:cxn modelId="{6D66202A-908D-4C83-82B7-EDFF5E224F8D}" type="presParOf" srcId="{7AF72037-4886-4145-A8F3-12687912F15D}" destId="{445DFF89-F2D8-F649-878E-7E33CF09C455}" srcOrd="1" destOrd="0" presId="urn:microsoft.com/office/officeart/2005/8/layout/orgChart1"/>
    <dgm:cxn modelId="{753A0309-B93F-4008-92F2-5A2E9664922C}" type="presParOf" srcId="{88D9A1B8-8D1C-7647-9F7E-EA9A75635157}" destId="{23E1E412-127B-BD4A-8805-B02ECE67C8C5}" srcOrd="1" destOrd="0" presId="urn:microsoft.com/office/officeart/2005/8/layout/orgChart1"/>
    <dgm:cxn modelId="{A81392A2-123C-46A7-BEA9-2B4388168A7F}" type="presParOf" srcId="{88D9A1B8-8D1C-7647-9F7E-EA9A75635157}" destId="{2BE166F9-BBBD-D548-BC8E-DD1225FAD37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8244207-82DB-6C46-8C4B-875032AD1D4A}" type="datetimeFigureOut">
              <a:rPr lang="en-US" smtClean="0"/>
              <a:pPr/>
              <a:t>4/18/2019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95F32E-435A-C54E-899A-17C40DA924C6}" type="slidenum">
              <a:rPr lang="en-US" smtClean="0"/>
              <a:pPr/>
              <a:t>‹#›</a:t>
            </a:fld>
            <a:endParaRPr lang="en-US"/>
          </a:p>
        </p:txBody>
      </p:sp>
    </p:spTree>
    <p:extLst>
      <p:ext uri="{BB962C8B-B14F-4D97-AF65-F5344CB8AC3E}">
        <p14:creationId xmlns:p14="http://schemas.microsoft.com/office/powerpoint/2010/main" val="34719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7F3EC57-D957-A249-A509-EC96943CB6C2}" type="datetimeFigureOut">
              <a:rPr lang="en-US" smtClean="0"/>
              <a:pPr/>
              <a:t>4/18/2019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E92173-18F7-974C-8248-BD3F6C92F827}" type="slidenum">
              <a:rPr lang="en-US" smtClean="0"/>
              <a:pPr/>
              <a:t>‹#›</a:t>
            </a:fld>
            <a:endParaRPr lang="en-US"/>
          </a:p>
        </p:txBody>
      </p:sp>
    </p:spTree>
    <p:extLst>
      <p:ext uri="{BB962C8B-B14F-4D97-AF65-F5344CB8AC3E}">
        <p14:creationId xmlns:p14="http://schemas.microsoft.com/office/powerpoint/2010/main" val="183034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Cancer" TargetMode="External"/><Relationship Id="rId3" Type="http://schemas.openxmlformats.org/officeDocument/2006/relationships/hyperlink" Target="http://en.wikipedia.org/wiki/List_of_Schedule_2_substances_(CWC)" TargetMode="External"/><Relationship Id="rId7" Type="http://schemas.openxmlformats.org/officeDocument/2006/relationships/hyperlink" Target="http://en.wikipedia.org/wiki/Nitrogen_mustar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Nerve_agent" TargetMode="External"/><Relationship Id="rId5" Type="http://schemas.openxmlformats.org/officeDocument/2006/relationships/hyperlink" Target="http://en.wikipedia.org/wiki/Sulfur_mustard" TargetMode="External"/><Relationship Id="rId4" Type="http://schemas.openxmlformats.org/officeDocument/2006/relationships/hyperlink" Target="http://en.wikipedia.org/wiki/List_of_Schedule_3_substances_(CW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0443" y="9429364"/>
            <a:ext cx="2945659" cy="495560"/>
          </a:xfrm>
          <a:prstGeom prst="rect">
            <a:avLst/>
          </a:prstGeom>
          <a:noFill/>
          <a:ln w="9525">
            <a:noFill/>
            <a:miter lim="800000"/>
            <a:headEnd/>
            <a:tailEnd/>
          </a:ln>
        </p:spPr>
        <p:txBody>
          <a:bodyPr anchor="b"/>
          <a:lstStyle/>
          <a:p>
            <a:pPr algn="r" eaLnBrk="1" hangingPunct="1"/>
            <a:fld id="{83B58CB3-CFD2-404D-935A-C5AE2CCA1C2B}" type="slidenum">
              <a:rPr lang="en-GB" altLang="en-US" sz="1200">
                <a:latin typeface="Arial" pitchFamily="34" charset="0"/>
                <a:cs typeface="Arial" pitchFamily="34" charset="0"/>
              </a:rPr>
              <a:pPr algn="r" eaLnBrk="1" hangingPunct="1"/>
              <a:t>1</a:t>
            </a:fld>
            <a:endParaRPr lang="en-GB" altLang="en-US" sz="1200">
              <a:latin typeface="Arial" pitchFamily="34" charset="0"/>
              <a:cs typeface="Arial" pitchFamily="34" charset="0"/>
            </a:endParaRPr>
          </a:p>
        </p:txBody>
      </p:sp>
      <p:sp>
        <p:nvSpPr>
          <p:cNvPr id="17411" name="Rectangle 2"/>
          <p:cNvSpPr>
            <a:spLocks noGrp="1" noRot="1" noChangeAspect="1" noChangeArrowheads="1" noTextEdit="1"/>
          </p:cNvSpPr>
          <p:nvPr>
            <p:ph type="sldImg"/>
          </p:nvPr>
        </p:nvSpPr>
        <p:spPr>
          <a:xfrm>
            <a:off x="919163" y="744538"/>
            <a:ext cx="4960937" cy="3722687"/>
          </a:xfrm>
          <a:ln/>
        </p:spPr>
      </p:sp>
      <p:sp>
        <p:nvSpPr>
          <p:cNvPr id="17412" name="Rectangle 3"/>
          <p:cNvSpPr>
            <a:spLocks noGrp="1" noChangeArrowheads="1"/>
          </p:cNvSpPr>
          <p:nvPr>
            <p:ph type="body" idx="1"/>
          </p:nvPr>
        </p:nvSpPr>
        <p:spPr>
          <a:xfrm>
            <a:off x="679768" y="4715539"/>
            <a:ext cx="5438140" cy="4466901"/>
          </a:xfrm>
          <a:noFill/>
          <a:ln w="9525"/>
        </p:spPr>
        <p:txBody>
          <a:bodyPr lIns="91440" tIns="45720" rIns="91440" bIns="45720"/>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854075" y="771525"/>
            <a:ext cx="4960938" cy="3719513"/>
          </a:xfrm>
          <a:ln w="12700" cap="flat"/>
        </p:spPr>
      </p:sp>
      <p:sp>
        <p:nvSpPr>
          <p:cNvPr id="133123" name="Rectangle 3"/>
          <p:cNvSpPr>
            <a:spLocks noGrp="1" noChangeArrowheads="1"/>
          </p:cNvSpPr>
          <p:nvPr>
            <p:ph type="body" idx="1"/>
          </p:nvPr>
        </p:nvSpPr>
        <p:spPr>
          <a:xfrm>
            <a:off x="889000" y="4719638"/>
            <a:ext cx="4891088" cy="4475162"/>
          </a:xfrm>
          <a:noFill/>
          <a:ln w="9525"/>
        </p:spPr>
        <p:txBody>
          <a:bodyPr lIns="92075" tIns="46038" rIns="92075" bIns="46038"/>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0444" y="9428583"/>
            <a:ext cx="2945659" cy="496332"/>
          </a:xfrm>
          <a:prstGeom prst="rect">
            <a:avLst/>
          </a:prstGeom>
          <a:noFill/>
          <a:ln w="9525">
            <a:noFill/>
            <a:miter lim="800000"/>
            <a:headEnd/>
            <a:tailEnd/>
          </a:ln>
        </p:spPr>
        <p:txBody>
          <a:bodyPr anchor="b"/>
          <a:lstStyle/>
          <a:p>
            <a:pPr algn="r" eaLnBrk="1" hangingPunct="1"/>
            <a:fld id="{AA9E4B10-0618-4207-A153-C4AEE0D20B0B}" type="slidenum">
              <a:rPr lang="en-GB" altLang="en-US" sz="1200">
                <a:solidFill>
                  <a:srgbClr val="000000"/>
                </a:solidFill>
              </a:rPr>
              <a:pPr algn="r" eaLnBrk="1" hangingPunct="1"/>
              <a:t>21</a:t>
            </a:fld>
            <a:endParaRPr lang="en-GB" altLang="en-US" sz="12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792561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r>
              <a:rPr lang="tr-TR" altLang="tr-TR" dirty="0" err="1">
                <a:latin typeface="Times New Roman" pitchFamily="18" charset="0"/>
              </a:rPr>
              <a:t>First</a:t>
            </a:r>
            <a:r>
              <a:rPr lang="tr-TR" altLang="tr-TR" dirty="0">
                <a:latin typeface="Times New Roman" pitchFamily="18" charset="0"/>
              </a:rPr>
              <a:t> </a:t>
            </a:r>
            <a:r>
              <a:rPr lang="tr-TR" altLang="tr-TR" dirty="0" err="1">
                <a:latin typeface="Times New Roman" pitchFamily="18" charset="0"/>
              </a:rPr>
              <a:t>responder</a:t>
            </a:r>
            <a:r>
              <a:rPr lang="tr-TR" altLang="tr-TR" dirty="0">
                <a:latin typeface="Times New Roman" pitchFamily="18" charset="0"/>
              </a:rPr>
              <a:t> </a:t>
            </a:r>
            <a:r>
              <a:rPr lang="en-US" altLang="tr-TR" dirty="0">
                <a:latin typeface="Times New Roman" pitchFamily="18" charset="0"/>
              </a:rPr>
              <a:t>personnel need to</a:t>
            </a:r>
          </a:p>
          <a:p>
            <a:pPr eaLnBrk="1" hangingPunct="1"/>
            <a:r>
              <a:rPr lang="en-US" altLang="tr-TR" dirty="0">
                <a:latin typeface="Times New Roman" pitchFamily="18" charset="0"/>
              </a:rPr>
              <a:t>be aware of the following issues regarding</a:t>
            </a:r>
          </a:p>
          <a:p>
            <a:pPr eaLnBrk="1" hangingPunct="1"/>
            <a:r>
              <a:rPr lang="tr-TR" altLang="tr-TR" dirty="0" err="1">
                <a:latin typeface="Times New Roman" pitchFamily="18" charset="0"/>
              </a:rPr>
              <a:t>The</a:t>
            </a:r>
            <a:r>
              <a:rPr lang="tr-TR" altLang="tr-TR" dirty="0">
                <a:latin typeface="Times New Roman" pitchFamily="18" charset="0"/>
              </a:rPr>
              <a:t> </a:t>
            </a:r>
            <a:r>
              <a:rPr lang="tr-TR" altLang="tr-TR" dirty="0" err="1">
                <a:latin typeface="Times New Roman" pitchFamily="18" charset="0"/>
              </a:rPr>
              <a:t>management</a:t>
            </a:r>
            <a:r>
              <a:rPr lang="tr-TR" altLang="tr-TR" dirty="0">
                <a:latin typeface="Times New Roman" pitchFamily="18" charset="0"/>
              </a:rPr>
              <a:t> </a:t>
            </a:r>
            <a:r>
              <a:rPr lang="en-US" altLang="tr-TR" dirty="0">
                <a:latin typeface="Times New Roman" pitchFamily="18" charset="0"/>
              </a:rPr>
              <a:t>of a </a:t>
            </a:r>
            <a:r>
              <a:rPr lang="en-US" altLang="tr-TR" dirty="0" err="1">
                <a:latin typeface="Times New Roman" pitchFamily="18" charset="0"/>
              </a:rPr>
              <a:t>chem</a:t>
            </a:r>
            <a:r>
              <a:rPr lang="tr-TR" altLang="tr-TR" dirty="0">
                <a:latin typeface="Times New Roman" pitchFamily="18" charset="0"/>
              </a:rPr>
              <a:t>-</a:t>
            </a:r>
            <a:r>
              <a:rPr lang="tr-TR" altLang="tr-TR" dirty="0" err="1">
                <a:latin typeface="Times New Roman" pitchFamily="18" charset="0"/>
              </a:rPr>
              <a:t>bio</a:t>
            </a:r>
            <a:endParaRPr lang="en-US" altLang="tr-TR" dirty="0">
              <a:latin typeface="Times New Roman" pitchFamily="18" charset="0"/>
            </a:endParaRPr>
          </a:p>
          <a:p>
            <a:pPr eaLnBrk="1" hangingPunct="1"/>
            <a:r>
              <a:rPr lang="en-US" altLang="tr-TR" dirty="0">
                <a:latin typeface="Times New Roman" pitchFamily="18" charset="0"/>
              </a:rPr>
              <a:t>attack</a:t>
            </a:r>
          </a:p>
        </p:txBody>
      </p:sp>
      <p:sp>
        <p:nvSpPr>
          <p:cNvPr id="4" name="Footer Placeholder 3"/>
          <p:cNvSpPr>
            <a:spLocks noGrp="1"/>
          </p:cNvSpPr>
          <p:nvPr>
            <p:ph type="ftr" sz="quarter" idx="4"/>
          </p:nvPr>
        </p:nvSpPr>
        <p:spPr/>
        <p:txBody>
          <a:bodyPr/>
          <a:lstStyle/>
          <a:p>
            <a:pPr>
              <a:defRPr/>
            </a:pPr>
            <a:r>
              <a:rPr lang="tr-TR"/>
              <a:t>UNCLASSIFIED</a:t>
            </a:r>
          </a:p>
        </p:txBody>
      </p:sp>
      <p:sp>
        <p:nvSpPr>
          <p:cNvPr id="5" name="Slide Number Placeholder 4"/>
          <p:cNvSpPr>
            <a:spLocks noGrp="1"/>
          </p:cNvSpPr>
          <p:nvPr>
            <p:ph type="sldNum" sz="quarter" idx="5"/>
          </p:nvPr>
        </p:nvSpPr>
        <p:spPr/>
        <p:txBody>
          <a:bodyPr/>
          <a:lstStyle/>
          <a:p>
            <a:pPr>
              <a:defRPr/>
            </a:pPr>
            <a:fld id="{96CD11B2-52A8-4D54-93A9-5E3D592DA6FC}" type="slidenum">
              <a:rPr lang="tr-TR" smtClean="0"/>
              <a:pPr>
                <a:defRPr/>
              </a:pPr>
              <a:t>24</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577" tIns="45789" rIns="91577" bIns="45789" anchor="b"/>
          <a:lstStyle/>
          <a:p>
            <a:pPr algn="r" defTabSz="915988" eaLnBrk="1" hangingPunct="1"/>
            <a:fld id="{0B6F0894-ED99-4CC0-BB27-2A4099CDAA76}" type="slidenum">
              <a:rPr lang="tr-TR" sz="1200">
                <a:latin typeface="Arial" charset="0"/>
              </a:rPr>
              <a:pPr algn="r" defTabSz="915988" eaLnBrk="1" hangingPunct="1"/>
              <a:t>25</a:t>
            </a:fld>
            <a:endParaRPr lang="tr-TR" sz="120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687388" y="4343400"/>
            <a:ext cx="5483225" cy="4114800"/>
          </a:xfrm>
          <a:noFill/>
          <a:ln/>
        </p:spPr>
        <p:txBody>
          <a:bodyPr lIns="91577" tIns="45789" rIns="91577" bIns="45789"/>
          <a:lstStyle/>
          <a:p>
            <a:pPr eaLnBrk="1" hangingPunct="1"/>
            <a:r>
              <a:rPr lang="tr-TR"/>
              <a:t>Etkin bir tıbbi NBC savunmasının gerçekleştirilmesi için TSK bünyesindeki Asker Hastanelerine çok önemli görevler düşmektedir.</a:t>
            </a:r>
          </a:p>
        </p:txBody>
      </p:sp>
    </p:spTree>
    <p:extLst>
      <p:ext uri="{BB962C8B-B14F-4D97-AF65-F5344CB8AC3E}">
        <p14:creationId xmlns:p14="http://schemas.microsoft.com/office/powerpoint/2010/main" val="288289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284134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p:spPr>
        <p:txBody>
          <a:bodyPr/>
          <a:lstStyle/>
          <a:p>
            <a:pPr eaLnBrk="1" hangingPunct="1"/>
            <a:endParaRPr lang="en-US">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altLang="tr-TR" dirty="0">
              <a:latin typeface="Times New Roman" pitchFamily="18" charset="0"/>
            </a:endParaRPr>
          </a:p>
        </p:txBody>
      </p:sp>
      <p:sp>
        <p:nvSpPr>
          <p:cNvPr id="4" name="Footer Placeholder 3"/>
          <p:cNvSpPr>
            <a:spLocks noGrp="1"/>
          </p:cNvSpPr>
          <p:nvPr>
            <p:ph type="ftr" sz="quarter" idx="4"/>
          </p:nvPr>
        </p:nvSpPr>
        <p:spPr/>
        <p:txBody>
          <a:bodyPr/>
          <a:lstStyle/>
          <a:p>
            <a:pPr>
              <a:defRPr/>
            </a:pPr>
            <a:r>
              <a:rPr lang="tr-TR"/>
              <a:t>UNCLASSIFIED</a:t>
            </a:r>
          </a:p>
        </p:txBody>
      </p:sp>
      <p:sp>
        <p:nvSpPr>
          <p:cNvPr id="5" name="Slide Number Placeholder 4"/>
          <p:cNvSpPr>
            <a:spLocks noGrp="1"/>
          </p:cNvSpPr>
          <p:nvPr>
            <p:ph type="sldNum" sz="quarter" idx="5"/>
          </p:nvPr>
        </p:nvSpPr>
        <p:spPr/>
        <p:txBody>
          <a:bodyPr/>
          <a:lstStyle/>
          <a:p>
            <a:pPr>
              <a:defRPr/>
            </a:pPr>
            <a:fld id="{462205E1-03B6-4CF4-8D4E-7521665E69E7}" type="slidenum">
              <a:rPr lang="tr-TR" smtClean="0"/>
              <a:pPr>
                <a:defRPr/>
              </a:pPr>
              <a:t>6</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r>
              <a:rPr lang="en-US" altLang="tr-TR">
                <a:latin typeface="Times New Roman" pitchFamily="18" charset="0"/>
              </a:rPr>
              <a:t>Chemicals which can be used as weapons, or used in their manufacture, but which have legitimate applications as well are listed in </a:t>
            </a:r>
            <a:r>
              <a:rPr lang="en-US" altLang="tr-TR">
                <a:latin typeface="Times New Roman" pitchFamily="18" charset="0"/>
                <a:hlinkClick r:id="rId3" tooltip="List of Schedule 2 substances (CWC)"/>
              </a:rPr>
              <a:t>Schedule 2</a:t>
            </a:r>
            <a:r>
              <a:rPr lang="en-US" altLang="tr-TR">
                <a:latin typeface="Times New Roman" pitchFamily="18" charset="0"/>
              </a:rPr>
              <a:t> (small-scale applications) and </a:t>
            </a:r>
            <a:r>
              <a:rPr lang="en-US" altLang="tr-TR">
                <a:latin typeface="Times New Roman" pitchFamily="18" charset="0"/>
                <a:hlinkClick r:id="rId4" tooltip="List of Schedule 3 substances (CWC)"/>
              </a:rPr>
              <a:t>Schedule 3</a:t>
            </a:r>
            <a:r>
              <a:rPr lang="en-US" altLang="tr-TR">
                <a:latin typeface="Times New Roman" pitchFamily="18" charset="0"/>
              </a:rPr>
              <a:t> (large scale applications).</a:t>
            </a:r>
            <a:endParaRPr lang="tr-TR" altLang="tr-TR">
              <a:latin typeface="Times New Roman" pitchFamily="18" charset="0"/>
            </a:endParaRPr>
          </a:p>
          <a:p>
            <a:pPr eaLnBrk="1" hangingPunct="1"/>
            <a:endParaRPr lang="tr-TR" altLang="tr-TR">
              <a:latin typeface="Times New Roman" pitchFamily="18" charset="0"/>
            </a:endParaRPr>
          </a:p>
          <a:p>
            <a:pPr eaLnBrk="1" hangingPunct="1"/>
            <a:r>
              <a:rPr lang="en-US" altLang="tr-TR">
                <a:latin typeface="Times New Roman" pitchFamily="18" charset="0"/>
              </a:rPr>
              <a:t>They are sub-divided into Part A substances, which are chemicals that can be used directly as weapons, and Part B which are precursors useful in the manufacture of chemical weapons. Examples are </a:t>
            </a:r>
            <a:r>
              <a:rPr lang="en-US" altLang="tr-TR">
                <a:latin typeface="Times New Roman" pitchFamily="18" charset="0"/>
                <a:hlinkClick r:id="rId5" tooltip="Sulfur mustard"/>
              </a:rPr>
              <a:t>mustard</a:t>
            </a:r>
            <a:r>
              <a:rPr lang="en-US" altLang="tr-TR">
                <a:latin typeface="Times New Roman" pitchFamily="18" charset="0"/>
              </a:rPr>
              <a:t> and </a:t>
            </a:r>
            <a:r>
              <a:rPr lang="en-US" altLang="tr-TR">
                <a:latin typeface="Times New Roman" pitchFamily="18" charset="0"/>
                <a:hlinkClick r:id="rId6" tooltip="Nerve agent"/>
              </a:rPr>
              <a:t>nerve</a:t>
            </a:r>
            <a:r>
              <a:rPr lang="en-US" altLang="tr-TR">
                <a:latin typeface="Times New Roman" pitchFamily="18" charset="0"/>
              </a:rPr>
              <a:t> agents, and substances which are solely used as precursor chemicals in their manufacture. A few of these chemicals have very small scale non-military applications, for example minute quantities of </a:t>
            </a:r>
            <a:r>
              <a:rPr lang="en-US" altLang="tr-TR">
                <a:latin typeface="Times New Roman" pitchFamily="18" charset="0"/>
                <a:hlinkClick r:id="rId7" tooltip="Nitrogen mustard"/>
              </a:rPr>
              <a:t>nitrogen mustard</a:t>
            </a:r>
            <a:r>
              <a:rPr lang="en-US" altLang="tr-TR">
                <a:latin typeface="Times New Roman" pitchFamily="18" charset="0"/>
              </a:rPr>
              <a:t> are used to treat certain </a:t>
            </a:r>
            <a:r>
              <a:rPr lang="en-US" altLang="tr-TR">
                <a:latin typeface="Times New Roman" pitchFamily="18" charset="0"/>
                <a:hlinkClick r:id="rId8" tooltip="Cancer"/>
              </a:rPr>
              <a:t>cancers</a:t>
            </a:r>
            <a:r>
              <a:rPr lang="en-US" altLang="tr-TR">
                <a:latin typeface="Times New Roman" pitchFamily="18" charset="0"/>
              </a:rPr>
              <a:t>.</a:t>
            </a:r>
            <a:endParaRPr lang="tr-TR" altLang="tr-TR">
              <a:latin typeface="Times New Roman" pitchFamily="18" charset="0"/>
            </a:endParaRPr>
          </a:p>
          <a:p>
            <a:pPr eaLnBrk="1" hangingPunct="1"/>
            <a:endParaRPr lang="tr-TR" altLang="tr-TR">
              <a:latin typeface="Times New Roman" pitchFamily="18" charset="0"/>
            </a:endParaRPr>
          </a:p>
          <a:p>
            <a:pPr eaLnBrk="1" hangingPunct="1"/>
            <a:r>
              <a:rPr lang="en-US" altLang="tr-TR">
                <a:latin typeface="Times New Roman" pitchFamily="18" charset="0"/>
              </a:rPr>
              <a:t>The Organisation for the Prohibition of Chemical Weapons is the implementing body of the Chemical Weapons Convention (CWC), which entered into force in 1997. As of today OPCW has 190 Member States, who are working together to achieve a world free of chemical weapons. </a:t>
            </a:r>
          </a:p>
        </p:txBody>
      </p:sp>
      <p:sp>
        <p:nvSpPr>
          <p:cNvPr id="4" name="Footer Placeholder 3"/>
          <p:cNvSpPr>
            <a:spLocks noGrp="1"/>
          </p:cNvSpPr>
          <p:nvPr>
            <p:ph type="ftr" sz="quarter" idx="4"/>
          </p:nvPr>
        </p:nvSpPr>
        <p:spPr/>
        <p:txBody>
          <a:bodyPr/>
          <a:lstStyle/>
          <a:p>
            <a:pPr>
              <a:defRPr/>
            </a:pPr>
            <a:r>
              <a:rPr lang="tr-TR"/>
              <a:t>UNCLASSIFIED</a:t>
            </a:r>
          </a:p>
        </p:txBody>
      </p:sp>
      <p:sp>
        <p:nvSpPr>
          <p:cNvPr id="5" name="Slide Number Placeholder 4"/>
          <p:cNvSpPr>
            <a:spLocks noGrp="1"/>
          </p:cNvSpPr>
          <p:nvPr>
            <p:ph type="sldNum" sz="quarter" idx="5"/>
          </p:nvPr>
        </p:nvSpPr>
        <p:spPr/>
        <p:txBody>
          <a:bodyPr/>
          <a:lstStyle/>
          <a:p>
            <a:pPr>
              <a:defRPr/>
            </a:pPr>
            <a:fld id="{EB06B8E0-003A-4A8D-859B-311CA6F647BB}" type="slidenum">
              <a:rPr lang="tr-TR" smtClean="0"/>
              <a:pPr>
                <a:defRPr/>
              </a:pPr>
              <a:t>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20750" y="746125"/>
            <a:ext cx="4959350" cy="3721100"/>
          </a:xfrm>
          <a:ln/>
        </p:spPr>
      </p:sp>
      <p:sp>
        <p:nvSpPr>
          <p:cNvPr id="54275" name="Rectangle 3"/>
          <p:cNvSpPr>
            <a:spLocks noGrp="1" noChangeArrowheads="1"/>
          </p:cNvSpPr>
          <p:nvPr>
            <p:ph type="body" idx="1"/>
          </p:nvPr>
        </p:nvSpPr>
        <p:spPr>
          <a:xfrm>
            <a:off x="906357" y="4713430"/>
            <a:ext cx="4984962" cy="4466987"/>
          </a:xfrm>
          <a:noFill/>
          <a:ln/>
        </p:spPr>
        <p:txBody>
          <a:bodyPr/>
          <a:lstStyle/>
          <a:p>
            <a:pPr eaLnBrk="1" hangingPunct="1"/>
            <a:endParaRPr lang="en-US"/>
          </a:p>
        </p:txBody>
      </p:sp>
    </p:spTree>
    <p:extLst>
      <p:ext uri="{BB962C8B-B14F-4D97-AF65-F5344CB8AC3E}">
        <p14:creationId xmlns:p14="http://schemas.microsoft.com/office/powerpoint/2010/main" val="54767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44588" y="685800"/>
            <a:ext cx="4572000" cy="3429000"/>
          </a:xfrm>
          <a:ln/>
        </p:spPr>
      </p:sp>
      <p:sp>
        <p:nvSpPr>
          <p:cNvPr id="55299" name="Rectangle 3"/>
          <p:cNvSpPr>
            <a:spLocks noGrp="1" noChangeArrowheads="1"/>
          </p:cNvSpPr>
          <p:nvPr>
            <p:ph type="body" idx="1"/>
          </p:nvPr>
        </p:nvSpPr>
        <p:spPr>
          <a:noFill/>
          <a:ln/>
        </p:spPr>
        <p:txBody>
          <a:bodyPr/>
          <a:lstStyle/>
          <a:p>
            <a:pPr eaLnBrk="1" hangingPunct="1"/>
            <a:r>
              <a:rPr lang="en-US">
                <a:latin typeface="Arial" charset="0"/>
                <a:cs typeface="Times New Roman" pitchFamily="18" charset="0"/>
              </a:rPr>
              <a:t>Ayrıca Japonya</a:t>
            </a:r>
            <a:r>
              <a:rPr lang="en-US">
                <a:cs typeface="Times New Roman" pitchFamily="18" charset="0"/>
              </a:rPr>
              <a:t>’</a:t>
            </a:r>
            <a:r>
              <a:rPr lang="en-US">
                <a:latin typeface="Arial" charset="0"/>
                <a:cs typeface="Times New Roman" pitchFamily="18" charset="0"/>
              </a:rPr>
              <a:t>da bir ter</a:t>
            </a:r>
            <a:r>
              <a:rPr lang="en-US">
                <a:cs typeface="Times New Roman" pitchFamily="18" charset="0"/>
              </a:rPr>
              <a:t>ö</a:t>
            </a:r>
            <a:r>
              <a:rPr lang="en-US">
                <a:latin typeface="Arial" charset="0"/>
                <a:cs typeface="Times New Roman" pitchFamily="18" charset="0"/>
              </a:rPr>
              <a:t>rist grubun 1994</a:t>
            </a:r>
            <a:r>
              <a:rPr lang="en-US">
                <a:cs typeface="Times New Roman" pitchFamily="18" charset="0"/>
              </a:rPr>
              <a:t>’</a:t>
            </a:r>
            <a:r>
              <a:rPr lang="en-US">
                <a:latin typeface="Arial" charset="0"/>
                <a:cs typeface="Times New Roman" pitchFamily="18" charset="0"/>
              </a:rPr>
              <a:t>de Matsumoto şehrine bir sinir ajanı olan sarin gazı saldırısında bulunması ve burada 264 kişinin yaralanması, yine 1995</a:t>
            </a:r>
            <a:r>
              <a:rPr lang="en-US">
                <a:cs typeface="Times New Roman" pitchFamily="18" charset="0"/>
              </a:rPr>
              <a:t>’</a:t>
            </a:r>
            <a:r>
              <a:rPr lang="en-US">
                <a:latin typeface="Arial" charset="0"/>
                <a:cs typeface="Times New Roman" pitchFamily="18" charset="0"/>
              </a:rPr>
              <a:t>de Tokyo metrosuna sarin gazının atılması ile 5500 kişinin bu ajana maruz kalması, kimyasal silahların ter</a:t>
            </a:r>
            <a:r>
              <a:rPr lang="en-US">
                <a:cs typeface="Times New Roman" pitchFamily="18" charset="0"/>
              </a:rPr>
              <a:t>ö</a:t>
            </a:r>
            <a:r>
              <a:rPr lang="en-US">
                <a:latin typeface="Arial" charset="0"/>
                <a:cs typeface="Times New Roman" pitchFamily="18" charset="0"/>
              </a:rPr>
              <a:t>rist ama</a:t>
            </a:r>
            <a:r>
              <a:rPr lang="en-US">
                <a:cs typeface="Times New Roman" pitchFamily="18" charset="0"/>
              </a:rPr>
              <a:t>ç</a:t>
            </a:r>
            <a:r>
              <a:rPr lang="en-US">
                <a:latin typeface="Arial" charset="0"/>
                <a:cs typeface="Times New Roman" pitchFamily="18" charset="0"/>
              </a:rPr>
              <a:t>lı olarak da kullanılabileceğini g</a:t>
            </a:r>
            <a:r>
              <a:rPr lang="en-US">
                <a:cs typeface="Times New Roman" pitchFamily="18" charset="0"/>
              </a:rPr>
              <a:t>ö</a:t>
            </a:r>
            <a:r>
              <a:rPr lang="en-US">
                <a:latin typeface="Arial" charset="0"/>
                <a:cs typeface="Times New Roman" pitchFamily="18" charset="0"/>
              </a:rPr>
              <a:t>stermiştir</a:t>
            </a:r>
            <a:endParaRPr lang="tr-TR">
              <a:latin typeface="Arial" charset="0"/>
              <a:cs typeface="Times New Roman" pitchFamily="18" charset="0"/>
            </a:endParaRPr>
          </a:p>
        </p:txBody>
      </p:sp>
    </p:spTree>
    <p:extLst>
      <p:ext uri="{BB962C8B-B14F-4D97-AF65-F5344CB8AC3E}">
        <p14:creationId xmlns:p14="http://schemas.microsoft.com/office/powerpoint/2010/main" val="72688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342900" lvl="0" indent="-342900">
              <a:spcBef>
                <a:spcPct val="20000"/>
              </a:spcBef>
              <a:buClr>
                <a:srgbClr val="FF3300"/>
              </a:buClr>
              <a:buFont typeface="Monotype Sorts" charset="2"/>
              <a:buChar char="M"/>
            </a:pPr>
            <a:r>
              <a:rPr lang="tr-TR" dirty="0">
                <a:latin typeface="+mn-lt"/>
              </a:rPr>
              <a:t>Sarin </a:t>
            </a:r>
            <a:r>
              <a:rPr lang="tr-TR" dirty="0" err="1">
                <a:latin typeface="+mn-lt"/>
              </a:rPr>
              <a:t>attack</a:t>
            </a:r>
            <a:r>
              <a:rPr lang="tr-TR" dirty="0">
                <a:latin typeface="+mn-lt"/>
              </a:rPr>
              <a:t> in </a:t>
            </a:r>
            <a:r>
              <a:rPr lang="tr-TR" dirty="0" err="1">
                <a:latin typeface="+mn-lt"/>
              </a:rPr>
              <a:t>Ghouta</a:t>
            </a:r>
            <a:r>
              <a:rPr lang="tr-TR" dirty="0">
                <a:latin typeface="+mn-lt"/>
              </a:rPr>
              <a:t>, </a:t>
            </a:r>
            <a:r>
              <a:rPr lang="tr-TR" dirty="0" err="1">
                <a:latin typeface="+mn-lt"/>
              </a:rPr>
              <a:t>Syria</a:t>
            </a:r>
            <a:r>
              <a:rPr lang="tr-TR" dirty="0">
                <a:latin typeface="+mn-lt"/>
              </a:rPr>
              <a:t> (21 </a:t>
            </a:r>
            <a:r>
              <a:rPr lang="tr-TR" dirty="0" err="1">
                <a:latin typeface="+mn-lt"/>
              </a:rPr>
              <a:t>August</a:t>
            </a:r>
            <a:r>
              <a:rPr lang="tr-TR" dirty="0">
                <a:latin typeface="+mn-lt"/>
              </a:rPr>
              <a:t> 2013)</a:t>
            </a:r>
          </a:p>
          <a:p>
            <a:pPr marL="342900" lvl="0" indent="-342900">
              <a:spcBef>
                <a:spcPct val="20000"/>
              </a:spcBef>
              <a:buClr>
                <a:srgbClr val="FF3300"/>
              </a:buClr>
              <a:buFont typeface="Monotype Sorts" charset="2"/>
              <a:buChar char="M"/>
            </a:pPr>
            <a:r>
              <a:rPr lang="en-US" dirty="0">
                <a:latin typeface="+mn-lt"/>
              </a:rPr>
              <a:t>The victims' symptoms - shortness of breath, disorientation, </a:t>
            </a:r>
            <a:r>
              <a:rPr lang="tr-TR" dirty="0">
                <a:latin typeface="+mn-lt"/>
              </a:rPr>
              <a:t> </a:t>
            </a:r>
            <a:r>
              <a:rPr lang="en-US" dirty="0">
                <a:latin typeface="+mn-lt"/>
              </a:rPr>
              <a:t>runny nose, eye irritation, blurred vision, nausea, vomiting, general weakness, and eventual loss of consciousness</a:t>
            </a:r>
            <a:endParaRPr kumimoji="0" lang="tr-TR"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342900" indent="-342900">
              <a:spcBef>
                <a:spcPct val="20000"/>
              </a:spcBef>
              <a:buClr>
                <a:srgbClr val="FF3300"/>
              </a:buClr>
              <a:buFont typeface="Monotype Sorts" charset="2"/>
              <a:buChar char="M"/>
            </a:pPr>
            <a:r>
              <a:rPr lang="tr-TR" kern="0" dirty="0">
                <a:effectLst>
                  <a:outerShdw blurRad="38100" dist="38100" dir="2700000" algn="tl">
                    <a:srgbClr val="000000"/>
                  </a:outerShdw>
                </a:effectLst>
                <a:latin typeface="+mn-lt"/>
              </a:rPr>
              <a:t> </a:t>
            </a:r>
            <a:r>
              <a:rPr lang="tr-TR" dirty="0" err="1">
                <a:latin typeface="+mn-lt"/>
              </a:rPr>
              <a:t>Death</a:t>
            </a:r>
            <a:r>
              <a:rPr lang="tr-TR" dirty="0">
                <a:latin typeface="+mn-lt"/>
              </a:rPr>
              <a:t> </a:t>
            </a:r>
            <a:r>
              <a:rPr lang="tr-TR" dirty="0" err="1">
                <a:latin typeface="+mn-lt"/>
              </a:rPr>
              <a:t>toll</a:t>
            </a:r>
            <a:r>
              <a:rPr lang="tr-TR" dirty="0">
                <a:latin typeface="+mn-lt"/>
              </a:rPr>
              <a:t> at </a:t>
            </a:r>
            <a:r>
              <a:rPr lang="tr-TR" dirty="0" err="1">
                <a:latin typeface="+mn-lt"/>
              </a:rPr>
              <a:t>more</a:t>
            </a:r>
            <a:r>
              <a:rPr lang="tr-TR" dirty="0">
                <a:latin typeface="+mn-lt"/>
              </a:rPr>
              <a:t> </a:t>
            </a:r>
            <a:r>
              <a:rPr lang="tr-TR" dirty="0" err="1">
                <a:latin typeface="+mn-lt"/>
              </a:rPr>
              <a:t>than</a:t>
            </a:r>
            <a:r>
              <a:rPr lang="tr-TR" dirty="0">
                <a:latin typeface="+mn-lt"/>
              </a:rPr>
              <a:t> 1700</a:t>
            </a:r>
          </a:p>
          <a:p>
            <a:pPr marL="342900" indent="-342900">
              <a:spcBef>
                <a:spcPct val="20000"/>
              </a:spcBef>
              <a:buClr>
                <a:srgbClr val="FF3300"/>
              </a:buClr>
              <a:buFont typeface="Monotype Sorts" charset="2"/>
              <a:buChar char="M"/>
            </a:pPr>
            <a:r>
              <a:rPr lang="tr-TR" dirty="0">
                <a:latin typeface="+mn-lt"/>
              </a:rPr>
              <a:t>99 % of </a:t>
            </a:r>
            <a:r>
              <a:rPr lang="tr-TR" dirty="0" err="1">
                <a:latin typeface="+mn-lt"/>
              </a:rPr>
              <a:t>chemicals</a:t>
            </a:r>
            <a:r>
              <a:rPr lang="tr-TR" dirty="0">
                <a:latin typeface="+mn-lt"/>
              </a:rPr>
              <a:t> </a:t>
            </a:r>
            <a:r>
              <a:rPr lang="tr-TR" dirty="0" err="1">
                <a:latin typeface="+mn-lt"/>
              </a:rPr>
              <a:t>declared</a:t>
            </a:r>
            <a:r>
              <a:rPr lang="tr-TR" dirty="0">
                <a:latin typeface="+mn-lt"/>
              </a:rPr>
              <a:t> </a:t>
            </a:r>
            <a:r>
              <a:rPr lang="tr-TR" dirty="0" err="1">
                <a:latin typeface="+mn-lt"/>
              </a:rPr>
              <a:t>by</a:t>
            </a:r>
            <a:r>
              <a:rPr lang="tr-TR" dirty="0">
                <a:latin typeface="+mn-lt"/>
              </a:rPr>
              <a:t> OPCW as </a:t>
            </a:r>
            <a:r>
              <a:rPr lang="tr-TR" dirty="0" err="1">
                <a:latin typeface="+mn-lt"/>
              </a:rPr>
              <a:t>destroyed</a:t>
            </a:r>
            <a:endParaRPr lang="tr-TR" dirty="0">
              <a:latin typeface="+mn-lt"/>
            </a:endParaRPr>
          </a:p>
          <a:p>
            <a:pPr eaLnBrk="1" hangingPunct="1">
              <a:defRPr/>
            </a:pPr>
            <a:endParaRPr lang="en-US" dirty="0"/>
          </a:p>
        </p:txBody>
      </p:sp>
      <p:sp>
        <p:nvSpPr>
          <p:cNvPr id="4" name="3 Slayt Numarası Yer Tutucusu"/>
          <p:cNvSpPr>
            <a:spLocks noGrp="1"/>
          </p:cNvSpPr>
          <p:nvPr>
            <p:ph type="sldNum" sz="quarter" idx="10"/>
          </p:nvPr>
        </p:nvSpPr>
        <p:spPr/>
        <p:txBody>
          <a:bodyPr/>
          <a:lstStyle/>
          <a:p>
            <a:fld id="{22454990-6291-452A-A737-6862A0F31A21}" type="slidenum">
              <a:rPr lang="tr-TR" smtClean="0"/>
              <a:pPr/>
              <a:t>12</a:t>
            </a:fld>
            <a:endParaRPr lang="tr-TR"/>
          </a:p>
        </p:txBody>
      </p:sp>
    </p:spTree>
    <p:extLst>
      <p:ext uri="{BB962C8B-B14F-4D97-AF65-F5344CB8AC3E}">
        <p14:creationId xmlns:p14="http://schemas.microsoft.com/office/powerpoint/2010/main" val="314642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50444" y="9428583"/>
            <a:ext cx="2945659" cy="496332"/>
          </a:xfrm>
          <a:prstGeom prst="rect">
            <a:avLst/>
          </a:prstGeom>
          <a:noFill/>
          <a:ln w="9525">
            <a:noFill/>
            <a:miter lim="800000"/>
            <a:headEnd/>
            <a:tailEnd/>
          </a:ln>
        </p:spPr>
        <p:txBody>
          <a:bodyPr anchor="b"/>
          <a:lstStyle/>
          <a:p>
            <a:pPr algn="r" eaLnBrk="1" hangingPunct="1"/>
            <a:fld id="{AA9E4B10-0618-4207-A153-C4AEE0D20B0B}" type="slidenum">
              <a:rPr lang="en-GB" altLang="en-US" sz="1200">
                <a:solidFill>
                  <a:srgbClr val="000000"/>
                </a:solidFill>
              </a:rPr>
              <a:pPr algn="r" eaLnBrk="1" hangingPunct="1"/>
              <a:t>13</a:t>
            </a:fld>
            <a:endParaRPr lang="en-GB" altLang="en-US" sz="12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16241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425390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C70A4224-3782-F341-A61E-76C954E56811}"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3277045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70A4224-3782-F341-A61E-76C954E56811}"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7562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70A4224-3782-F341-A61E-76C954E56811}"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12819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117600" y="609600"/>
            <a:ext cx="6908800" cy="1143000"/>
          </a:xfrm>
        </p:spPr>
        <p:txBody>
          <a:bodyPr/>
          <a:lstStyle/>
          <a:p>
            <a:r>
              <a:rPr lang="tr-TR"/>
              <a:t>Asıl başlık stili için tıklatın</a:t>
            </a:r>
          </a:p>
        </p:txBody>
      </p:sp>
      <p:sp>
        <p:nvSpPr>
          <p:cNvPr id="3" name="2 Metin Yer Tutucusu"/>
          <p:cNvSpPr>
            <a:spLocks noGrp="1"/>
          </p:cNvSpPr>
          <p:nvPr>
            <p:ph type="body" sz="half" idx="1"/>
          </p:nvPr>
        </p:nvSpPr>
        <p:spPr>
          <a:xfrm>
            <a:off x="1117600" y="1981200"/>
            <a:ext cx="33782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81200"/>
            <a:ext cx="33782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114800"/>
            <a:ext cx="33782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189242375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C70A4224-3782-F341-A61E-76C954E56811}"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39495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C70A4224-3782-F341-A61E-76C954E56811}" type="datetimeFigureOut">
              <a:rPr lang="en-US" smtClean="0"/>
              <a:pPr/>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20714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C70A4224-3782-F341-A61E-76C954E56811}"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87422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C70A4224-3782-F341-A61E-76C954E56811}" type="datetimeFigureOut">
              <a:rPr lang="en-US" smtClean="0"/>
              <a:pPr/>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409122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C70A4224-3782-F341-A61E-76C954E56811}" type="datetimeFigureOut">
              <a:rPr lang="en-US" smtClean="0"/>
              <a:pPr/>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57465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A4224-3782-F341-A61E-76C954E56811}" type="datetimeFigureOut">
              <a:rPr lang="en-US" smtClean="0"/>
              <a:pPr/>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302071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70A4224-3782-F341-A61E-76C954E56811}"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253222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C70A4224-3782-F341-A61E-76C954E56811}" type="datetimeFigureOut">
              <a:rPr lang="en-US" smtClean="0"/>
              <a:pPr/>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82F8B-19CE-1743-9A0E-D9CCE6F61382}" type="slidenum">
              <a:rPr lang="en-US" smtClean="0"/>
              <a:pPr/>
              <a:t>‹#›</a:t>
            </a:fld>
            <a:endParaRPr lang="en-US"/>
          </a:p>
        </p:txBody>
      </p:sp>
    </p:spTree>
    <p:extLst>
      <p:ext uri="{BB962C8B-B14F-4D97-AF65-F5344CB8AC3E}">
        <p14:creationId xmlns:p14="http://schemas.microsoft.com/office/powerpoint/2010/main" val="1312137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A4224-3782-F341-A61E-76C954E56811}" type="datetimeFigureOut">
              <a:rPr lang="en-US" smtClean="0"/>
              <a:pPr/>
              <a:t>4/18/2019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82F8B-19CE-1743-9A0E-D9CCE6F61382}" type="slidenum">
              <a:rPr lang="en-US" smtClean="0"/>
              <a:pPr/>
              <a:t>‹#›</a:t>
            </a:fld>
            <a:endParaRPr lang="en-US"/>
          </a:p>
        </p:txBody>
      </p:sp>
    </p:spTree>
    <p:extLst>
      <p:ext uri="{BB962C8B-B14F-4D97-AF65-F5344CB8AC3E}">
        <p14:creationId xmlns:p14="http://schemas.microsoft.com/office/powerpoint/2010/main" val="357046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1.xml"/><Relationship Id="rId7" Type="http://schemas.openxmlformats.org/officeDocument/2006/relationships/image" Target="../media/image3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8.jpeg"/><Relationship Id="rId4" Type="http://schemas.openxmlformats.org/officeDocument/2006/relationships/diagramQuickStyle" Target="../diagrams/quickStyle1.xml"/><Relationship Id="rId9"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opcw.org/chemical-weapons-convention/annexes/annex-on-chemicals/"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3155950"/>
            <a:ext cx="8229600" cy="1274763"/>
          </a:xfrm>
        </p:spPr>
        <p:txBody>
          <a:bodyPr/>
          <a:lstStyle/>
          <a:p>
            <a:pPr eaLnBrk="1" hangingPunct="1"/>
            <a:r>
              <a:rPr lang="tr-TR" altLang="en-US"/>
              <a:t>Tıbbi KBRN Faaliyetleri</a:t>
            </a:r>
            <a:endParaRPr lang="en-US" altLang="en-US"/>
          </a:p>
        </p:txBody>
      </p:sp>
      <p:pic>
        <p:nvPicPr>
          <p:cNvPr id="16387" name="Picture 3" descr="İş veya okul hesabınızla oturum açın"/>
          <p:cNvPicPr>
            <a:picLocks noChangeAspect="1" noChangeArrowheads="1"/>
          </p:cNvPicPr>
          <p:nvPr/>
        </p:nvPicPr>
        <p:blipFill>
          <a:blip r:embed="rId3"/>
          <a:srcRect/>
          <a:stretch>
            <a:fillRect/>
          </a:stretch>
        </p:blipFill>
        <p:spPr bwMode="auto">
          <a:xfrm>
            <a:off x="0" y="0"/>
            <a:ext cx="9231313" cy="6835775"/>
          </a:xfrm>
          <a:prstGeom prst="rect">
            <a:avLst/>
          </a:prstGeom>
          <a:noFill/>
          <a:ln w="9525">
            <a:noFill/>
            <a:miter lim="800000"/>
            <a:headEnd/>
            <a:tailEnd/>
          </a:ln>
        </p:spPr>
      </p:pic>
      <p:sp>
        <p:nvSpPr>
          <p:cNvPr id="16388" name="Text Box 5"/>
          <p:cNvSpPr txBox="1">
            <a:spLocks noChangeArrowheads="1"/>
          </p:cNvSpPr>
          <p:nvPr/>
        </p:nvSpPr>
        <p:spPr bwMode="auto">
          <a:xfrm>
            <a:off x="1935163" y="2513013"/>
            <a:ext cx="184150" cy="457200"/>
          </a:xfrm>
          <a:prstGeom prst="rect">
            <a:avLst/>
          </a:prstGeom>
          <a:noFill/>
          <a:ln w="12700">
            <a:noFill/>
            <a:miter lim="800000"/>
            <a:headEnd/>
            <a:tailEnd/>
          </a:ln>
          <a:effectLst/>
        </p:spPr>
        <p:txBody>
          <a:bodyPr wrap="none">
            <a:spAutoFit/>
          </a:bodyPr>
          <a:lstStyle/>
          <a:p>
            <a:endParaRPr lang="tr-TR">
              <a:cs typeface="Arial" pitchFamily="34" charset="0"/>
            </a:endParaRPr>
          </a:p>
        </p:txBody>
      </p:sp>
      <p:sp>
        <p:nvSpPr>
          <p:cNvPr id="16389" name="Rectangle 2"/>
          <p:cNvSpPr>
            <a:spLocks noChangeArrowheads="1"/>
          </p:cNvSpPr>
          <p:nvPr/>
        </p:nvSpPr>
        <p:spPr bwMode="auto">
          <a:xfrm>
            <a:off x="461963" y="5557838"/>
            <a:ext cx="8229600" cy="1274762"/>
          </a:xfrm>
          <a:prstGeom prst="rect">
            <a:avLst/>
          </a:prstGeom>
          <a:noFill/>
          <a:ln w="9525">
            <a:noFill/>
            <a:miter lim="800000"/>
            <a:headEnd/>
            <a:tailEnd/>
          </a:ln>
        </p:spPr>
        <p:txBody>
          <a:bodyPr anchor="ctr"/>
          <a:lstStyle/>
          <a:p>
            <a:pPr algn="ctr" eaLnBrk="1" hangingPunct="1"/>
            <a:endParaRPr lang="tr-TR" altLang="en-US" sz="2800" b="1" dirty="0">
              <a:latin typeface="Arial" pitchFamily="34" charset="0"/>
              <a:cs typeface="Arial" pitchFamily="34" charset="0"/>
            </a:endParaRPr>
          </a:p>
          <a:p>
            <a:pPr algn="ctr" eaLnBrk="1" hangingPunct="1"/>
            <a:endParaRPr lang="tr-TR" altLang="en-US" sz="2800" b="1" dirty="0">
              <a:latin typeface="Arial" pitchFamily="34" charset="0"/>
              <a:cs typeface="Arial" pitchFamily="34" charset="0"/>
            </a:endParaRPr>
          </a:p>
          <a:p>
            <a:pPr algn="ctr" eaLnBrk="1" hangingPunct="1"/>
            <a:r>
              <a:rPr lang="tr-TR" altLang="en-US" sz="2200" b="1" dirty="0" err="1">
                <a:latin typeface="Arial" pitchFamily="34" charset="0"/>
                <a:cs typeface="Arial" pitchFamily="34" charset="0"/>
              </a:rPr>
              <a:t>Prof.Dr</a:t>
            </a:r>
            <a:r>
              <a:rPr lang="tr-TR" altLang="en-US" sz="2200" b="1" dirty="0">
                <a:latin typeface="Arial" pitchFamily="34" charset="0"/>
                <a:cs typeface="Arial" pitchFamily="34" charset="0"/>
              </a:rPr>
              <a:t>. Levent KENAR</a:t>
            </a:r>
          </a:p>
          <a:p>
            <a:pPr algn="ctr" eaLnBrk="1" hangingPunct="1"/>
            <a:r>
              <a:rPr lang="tr-TR" altLang="en-US" sz="2200" b="1" dirty="0">
                <a:latin typeface="Arial" pitchFamily="34" charset="0"/>
                <a:cs typeface="Arial" pitchFamily="34" charset="0"/>
              </a:rPr>
              <a:t>SBÜ Tıbbi KBRN Anabilim Dalı Başkanı</a:t>
            </a:r>
          </a:p>
          <a:p>
            <a:pPr algn="ctr" eaLnBrk="1" hangingPunct="1"/>
            <a:endParaRPr lang="en-US" altLang="en-US" sz="2800" b="1" dirty="0">
              <a:latin typeface="Arial" pitchFamily="34" charset="0"/>
              <a:cs typeface="Arial" pitchFamily="34" charset="0"/>
            </a:endParaRPr>
          </a:p>
        </p:txBody>
      </p:sp>
      <p:sp>
        <p:nvSpPr>
          <p:cNvPr id="16390" name="Slayt Numarası Yer Tutucusu 1"/>
          <p:cNvSpPr>
            <a:spLocks noGrp="1"/>
          </p:cNvSpPr>
          <p:nvPr>
            <p:ph type="sldNum" sz="quarter" idx="11"/>
          </p:nvPr>
        </p:nvSpPr>
        <p:spPr bwMode="auto">
          <a:xfrm>
            <a:off x="6457950" y="6356350"/>
            <a:ext cx="2057400" cy="365125"/>
          </a:xfrm>
          <a:noFill/>
          <a:ln>
            <a:miter lim="800000"/>
            <a:headEnd/>
            <a:tailEnd/>
          </a:ln>
        </p:spPr>
        <p:txBody>
          <a:bodyPr/>
          <a:lstStyle/>
          <a:p>
            <a:fld id="{41411CD4-82FC-4CBE-8851-D6C4F2E1DEFA}" type="slidenum">
              <a:rPr lang="en-US" sz="900" b="0"/>
              <a:pPr/>
              <a:t>1</a:t>
            </a:fld>
            <a:endParaRPr lang="en-US" sz="900" b="0" dirty="0"/>
          </a:p>
        </p:txBody>
      </p:sp>
      <p:sp>
        <p:nvSpPr>
          <p:cNvPr id="8" name="Title 1"/>
          <p:cNvSpPr txBox="1">
            <a:spLocks/>
          </p:cNvSpPr>
          <p:nvPr/>
        </p:nvSpPr>
        <p:spPr>
          <a:xfrm>
            <a:off x="700790" y="3582649"/>
            <a:ext cx="7772400" cy="1319135"/>
          </a:xfrm>
          <a:prstGeom prst="rect">
            <a:avLst/>
          </a:prstGeom>
          <a:solidFill>
            <a:schemeClr val="bg1">
              <a:lumMod val="85000"/>
            </a:schemeClr>
          </a:solidFill>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omic Sans MS" pitchFamily="66" charset="0"/>
                <a:ea typeface="+mj-ea"/>
                <a:cs typeface="+mj-cs"/>
              </a:rPr>
              <a:t>KİMYASAL SİLAHLAR</a:t>
            </a:r>
          </a:p>
          <a:p>
            <a:pPr marL="0" marR="0" lvl="0" indent="0" algn="ctr" defTabSz="457200" rtl="0" eaLnBrk="1" fontAlgn="auto" latinLnBrk="0" hangingPunct="1">
              <a:lnSpc>
                <a:spcPct val="100000"/>
              </a:lnSpc>
              <a:spcBef>
                <a:spcPct val="0"/>
              </a:spcBef>
              <a:spcAft>
                <a:spcPts val="0"/>
              </a:spcAft>
              <a:buClrTx/>
              <a:buSzTx/>
              <a:buFontTx/>
              <a:buNone/>
              <a:tabLst/>
              <a:defRPr/>
            </a:pPr>
            <a:r>
              <a:rPr lang="tr-TR" sz="3200" b="1" dirty="0">
                <a:solidFill>
                  <a:srgbClr val="FF0000"/>
                </a:solidFill>
                <a:latin typeface="Comic Sans MS" pitchFamily="66" charset="0"/>
                <a:ea typeface="+mj-ea"/>
                <a:cs typeface="+mj-cs"/>
              </a:rPr>
              <a:t>(Genel Bakış)</a:t>
            </a:r>
            <a:endParaRPr kumimoji="0" lang="en-US" sz="32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pic>
        <p:nvPicPr>
          <p:cNvPr id="9" name="Picture 4"/>
          <p:cNvPicPr>
            <a:picLocks noChangeAspect="1"/>
          </p:cNvPicPr>
          <p:nvPr/>
        </p:nvPicPr>
        <p:blipFill>
          <a:blip r:embed="rId4" cstate="print"/>
          <a:stretch>
            <a:fillRect/>
          </a:stretch>
        </p:blipFill>
        <p:spPr>
          <a:xfrm>
            <a:off x="8101351" y="356228"/>
            <a:ext cx="1022868" cy="102286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lidesharecdn.com/nervegasattackinsyria-130822044331-phpapp01/95/nerve-gas-attack-in-syria-11-638.jpg?cb=1377198288"/>
          <p:cNvPicPr>
            <a:picLocks noChangeAspect="1" noChangeArrowheads="1"/>
          </p:cNvPicPr>
          <p:nvPr/>
        </p:nvPicPr>
        <p:blipFill>
          <a:blip r:embed="rId3" cstate="print"/>
          <a:srcRect/>
          <a:stretch>
            <a:fillRect/>
          </a:stretch>
        </p:blipFill>
        <p:spPr bwMode="auto">
          <a:xfrm>
            <a:off x="6156176" y="4614789"/>
            <a:ext cx="2987824" cy="2243210"/>
          </a:xfrm>
          <a:prstGeom prst="rect">
            <a:avLst/>
          </a:prstGeom>
          <a:noFill/>
        </p:spPr>
      </p:pic>
      <p:sp>
        <p:nvSpPr>
          <p:cNvPr id="28674" name="2 Slayt Numarası Yer Tutucusu"/>
          <p:cNvSpPr txBox="1">
            <a:spLocks noGrp="1"/>
          </p:cNvSpPr>
          <p:nvPr/>
        </p:nvSpPr>
        <p:spPr bwMode="auto">
          <a:xfrm>
            <a:off x="6877050" y="6553200"/>
            <a:ext cx="2133600" cy="319088"/>
          </a:xfrm>
          <a:prstGeom prst="rect">
            <a:avLst/>
          </a:prstGeom>
          <a:noFill/>
          <a:ln w="9525">
            <a:noFill/>
            <a:miter lim="800000"/>
            <a:headEnd/>
            <a:tailEnd/>
          </a:ln>
        </p:spPr>
        <p:txBody>
          <a:bodyPr/>
          <a:lstStyle/>
          <a:p>
            <a:pPr algn="r" eaLnBrk="1" hangingPunct="1"/>
            <a:fld id="{7E7654AA-FED0-4A5F-86F4-C665DB4989B7}" type="slidenum">
              <a:rPr lang="en-US" sz="1200" b="1">
                <a:solidFill>
                  <a:schemeClr val="bg1"/>
                </a:solidFill>
                <a:latin typeface="Arial" charset="0"/>
              </a:rPr>
              <a:pPr algn="r" eaLnBrk="1" hangingPunct="1"/>
              <a:t>10</a:t>
            </a:fld>
            <a:endParaRPr lang="en-US" sz="1200" b="1">
              <a:solidFill>
                <a:schemeClr val="bg1"/>
              </a:solidFill>
              <a:latin typeface="Arial" charset="0"/>
            </a:endParaRPr>
          </a:p>
        </p:txBody>
      </p:sp>
      <p:sp>
        <p:nvSpPr>
          <p:cNvPr id="28675" name="Text Box 7"/>
          <p:cNvSpPr txBox="1">
            <a:spLocks noChangeArrowheads="1"/>
          </p:cNvSpPr>
          <p:nvPr/>
        </p:nvSpPr>
        <p:spPr bwMode="auto">
          <a:xfrm>
            <a:off x="34925" y="980728"/>
            <a:ext cx="9109075" cy="5909310"/>
          </a:xfrm>
          <a:prstGeom prst="rect">
            <a:avLst/>
          </a:prstGeom>
          <a:noFill/>
          <a:ln w="9525">
            <a:noFill/>
            <a:miter lim="800000"/>
            <a:headEnd/>
            <a:tailEnd/>
          </a:ln>
        </p:spPr>
        <p:txBody>
          <a:bodyPr wrap="square">
            <a:spAutoFit/>
          </a:bodyPr>
          <a:lstStyle/>
          <a:p>
            <a:pPr algn="l">
              <a:lnSpc>
                <a:spcPct val="150000"/>
              </a:lnSpc>
              <a:buFontTx/>
              <a:buChar char="-"/>
            </a:pPr>
            <a:r>
              <a:rPr lang="tr-TR" sz="2100" dirty="0">
                <a:latin typeface="Comic Sans MS" pitchFamily="66" charset="0"/>
              </a:rPr>
              <a:t> Birinci Dünya Savaşında KS (fosgen, hardal, klor) kullanımı (1915-1917)</a:t>
            </a:r>
          </a:p>
          <a:p>
            <a:pPr algn="l">
              <a:lnSpc>
                <a:spcPct val="150000"/>
              </a:lnSpc>
              <a:buFontTx/>
              <a:buChar char="-"/>
            </a:pPr>
            <a:r>
              <a:rPr lang="tr-TR" sz="2100" dirty="0">
                <a:latin typeface="Comic Sans MS" pitchFamily="66" charset="0"/>
              </a:rPr>
              <a:t> İkinci Dünya Savaşında etkin kullanımı yok, sinir gazlarının sentezi,</a:t>
            </a:r>
          </a:p>
          <a:p>
            <a:pPr algn="l">
              <a:lnSpc>
                <a:spcPct val="150000"/>
              </a:lnSpc>
              <a:buFontTx/>
              <a:buChar char="-"/>
            </a:pPr>
            <a:r>
              <a:rPr lang="tr-TR" sz="2100" dirty="0">
                <a:latin typeface="Comic Sans MS" pitchFamily="66" charset="0"/>
              </a:rPr>
              <a:t> Yemen Savaşında OPİ kullanımı (1963-1967)</a:t>
            </a:r>
          </a:p>
          <a:p>
            <a:pPr algn="l">
              <a:lnSpc>
                <a:spcPct val="150000"/>
              </a:lnSpc>
              <a:buFontTx/>
              <a:buChar char="-"/>
            </a:pPr>
            <a:r>
              <a:rPr lang="tr-TR" sz="2100" dirty="0">
                <a:latin typeface="Comic Sans MS" pitchFamily="66" charset="0"/>
              </a:rPr>
              <a:t> İran-Irak savaşında sinir gazı, hardal ve siyanür kullanımı </a:t>
            </a:r>
            <a:r>
              <a:rPr lang="tr-TR" sz="2100" kern="0" dirty="0">
                <a:latin typeface="Comic Sans MS" pitchFamily="66" charset="0"/>
              </a:rPr>
              <a:t>(1980-1988)</a:t>
            </a:r>
          </a:p>
          <a:p>
            <a:pPr algn="l">
              <a:lnSpc>
                <a:spcPct val="150000"/>
              </a:lnSpc>
              <a:buFontTx/>
              <a:buChar char="-"/>
            </a:pPr>
            <a:r>
              <a:rPr lang="tr-TR" sz="2100" kern="0" dirty="0">
                <a:effectLst>
                  <a:outerShdw blurRad="38100" dist="38100" dir="2700000" algn="tl">
                    <a:srgbClr val="000000"/>
                  </a:outerShdw>
                </a:effectLst>
                <a:latin typeface="Comic Sans MS" pitchFamily="66" charset="0"/>
              </a:rPr>
              <a:t> </a:t>
            </a:r>
            <a:r>
              <a:rPr lang="tr-TR" sz="2100" dirty="0">
                <a:latin typeface="Comic Sans MS" pitchFamily="66" charset="0"/>
              </a:rPr>
              <a:t>Metilizotiyosiyanat kazası, Bhopal – Hindistan (5000+ ölüm) (1984)</a:t>
            </a:r>
          </a:p>
          <a:p>
            <a:pPr algn="l">
              <a:lnSpc>
                <a:spcPct val="150000"/>
              </a:lnSpc>
              <a:buFontTx/>
              <a:buChar char="-"/>
            </a:pPr>
            <a:r>
              <a:rPr lang="tr-TR" sz="2100" dirty="0">
                <a:latin typeface="Comic Sans MS" pitchFamily="66" charset="0"/>
              </a:rPr>
              <a:t> Sarin gazı saldırısı, Matsumoto - Japonya (1994)</a:t>
            </a:r>
          </a:p>
          <a:p>
            <a:pPr algn="l">
              <a:lnSpc>
                <a:spcPct val="150000"/>
              </a:lnSpc>
              <a:buFontTx/>
              <a:buChar char="-"/>
            </a:pPr>
            <a:r>
              <a:rPr lang="tr-TR" sz="2100" dirty="0">
                <a:latin typeface="Comic Sans MS" pitchFamily="66" charset="0"/>
              </a:rPr>
              <a:t> Metro sisteminde sarin gazı saldırısı, Tokyo – Japonya (1995) </a:t>
            </a:r>
          </a:p>
          <a:p>
            <a:pPr algn="l">
              <a:lnSpc>
                <a:spcPct val="150000"/>
              </a:lnSpc>
              <a:buFontTx/>
              <a:buChar char="-"/>
            </a:pPr>
            <a:r>
              <a:rPr lang="tr-TR" sz="2100" dirty="0">
                <a:latin typeface="Comic Sans MS" pitchFamily="66" charset="0"/>
              </a:rPr>
              <a:t>ABD- Irak Savaşı (Türkiye’de kimyasal alarm) (2003)</a:t>
            </a:r>
          </a:p>
          <a:p>
            <a:pPr algn="l">
              <a:lnSpc>
                <a:spcPct val="150000"/>
              </a:lnSpc>
              <a:buFontTx/>
              <a:buChar char="-"/>
            </a:pPr>
            <a:r>
              <a:rPr lang="tr-TR" sz="2100" dirty="0">
                <a:latin typeface="Comic Sans MS" pitchFamily="66" charset="0"/>
              </a:rPr>
              <a:t> Klor yüklü kamyonlar ile yapılan terörist saldırılar, Irak (2007)</a:t>
            </a:r>
          </a:p>
          <a:p>
            <a:pPr algn="l">
              <a:lnSpc>
                <a:spcPct val="150000"/>
              </a:lnSpc>
              <a:buFontTx/>
              <a:buChar char="-"/>
            </a:pPr>
            <a:r>
              <a:rPr lang="tr-TR" sz="2100" dirty="0">
                <a:latin typeface="Comic Sans MS" pitchFamily="66" charset="0"/>
              </a:rPr>
              <a:t> Suriye’de  sarin gazı kullanımı (1300 ‘den fazla ölüm) (2013)</a:t>
            </a:r>
          </a:p>
          <a:p>
            <a:pPr lvl="1" algn="l" eaLnBrk="1" hangingPunct="1">
              <a:lnSpc>
                <a:spcPct val="150000"/>
              </a:lnSpc>
              <a:buClr>
                <a:srgbClr val="FFFF00"/>
              </a:buClr>
              <a:buFont typeface="Wingdings" pitchFamily="2" charset="2"/>
              <a:buNone/>
            </a:pPr>
            <a:endParaRPr lang="tr-TR" sz="2100" dirty="0">
              <a:latin typeface="Comic Sans MS" pitchFamily="66" charset="0"/>
            </a:endParaRPr>
          </a:p>
          <a:p>
            <a:pPr algn="l" eaLnBrk="1" hangingPunct="1">
              <a:lnSpc>
                <a:spcPct val="150000"/>
              </a:lnSpc>
              <a:buClr>
                <a:srgbClr val="FF0000"/>
              </a:buClr>
            </a:pPr>
            <a:endParaRPr lang="tr-TR" sz="2100" dirty="0">
              <a:latin typeface="Comic Sans MS" pitchFamily="66" charset="0"/>
            </a:endParaRPr>
          </a:p>
        </p:txBody>
      </p:sp>
      <p:sp>
        <p:nvSpPr>
          <p:cNvPr id="28676" name="Rectangle 4"/>
          <p:cNvSpPr>
            <a:spLocks noChangeArrowheads="1"/>
          </p:cNvSpPr>
          <p:nvPr/>
        </p:nvSpPr>
        <p:spPr bwMode="auto">
          <a:xfrm>
            <a:off x="0" y="180975"/>
            <a:ext cx="9144000" cy="712788"/>
          </a:xfrm>
          <a:prstGeom prst="rect">
            <a:avLst/>
          </a:prstGeom>
          <a:noFill/>
          <a:ln w="9525">
            <a:noFill/>
            <a:miter lim="800000"/>
            <a:headEnd/>
            <a:tailEnd/>
          </a:ln>
        </p:spPr>
        <p:txBody>
          <a:bodyPr anchor="ctr" anchorCtr="1"/>
          <a:lstStyle/>
          <a:p>
            <a:r>
              <a:rPr lang="tr-TR" sz="2400" b="1" dirty="0">
                <a:solidFill>
                  <a:srgbClr val="FF0000"/>
                </a:solidFill>
                <a:latin typeface="Comic Sans MS" panose="030F0702030302020204" pitchFamily="66" charset="0"/>
              </a:rPr>
              <a:t>Tarihte Kimyasal Silahların Kullanımı</a:t>
            </a:r>
          </a:p>
        </p:txBody>
      </p:sp>
      <p:pic>
        <p:nvPicPr>
          <p:cNvPr id="7" name="Picture 4"/>
          <p:cNvPicPr>
            <a:picLocks noChangeAspect="1"/>
          </p:cNvPicPr>
          <p:nvPr/>
        </p:nvPicPr>
        <p:blipFill>
          <a:blip r:embed="rId4" cstate="print"/>
          <a:stretch>
            <a:fillRect/>
          </a:stretch>
        </p:blipFill>
        <p:spPr>
          <a:xfrm>
            <a:off x="8324495" y="71415"/>
            <a:ext cx="748098" cy="748098"/>
          </a:xfrm>
          <a:prstGeom prst="rect">
            <a:avLst/>
          </a:prstGeom>
        </p:spPr>
      </p:pic>
      <p:pic>
        <p:nvPicPr>
          <p:cNvPr id="8" name="Picture 1"/>
          <p:cNvPicPr>
            <a:picLocks noChangeAspect="1"/>
          </p:cNvPicPr>
          <p:nvPr/>
        </p:nvPicPr>
        <p:blipFill>
          <a:blip r:embed="rId5"/>
          <a:stretch>
            <a:fillRect/>
          </a:stretch>
        </p:blipFill>
        <p:spPr>
          <a:xfrm>
            <a:off x="-32" y="0"/>
            <a:ext cx="824491" cy="775975"/>
          </a:xfrm>
          <a:prstGeom prst="rect">
            <a:avLst/>
          </a:prstGeom>
        </p:spPr>
      </p:pic>
    </p:spTree>
    <p:extLst>
      <p:ext uri="{BB962C8B-B14F-4D97-AF65-F5344CB8AC3E}">
        <p14:creationId xmlns:p14="http://schemas.microsoft.com/office/powerpoint/2010/main" val="1501531450"/>
      </p:ext>
    </p:extLst>
  </p:cSld>
  <p:clrMapOvr>
    <a:masterClrMapping/>
  </p:clrMapOvr>
  <p:transition advTm="14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p:txBody>
          <a:bodyPr/>
          <a:lstStyle/>
          <a:p>
            <a:pPr eaLnBrk="1" hangingPunct="1">
              <a:lnSpc>
                <a:spcPct val="90000"/>
              </a:lnSpc>
              <a:buClr>
                <a:schemeClr val="hlink"/>
              </a:buClr>
              <a:buFont typeface="Wingdings" pitchFamily="2" charset="2"/>
              <a:buChar char="Ø"/>
            </a:pPr>
            <a:r>
              <a:rPr lang="tr-TR" sz="2400">
                <a:latin typeface="Comic Sans MS" pitchFamily="66" charset="0"/>
              </a:rPr>
              <a:t>Halepçe-Irak (16 Mart 1988)</a:t>
            </a:r>
          </a:p>
          <a:p>
            <a:pPr lvl="1" eaLnBrk="1" hangingPunct="1">
              <a:lnSpc>
                <a:spcPct val="90000"/>
              </a:lnSpc>
            </a:pPr>
            <a:r>
              <a:rPr lang="tr-TR" sz="2400">
                <a:latin typeface="Comic Sans MS" pitchFamily="66" charset="0"/>
              </a:rPr>
              <a:t>Sarin, Vx </a:t>
            </a:r>
            <a:r>
              <a:rPr lang="tr-TR" sz="2400">
                <a:latin typeface="Comic Sans MS" pitchFamily="66" charset="0"/>
                <a:sym typeface="Wingdings" pitchFamily="2" charset="2"/>
              </a:rPr>
              <a:t> 5000 ölü, 10 000 yaralı</a:t>
            </a:r>
            <a:endParaRPr lang="tr-TR" sz="2400">
              <a:latin typeface="Comic Sans MS" pitchFamily="66" charset="0"/>
            </a:endParaRPr>
          </a:p>
          <a:p>
            <a:pPr eaLnBrk="1" hangingPunct="1">
              <a:lnSpc>
                <a:spcPct val="90000"/>
              </a:lnSpc>
              <a:buClr>
                <a:schemeClr val="hlink"/>
              </a:buClr>
              <a:buFont typeface="Wingdings" pitchFamily="2" charset="2"/>
              <a:buChar char="Ø"/>
            </a:pPr>
            <a:r>
              <a:rPr lang="tr-TR" sz="2400">
                <a:latin typeface="Comic Sans MS" pitchFamily="66" charset="0"/>
              </a:rPr>
              <a:t>Matsumoto-Japonya (1994) </a:t>
            </a:r>
          </a:p>
          <a:p>
            <a:pPr lvl="1" eaLnBrk="1" hangingPunct="1">
              <a:lnSpc>
                <a:spcPct val="90000"/>
              </a:lnSpc>
            </a:pPr>
            <a:r>
              <a:rPr lang="tr-TR" sz="2400">
                <a:latin typeface="Comic Sans MS" pitchFamily="66" charset="0"/>
              </a:rPr>
              <a:t>7 ölü, 280 yaralı</a:t>
            </a:r>
          </a:p>
          <a:p>
            <a:pPr eaLnBrk="1" hangingPunct="1">
              <a:lnSpc>
                <a:spcPct val="90000"/>
              </a:lnSpc>
              <a:buClr>
                <a:schemeClr val="hlink"/>
              </a:buClr>
              <a:buFont typeface="Wingdings" pitchFamily="2" charset="2"/>
              <a:buChar char="Ø"/>
            </a:pPr>
            <a:r>
              <a:rPr lang="tr-TR" sz="2400">
                <a:latin typeface="Comic Sans MS" pitchFamily="66" charset="0"/>
              </a:rPr>
              <a:t>Tokyo metrosu (1995)</a:t>
            </a:r>
          </a:p>
          <a:p>
            <a:pPr lvl="1" eaLnBrk="1" hangingPunct="1">
              <a:lnSpc>
                <a:spcPct val="90000"/>
              </a:lnSpc>
            </a:pPr>
            <a:r>
              <a:rPr lang="tr-TR" sz="2400">
                <a:latin typeface="Comic Sans MS" pitchFamily="66" charset="0"/>
              </a:rPr>
              <a:t>%30 sarin</a:t>
            </a:r>
          </a:p>
          <a:p>
            <a:pPr lvl="1" eaLnBrk="1" hangingPunct="1">
              <a:lnSpc>
                <a:spcPct val="90000"/>
              </a:lnSpc>
            </a:pPr>
            <a:r>
              <a:rPr lang="tr-TR" sz="2400">
                <a:latin typeface="Comic Sans MS" pitchFamily="66" charset="0"/>
              </a:rPr>
              <a:t>12 ölü</a:t>
            </a:r>
          </a:p>
          <a:p>
            <a:pPr lvl="1" eaLnBrk="1" hangingPunct="1">
              <a:lnSpc>
                <a:spcPct val="90000"/>
              </a:lnSpc>
            </a:pPr>
            <a:r>
              <a:rPr lang="tr-TR" sz="2400">
                <a:latin typeface="Comic Sans MS" pitchFamily="66" charset="0"/>
              </a:rPr>
              <a:t>5500 yaralı</a:t>
            </a:r>
          </a:p>
          <a:p>
            <a:pPr lvl="1" eaLnBrk="1" hangingPunct="1">
              <a:lnSpc>
                <a:spcPct val="90000"/>
              </a:lnSpc>
            </a:pPr>
            <a:r>
              <a:rPr lang="tr-TR" sz="2400">
                <a:latin typeface="Comic Sans MS" pitchFamily="66" charset="0"/>
              </a:rPr>
              <a:t>135 ilk müdahaleci sekonder </a:t>
            </a:r>
          </a:p>
          <a:p>
            <a:pPr lvl="1" eaLnBrk="1" hangingPunct="1">
              <a:lnSpc>
                <a:spcPct val="90000"/>
              </a:lnSpc>
              <a:buFontTx/>
              <a:buNone/>
            </a:pPr>
            <a:r>
              <a:rPr lang="tr-TR" sz="2400">
                <a:latin typeface="Comic Sans MS" pitchFamily="66" charset="0"/>
              </a:rPr>
              <a:t>	kontaminasyon</a:t>
            </a:r>
          </a:p>
          <a:p>
            <a:pPr lvl="1" eaLnBrk="1" hangingPunct="1">
              <a:lnSpc>
                <a:spcPct val="90000"/>
              </a:lnSpc>
            </a:pPr>
            <a:endParaRPr lang="tr-TR" sz="2400">
              <a:latin typeface="Comic Sans MS" pitchFamily="66" charset="0"/>
            </a:endParaRPr>
          </a:p>
        </p:txBody>
      </p:sp>
      <p:pic>
        <p:nvPicPr>
          <p:cNvPr id="29699" name="Picture 3"/>
          <p:cNvPicPr>
            <a:picLocks noChangeAspect="1" noChangeArrowheads="1"/>
          </p:cNvPicPr>
          <p:nvPr/>
        </p:nvPicPr>
        <p:blipFill>
          <a:blip r:embed="rId3" cstate="print"/>
          <a:srcRect/>
          <a:stretch>
            <a:fillRect/>
          </a:stretch>
        </p:blipFill>
        <p:spPr bwMode="auto">
          <a:xfrm>
            <a:off x="5675313" y="4505325"/>
            <a:ext cx="3468687" cy="2352675"/>
          </a:xfrm>
          <a:prstGeom prst="rect">
            <a:avLst/>
          </a:prstGeom>
          <a:noFill/>
          <a:ln w="12700">
            <a:noFill/>
            <a:miter lim="800000"/>
            <a:headEnd/>
            <a:tailEnd/>
          </a:ln>
        </p:spPr>
      </p:pic>
      <p:pic>
        <p:nvPicPr>
          <p:cNvPr id="5" name="Picture 4"/>
          <p:cNvPicPr>
            <a:picLocks noChangeAspect="1"/>
          </p:cNvPicPr>
          <p:nvPr/>
        </p:nvPicPr>
        <p:blipFill>
          <a:blip r:embed="rId4"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5"/>
          <a:stretch>
            <a:fillRect/>
          </a:stretch>
        </p:blipFill>
        <p:spPr>
          <a:xfrm>
            <a:off x="-32" y="0"/>
            <a:ext cx="824491" cy="775975"/>
          </a:xfrm>
          <a:prstGeom prst="rect">
            <a:avLst/>
          </a:prstGeom>
        </p:spPr>
      </p:pic>
      <p:sp>
        <p:nvSpPr>
          <p:cNvPr id="7" name="6 Metin kutusu"/>
          <p:cNvSpPr txBox="1"/>
          <p:nvPr/>
        </p:nvSpPr>
        <p:spPr>
          <a:xfrm>
            <a:off x="548640" y="975360"/>
            <a:ext cx="8161209" cy="461665"/>
          </a:xfrm>
          <a:prstGeom prst="rect">
            <a:avLst/>
          </a:prstGeom>
          <a:noFill/>
        </p:spPr>
        <p:txBody>
          <a:bodyPr wrap="none" rtlCol="0">
            <a:spAutoFit/>
          </a:bodyPr>
          <a:lstStyle/>
          <a:p>
            <a:r>
              <a:rPr lang="tr-TR" sz="2400" b="1" dirty="0">
                <a:solidFill>
                  <a:srgbClr val="FF0000"/>
                </a:solidFill>
                <a:latin typeface="Comic Sans MS" pitchFamily="66" charset="0"/>
              </a:rPr>
              <a:t>TOKYO METROSU SARİN GAZI TERÖR SALDIRISI</a:t>
            </a:r>
          </a:p>
        </p:txBody>
      </p:sp>
    </p:spTree>
    <p:extLst>
      <p:ext uri="{BB962C8B-B14F-4D97-AF65-F5344CB8AC3E}">
        <p14:creationId xmlns:p14="http://schemas.microsoft.com/office/powerpoint/2010/main" val="180288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stretch>
            <a:fillRect/>
          </a:stretch>
        </p:blipFill>
        <p:spPr>
          <a:xfrm>
            <a:off x="7992594" y="62984"/>
            <a:ext cx="1080000" cy="1080000"/>
          </a:xfrm>
          <a:prstGeom prst="rect">
            <a:avLst/>
          </a:prstGeom>
        </p:spPr>
      </p:pic>
      <p:pic>
        <p:nvPicPr>
          <p:cNvPr id="5" name="Picture 1"/>
          <p:cNvPicPr>
            <a:picLocks noChangeAspect="1"/>
          </p:cNvPicPr>
          <p:nvPr/>
        </p:nvPicPr>
        <p:blipFill>
          <a:blip r:embed="rId4"/>
          <a:stretch>
            <a:fillRect/>
          </a:stretch>
        </p:blipFill>
        <p:spPr>
          <a:xfrm>
            <a:off x="-32" y="0"/>
            <a:ext cx="1214446" cy="1214422"/>
          </a:xfrm>
          <a:prstGeom prst="rect">
            <a:avLst/>
          </a:prstGeom>
        </p:spPr>
      </p:pic>
      <p:cxnSp>
        <p:nvCxnSpPr>
          <p:cNvPr id="6" name="Düz Bağlayıcı 4"/>
          <p:cNvCxnSpPr/>
          <p:nvPr/>
        </p:nvCxnSpPr>
        <p:spPr>
          <a:xfrm>
            <a:off x="467544" y="1285860"/>
            <a:ext cx="8280920" cy="0"/>
          </a:xfrm>
          <a:prstGeom prst="line">
            <a:avLst/>
          </a:prstGeom>
          <a:ln w="2540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431540" y="6381328"/>
            <a:ext cx="828092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a:lum bright="-13000" contrast="16000"/>
          </a:blip>
          <a:srcRect/>
          <a:stretch>
            <a:fillRect/>
          </a:stretch>
        </p:blipFill>
        <p:spPr bwMode="auto">
          <a:xfrm>
            <a:off x="928662" y="1285860"/>
            <a:ext cx="7487600" cy="5072098"/>
          </a:xfrm>
          <a:prstGeom prst="rect">
            <a:avLst/>
          </a:prstGeom>
          <a:noFill/>
          <a:ln w="9525">
            <a:noFill/>
            <a:miter lim="800000"/>
            <a:headEnd/>
            <a:tailEnd/>
          </a:ln>
        </p:spPr>
      </p:pic>
      <p:sp>
        <p:nvSpPr>
          <p:cNvPr id="8" name="Rectangle 3"/>
          <p:cNvSpPr>
            <a:spLocks noGrp="1" noChangeArrowheads="1"/>
          </p:cNvSpPr>
          <p:nvPr>
            <p:ph type="title"/>
          </p:nvPr>
        </p:nvSpPr>
        <p:spPr>
          <a:xfrm>
            <a:off x="1119584" y="71414"/>
            <a:ext cx="6908800" cy="1143001"/>
          </a:xfrm>
        </p:spPr>
        <p:txBody>
          <a:bodyPr>
            <a:normAutofit/>
          </a:bodyPr>
          <a:lstStyle/>
          <a:p>
            <a:r>
              <a:rPr lang="tr-TR" sz="3200" b="1" dirty="0">
                <a:solidFill>
                  <a:srgbClr val="FF0000"/>
                </a:solidFill>
                <a:latin typeface="Comic Sans MS" panose="030F0702030302020204" pitchFamily="66" charset="0"/>
                <a:ea typeface="ＭＳ Ｐゴシック" pitchFamily="34" charset="-128"/>
              </a:rPr>
              <a:t>Şam Sinir Gazı Saldırısı </a:t>
            </a:r>
            <a:br>
              <a:rPr lang="tr-TR" sz="3200" b="1" dirty="0">
                <a:solidFill>
                  <a:srgbClr val="FF0000"/>
                </a:solidFill>
                <a:latin typeface="Comic Sans MS" panose="030F0702030302020204" pitchFamily="66" charset="0"/>
                <a:ea typeface="ＭＳ Ｐゴシック" pitchFamily="34" charset="-128"/>
              </a:rPr>
            </a:br>
            <a:r>
              <a:rPr lang="tr-TR" sz="2400" b="1" dirty="0">
                <a:solidFill>
                  <a:srgbClr val="FF0000"/>
                </a:solidFill>
                <a:latin typeface="Comic Sans MS" panose="030F0702030302020204" pitchFamily="66" charset="0"/>
                <a:ea typeface="ＭＳ Ｐゴシック" pitchFamily="34" charset="-128"/>
              </a:rPr>
              <a:t>(21 Ağustos 2013)</a:t>
            </a:r>
            <a:endParaRPr lang="en-US" sz="3200" b="1" dirty="0">
              <a:solidFill>
                <a:srgbClr val="FF0000"/>
              </a:solidFill>
              <a:effectLst/>
              <a:latin typeface="Comic Sans MS" panose="030F0702030302020204" pitchFamily="66" charset="0"/>
              <a:ea typeface="ＭＳ Ｐゴシック" pitchFamily="34" charset="-128"/>
            </a:endParaRPr>
          </a:p>
        </p:txBody>
      </p:sp>
    </p:spTree>
    <p:extLst>
      <p:ext uri="{BB962C8B-B14F-4D97-AF65-F5344CB8AC3E}">
        <p14:creationId xmlns:p14="http://schemas.microsoft.com/office/powerpoint/2010/main" val="456556427"/>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81000" y="1546003"/>
            <a:ext cx="8610600" cy="5062330"/>
          </a:xfrm>
        </p:spPr>
        <p:txBody>
          <a:bodyPr>
            <a:normAutofit fontScale="85000" lnSpcReduction="20000"/>
          </a:bodyPr>
          <a:lstStyle/>
          <a:p>
            <a:pPr algn="just"/>
            <a:r>
              <a:rPr lang="tr-TR" altLang="tr-TR" sz="2400" dirty="0">
                <a:latin typeface="Comic Sans MS" pitchFamily="66" charset="0"/>
              </a:rPr>
              <a:t>Suriye/K. Irak içerisinde kimyasal silahlar 161 kez kullanıldı (2013’den beri).</a:t>
            </a:r>
          </a:p>
          <a:p>
            <a:pPr algn="just"/>
            <a:endParaRPr lang="tr-TR" altLang="tr-TR" sz="2400" dirty="0">
              <a:latin typeface="Comic Sans MS" pitchFamily="66" charset="0"/>
            </a:endParaRPr>
          </a:p>
          <a:p>
            <a:pPr algn="just"/>
            <a:r>
              <a:rPr lang="tr-TR" altLang="tr-TR" sz="2400" dirty="0">
                <a:latin typeface="Comic Sans MS" pitchFamily="66" charset="0"/>
              </a:rPr>
              <a:t>81’i klor gazı (2014’den beri)</a:t>
            </a:r>
          </a:p>
          <a:p>
            <a:pPr algn="just"/>
            <a:endParaRPr lang="tr-TR" altLang="tr-TR" sz="2400" dirty="0">
              <a:latin typeface="Comic Sans MS" pitchFamily="66" charset="0"/>
            </a:endParaRPr>
          </a:p>
          <a:p>
            <a:pPr algn="just"/>
            <a:r>
              <a:rPr lang="tr-TR" altLang="tr-TR" sz="2400" dirty="0">
                <a:latin typeface="Comic Sans MS" pitchFamily="66" charset="0"/>
              </a:rPr>
              <a:t>Sinir gazı (sarin) saldırısı (Şam yakınlarında 21 Ağustos 2013)</a:t>
            </a:r>
          </a:p>
          <a:p>
            <a:pPr algn="just"/>
            <a:endParaRPr lang="tr-TR" altLang="en-US" sz="2400" dirty="0">
              <a:latin typeface="Comic Sans MS" pitchFamily="66" charset="0"/>
            </a:endParaRPr>
          </a:p>
          <a:p>
            <a:pPr algn="just"/>
            <a:r>
              <a:rPr lang="tr-TR" altLang="en-US" sz="2400" dirty="0">
                <a:latin typeface="Comic Sans MS" pitchFamily="66" charset="0"/>
              </a:rPr>
              <a:t>21 Ağustos 2015 </a:t>
            </a:r>
            <a:r>
              <a:rPr lang="tr-TR" altLang="en-US" sz="2400" dirty="0" err="1">
                <a:latin typeface="Comic Sans MS" pitchFamily="66" charset="0"/>
              </a:rPr>
              <a:t>Marea</a:t>
            </a:r>
            <a:r>
              <a:rPr lang="tr-TR" altLang="en-US" sz="2400" dirty="0">
                <a:latin typeface="Comic Sans MS" pitchFamily="66" charset="0"/>
              </a:rPr>
              <a:t> Hardal gazı saldırısı,</a:t>
            </a:r>
          </a:p>
          <a:p>
            <a:pPr algn="just"/>
            <a:endParaRPr lang="en-US" altLang="en-US" sz="2400" dirty="0">
              <a:latin typeface="Comic Sans MS" pitchFamily="66" charset="0"/>
            </a:endParaRPr>
          </a:p>
          <a:p>
            <a:pPr algn="just"/>
            <a:r>
              <a:rPr lang="tr-TR" altLang="en-US" sz="2400" dirty="0">
                <a:latin typeface="Comic Sans MS" pitchFamily="66" charset="0"/>
              </a:rPr>
              <a:t>08 Mart 2016 </a:t>
            </a:r>
            <a:r>
              <a:rPr lang="tr-TR" altLang="en-US" sz="2400" dirty="0" err="1">
                <a:latin typeface="Comic Sans MS" pitchFamily="66" charset="0"/>
              </a:rPr>
              <a:t>Taza</a:t>
            </a:r>
            <a:r>
              <a:rPr lang="tr-TR" altLang="en-US" sz="2400" dirty="0">
                <a:latin typeface="Comic Sans MS" pitchFamily="66" charset="0"/>
              </a:rPr>
              <a:t> </a:t>
            </a:r>
            <a:r>
              <a:rPr lang="tr-TR" altLang="en-US" sz="2400" dirty="0" err="1">
                <a:latin typeface="Comic Sans MS" pitchFamily="66" charset="0"/>
              </a:rPr>
              <a:t>Hurmatu</a:t>
            </a:r>
            <a:r>
              <a:rPr lang="tr-TR" altLang="en-US" sz="2400" dirty="0">
                <a:latin typeface="Comic Sans MS" pitchFamily="66" charset="0"/>
              </a:rPr>
              <a:t>/Kerkük </a:t>
            </a:r>
            <a:r>
              <a:rPr lang="tr-TR" altLang="en-US" sz="2400" dirty="0" err="1">
                <a:latin typeface="Comic Sans MS" pitchFamily="66" charset="0"/>
              </a:rPr>
              <a:t>Mustard</a:t>
            </a:r>
            <a:r>
              <a:rPr lang="tr-TR" altLang="en-US" sz="2400" dirty="0">
                <a:latin typeface="Comic Sans MS" pitchFamily="66" charset="0"/>
              </a:rPr>
              <a:t>/Klor gazı saldırısı,</a:t>
            </a:r>
          </a:p>
          <a:p>
            <a:pPr algn="just"/>
            <a:endParaRPr lang="tr-TR" altLang="en-US" sz="2400" dirty="0">
              <a:latin typeface="Comic Sans MS" pitchFamily="66" charset="0"/>
            </a:endParaRPr>
          </a:p>
          <a:p>
            <a:pPr algn="just"/>
            <a:r>
              <a:rPr lang="tr-TR" altLang="tr-TR" sz="2400" dirty="0" err="1">
                <a:latin typeface="Comic Sans MS" pitchFamily="66" charset="0"/>
              </a:rPr>
              <a:t>Mustard</a:t>
            </a:r>
            <a:r>
              <a:rPr lang="tr-TR" altLang="tr-TR" sz="2400" dirty="0">
                <a:latin typeface="Comic Sans MS" pitchFamily="66" charset="0"/>
              </a:rPr>
              <a:t> saldırısı,  El-</a:t>
            </a:r>
            <a:r>
              <a:rPr lang="tr-TR" altLang="tr-TR" sz="2400" dirty="0" err="1">
                <a:latin typeface="Comic Sans MS" pitchFamily="66" charset="0"/>
              </a:rPr>
              <a:t>Bab</a:t>
            </a:r>
            <a:r>
              <a:rPr lang="tr-TR" altLang="tr-TR" sz="2400" dirty="0">
                <a:latin typeface="Comic Sans MS" pitchFamily="66" charset="0"/>
              </a:rPr>
              <a:t>, Suriye, 26 Kasım 2016,</a:t>
            </a:r>
          </a:p>
          <a:p>
            <a:pPr algn="just"/>
            <a:endParaRPr lang="tr-TR" altLang="tr-TR" sz="2400" dirty="0">
              <a:latin typeface="Comic Sans MS" pitchFamily="66" charset="0"/>
            </a:endParaRPr>
          </a:p>
          <a:p>
            <a:pPr algn="just"/>
            <a:r>
              <a:rPr lang="tr-TR" altLang="tr-TR" sz="2400" dirty="0">
                <a:latin typeface="Comic Sans MS" pitchFamily="66" charset="0"/>
              </a:rPr>
              <a:t>Sarin-Klor-?? saldırısı, </a:t>
            </a:r>
            <a:r>
              <a:rPr lang="tr-TR" sz="2400" dirty="0" err="1">
                <a:latin typeface="Comic Sans MS" pitchFamily="66" charset="0"/>
              </a:rPr>
              <a:t>Khan</a:t>
            </a:r>
            <a:r>
              <a:rPr lang="tr-TR" sz="2400" dirty="0">
                <a:latin typeface="Comic Sans MS" pitchFamily="66" charset="0"/>
              </a:rPr>
              <a:t> </a:t>
            </a:r>
            <a:r>
              <a:rPr lang="tr-TR" sz="2400" dirty="0" err="1">
                <a:latin typeface="Comic Sans MS" pitchFamily="66" charset="0"/>
              </a:rPr>
              <a:t>Sheikhoun-İdlib</a:t>
            </a:r>
            <a:r>
              <a:rPr lang="tr-TR" altLang="tr-TR" sz="2400" dirty="0">
                <a:latin typeface="Comic Sans MS" pitchFamily="66" charset="0"/>
              </a:rPr>
              <a:t>, Suriye, </a:t>
            </a:r>
          </a:p>
          <a:p>
            <a:pPr algn="just">
              <a:buNone/>
            </a:pPr>
            <a:r>
              <a:rPr lang="tr-TR" altLang="tr-TR" sz="2400" dirty="0">
                <a:latin typeface="Comic Sans MS" pitchFamily="66" charset="0"/>
              </a:rPr>
              <a:t>	04 Nisan 2017</a:t>
            </a:r>
          </a:p>
          <a:p>
            <a:pPr algn="just">
              <a:buNone/>
            </a:pPr>
            <a:endParaRPr lang="tr-TR" altLang="tr-TR" sz="1200" dirty="0">
              <a:latin typeface="Comic Sans MS" pitchFamily="66" charset="0"/>
            </a:endParaRPr>
          </a:p>
          <a:p>
            <a:pPr algn="just">
              <a:buNone/>
            </a:pPr>
            <a:r>
              <a:rPr lang="tr-TR" altLang="tr-TR" sz="2400" dirty="0">
                <a:latin typeface="Comic Sans MS" pitchFamily="66" charset="0"/>
              </a:rPr>
              <a:t>	Sarin-Klor gazı saldırısı, </a:t>
            </a:r>
            <a:r>
              <a:rPr lang="tr-TR" altLang="tr-TR" sz="2400" dirty="0" err="1">
                <a:latin typeface="Comic Sans MS" pitchFamily="66" charset="0"/>
              </a:rPr>
              <a:t>Douma</a:t>
            </a:r>
            <a:r>
              <a:rPr lang="tr-TR" altLang="tr-TR" sz="2400" dirty="0">
                <a:latin typeface="Comic Sans MS" pitchFamily="66" charset="0"/>
              </a:rPr>
              <a:t> </a:t>
            </a:r>
            <a:r>
              <a:rPr lang="tr-TR" altLang="tr-TR" sz="2400" dirty="0" err="1">
                <a:latin typeface="Comic Sans MS" pitchFamily="66" charset="0"/>
              </a:rPr>
              <a:t>city</a:t>
            </a:r>
            <a:r>
              <a:rPr lang="tr-TR" altLang="tr-TR" sz="2400" dirty="0">
                <a:latin typeface="Comic Sans MS" pitchFamily="66" charset="0"/>
              </a:rPr>
              <a:t>, 07 Nisan 2018</a:t>
            </a:r>
          </a:p>
          <a:p>
            <a:pPr algn="just">
              <a:buNone/>
            </a:pPr>
            <a:endParaRPr lang="tr-TR" altLang="tr-TR" sz="2400" dirty="0">
              <a:latin typeface="Comic Sans MS" pitchFamily="66" charset="0"/>
            </a:endParaRPr>
          </a:p>
          <a:p>
            <a:pPr algn="just"/>
            <a:endParaRPr lang="tr-TR" altLang="en-US" sz="2400" dirty="0">
              <a:latin typeface="Comic Sans MS" pitchFamily="66" charset="0"/>
            </a:endParaRPr>
          </a:p>
          <a:p>
            <a:pPr algn="just"/>
            <a:endParaRPr lang="tr-TR" altLang="en-US" sz="2400" dirty="0">
              <a:latin typeface="Comic Sans MS" pitchFamily="66" charset="0"/>
            </a:endParaRPr>
          </a:p>
          <a:p>
            <a:pPr algn="just"/>
            <a:endParaRPr lang="en-US" altLang="en-US" sz="2400" dirty="0">
              <a:latin typeface="Comic Sans MS" pitchFamily="66" charset="0"/>
            </a:endParaRPr>
          </a:p>
        </p:txBody>
      </p:sp>
      <p:sp>
        <p:nvSpPr>
          <p:cNvPr id="5" name="TextBox 8"/>
          <p:cNvSpPr txBox="1">
            <a:spLocks noChangeArrowheads="1"/>
          </p:cNvSpPr>
          <p:nvPr/>
        </p:nvSpPr>
        <p:spPr bwMode="auto">
          <a:xfrm>
            <a:off x="1004680" y="786932"/>
            <a:ext cx="7199407" cy="1015663"/>
          </a:xfrm>
          <a:prstGeom prst="rect">
            <a:avLst/>
          </a:prstGeom>
          <a:noFill/>
          <a:ln w="9525">
            <a:noFill/>
            <a:miter lim="800000"/>
            <a:headEnd/>
            <a:tailEnd/>
          </a:ln>
        </p:spPr>
        <p:txBody>
          <a:bodyPr wrap="none">
            <a:spAutoFit/>
          </a:bodyPr>
          <a:lstStyle/>
          <a:p>
            <a:pPr algn="ctr"/>
            <a:r>
              <a:rPr lang="tr-TR" altLang="tr-TR" sz="2400" b="1" u="sng" dirty="0">
                <a:solidFill>
                  <a:srgbClr val="FF0000"/>
                </a:solidFill>
                <a:latin typeface="Comic Sans MS" pitchFamily="66" charset="0"/>
              </a:rPr>
              <a:t>YAKIN ZAMAN KİMYASAL SİLAH VAKALARI</a:t>
            </a:r>
          </a:p>
          <a:p>
            <a:pPr algn="ctr"/>
            <a:endParaRPr lang="tr-TR" altLang="tr-TR" b="1" u="sng" dirty="0">
              <a:solidFill>
                <a:srgbClr val="FF0000"/>
              </a:solidFill>
              <a:latin typeface="Comic Sans MS" pitchFamily="66" charset="0"/>
            </a:endParaRPr>
          </a:p>
          <a:p>
            <a:pPr algn="ctr"/>
            <a:endParaRPr lang="en-US" altLang="tr-TR" b="1" dirty="0">
              <a:latin typeface="Comic Sans MS" pitchFamily="66" charset="0"/>
            </a:endParaRPr>
          </a:p>
        </p:txBody>
      </p:sp>
      <p:pic>
        <p:nvPicPr>
          <p:cNvPr id="4"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4"/>
          <a:stretch>
            <a:fillRect/>
          </a:stretch>
        </p:blipFill>
        <p:spPr>
          <a:xfrm>
            <a:off x="-32" y="0"/>
            <a:ext cx="824491" cy="77597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Ã¼lfÃ¼r mustard formula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593" y="4735724"/>
            <a:ext cx="3286408" cy="2814629"/>
          </a:xfrm>
          <a:prstGeom prst="rect">
            <a:avLst/>
          </a:prstGeom>
          <a:noFill/>
          <a:extLst>
            <a:ext uri="{909E8E84-426E-40DD-AFC4-6F175D3DCCD1}">
              <a14:hiddenFill xmlns:a14="http://schemas.microsoft.com/office/drawing/2010/main">
                <a:solidFill>
                  <a:srgbClr val="FFFFFF"/>
                </a:solidFill>
              </a14:hiddenFill>
            </a:ext>
          </a:extLst>
        </p:spPr>
      </p:pic>
      <p:sp>
        <p:nvSpPr>
          <p:cNvPr id="2" name="1 Başlık"/>
          <p:cNvSpPr>
            <a:spLocks noGrp="1"/>
          </p:cNvSpPr>
          <p:nvPr>
            <p:ph type="title"/>
          </p:nvPr>
        </p:nvSpPr>
        <p:spPr>
          <a:xfrm>
            <a:off x="642910" y="785802"/>
            <a:ext cx="7772400" cy="1143000"/>
          </a:xfrm>
        </p:spPr>
        <p:txBody>
          <a:bodyPr/>
          <a:lstStyle/>
          <a:p>
            <a:r>
              <a:rPr lang="tr-TR" sz="3600" dirty="0">
                <a:solidFill>
                  <a:srgbClr val="FF0000"/>
                </a:solidFill>
                <a:latin typeface="Comic Sans MS" pitchFamily="66" charset="0"/>
              </a:rPr>
              <a:t>YAKICI GAZLAR</a:t>
            </a:r>
          </a:p>
        </p:txBody>
      </p:sp>
      <p:sp>
        <p:nvSpPr>
          <p:cNvPr id="3" name="2 İçerik Yer Tutucusu"/>
          <p:cNvSpPr>
            <a:spLocks noGrp="1"/>
          </p:cNvSpPr>
          <p:nvPr>
            <p:ph idx="1"/>
          </p:nvPr>
        </p:nvSpPr>
        <p:spPr>
          <a:xfrm>
            <a:off x="104660" y="1845812"/>
            <a:ext cx="8858280" cy="4114800"/>
          </a:xfrm>
        </p:spPr>
        <p:txBody>
          <a:bodyPr>
            <a:normAutofit/>
          </a:bodyPr>
          <a:lstStyle/>
          <a:p>
            <a:pPr marL="0" indent="0" algn="just">
              <a:buNone/>
            </a:pPr>
            <a:r>
              <a:rPr lang="tr-TR" sz="2800" dirty="0">
                <a:latin typeface="Comic Sans MS" pitchFamily="66" charset="0"/>
              </a:rPr>
              <a:t>	</a:t>
            </a:r>
            <a:r>
              <a:rPr lang="tr-TR" sz="2800" dirty="0">
                <a:solidFill>
                  <a:schemeClr val="tx2"/>
                </a:solidFill>
                <a:latin typeface="Comic Sans MS" pitchFamily="66" charset="0"/>
              </a:rPr>
              <a:t>SÜLFÜR MUSTARD (HD) </a:t>
            </a:r>
            <a:r>
              <a:rPr lang="tr-TR" sz="2400" dirty="0">
                <a:solidFill>
                  <a:schemeClr val="tx2"/>
                </a:solidFill>
                <a:latin typeface="Comic Sans MS" pitchFamily="66" charset="0"/>
              </a:rPr>
              <a:t>(</a:t>
            </a:r>
            <a:r>
              <a:rPr lang="tr-TR" sz="2400" dirty="0" err="1">
                <a:solidFill>
                  <a:schemeClr val="tx2"/>
                </a:solidFill>
                <a:latin typeface="Comic Sans MS" pitchFamily="66" charset="0"/>
              </a:rPr>
              <a:t>Bis</a:t>
            </a:r>
            <a:r>
              <a:rPr lang="tr-TR" sz="2400" dirty="0">
                <a:solidFill>
                  <a:schemeClr val="tx2"/>
                </a:solidFill>
                <a:latin typeface="Comic Sans MS" pitchFamily="66" charset="0"/>
              </a:rPr>
              <a:t>(2-chloroethyl) </a:t>
            </a:r>
            <a:r>
              <a:rPr lang="tr-TR" sz="2400" dirty="0" err="1">
                <a:solidFill>
                  <a:schemeClr val="tx2"/>
                </a:solidFill>
                <a:latin typeface="Comic Sans MS" pitchFamily="66" charset="0"/>
              </a:rPr>
              <a:t>sulfide</a:t>
            </a:r>
            <a:r>
              <a:rPr lang="tr-TR" sz="2400" dirty="0">
                <a:solidFill>
                  <a:schemeClr val="tx2"/>
                </a:solidFill>
                <a:latin typeface="Comic Sans MS" pitchFamily="66" charset="0"/>
              </a:rPr>
              <a:t>)</a:t>
            </a:r>
          </a:p>
          <a:p>
            <a:pPr algn="just"/>
            <a:endParaRPr lang="tr-TR" sz="900" dirty="0">
              <a:latin typeface="Comic Sans MS" pitchFamily="66" charset="0"/>
            </a:endParaRPr>
          </a:p>
          <a:p>
            <a:pPr algn="just"/>
            <a:r>
              <a:rPr lang="tr-TR" sz="2400" dirty="0">
                <a:latin typeface="Comic Sans MS" pitchFamily="66" charset="0"/>
              </a:rPr>
              <a:t>Sülfür atomuna iki taraflı etil grubu bağlıdır. Bu etil gruplarına da halojen olan Cl atomu bağlanmıştır. Saf haldeyken, oda sıcaklığında renksiz ve viskoz bir maddedir.</a:t>
            </a:r>
          </a:p>
          <a:p>
            <a:pPr algn="just"/>
            <a:endParaRPr lang="tr-TR" sz="900" dirty="0">
              <a:latin typeface="Comic Sans MS" pitchFamily="66" charset="0"/>
            </a:endParaRPr>
          </a:p>
          <a:p>
            <a:pPr algn="just"/>
            <a:r>
              <a:rPr lang="tr-TR" sz="2400" dirty="0">
                <a:latin typeface="Comic Sans MS" pitchFamily="66" charset="0"/>
              </a:rPr>
              <a:t>Hardal, turp ve sarımsak  benzeri  keskin  koku  verir, Hücre  DNA’sı ve protein  yapısını  bozarak  etkisini  gösterir, yüksek  doza maruz  </a:t>
            </a:r>
            <a:r>
              <a:rPr lang="tr-TR" sz="2400" dirty="0" smtClean="0">
                <a:latin typeface="Comic Sans MS" pitchFamily="66" charset="0"/>
              </a:rPr>
              <a:t>kalınırsa öldürücüdür</a:t>
            </a:r>
            <a:r>
              <a:rPr lang="tr-TR" sz="2400" dirty="0">
                <a:latin typeface="Comic Sans MS" pitchFamily="66" charset="0"/>
              </a:rPr>
              <a:t>,  birçok  biyolojik </a:t>
            </a:r>
            <a:r>
              <a:rPr lang="tr-TR" sz="2400" dirty="0" smtClean="0">
                <a:latin typeface="Comic Sans MS" pitchFamily="66" charset="0"/>
              </a:rPr>
              <a:t>molekülle </a:t>
            </a:r>
            <a:r>
              <a:rPr lang="tr-TR" sz="2400" dirty="0">
                <a:latin typeface="Comic Sans MS" pitchFamily="66" charset="0"/>
              </a:rPr>
              <a:t>reaksiyona  </a:t>
            </a:r>
            <a:r>
              <a:rPr lang="tr-TR" sz="2400" dirty="0" smtClean="0">
                <a:latin typeface="Comic Sans MS" pitchFamily="66" charset="0"/>
              </a:rPr>
              <a:t>girerek doku  </a:t>
            </a:r>
            <a:r>
              <a:rPr lang="tr-TR" sz="2400" dirty="0">
                <a:latin typeface="Comic Sans MS" pitchFamily="66" charset="0"/>
              </a:rPr>
              <a:t>hasarına  neden  olur.</a:t>
            </a:r>
          </a:p>
        </p:txBody>
      </p:sp>
      <p:pic>
        <p:nvPicPr>
          <p:cNvPr id="6"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1352522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90469" y="903831"/>
            <a:ext cx="8953531" cy="4752975"/>
          </a:xfrm>
        </p:spPr>
        <p:txBody>
          <a:bodyPr>
            <a:normAutofit fontScale="85000" lnSpcReduction="10000"/>
          </a:bodyPr>
          <a:lstStyle/>
          <a:p>
            <a:pPr eaLnBrk="1" hangingPunct="1">
              <a:lnSpc>
                <a:spcPct val="150000"/>
              </a:lnSpc>
              <a:buFont typeface="Wingdings" pitchFamily="2" charset="2"/>
              <a:buNone/>
              <a:defRPr/>
            </a:pPr>
            <a:r>
              <a:rPr lang="tr-TR" sz="2400" b="1" dirty="0">
                <a:latin typeface="Comic Sans MS" pitchFamily="66" charset="0"/>
              </a:rPr>
              <a:t>	</a:t>
            </a:r>
            <a:r>
              <a:rPr lang="tr-TR" sz="2400" b="1" dirty="0">
                <a:solidFill>
                  <a:srgbClr val="FF0000"/>
                </a:solidFill>
                <a:latin typeface="Comic Sans MS" pitchFamily="66" charset="0"/>
              </a:rPr>
              <a:t>BELİRTİ  VE  BULGULAR (</a:t>
            </a:r>
            <a:r>
              <a:rPr lang="tr-TR" sz="2400" b="1" dirty="0" err="1">
                <a:solidFill>
                  <a:srgbClr val="FF0000"/>
                </a:solidFill>
                <a:latin typeface="Comic Sans MS" pitchFamily="66" charset="0"/>
              </a:rPr>
              <a:t>mustard</a:t>
            </a:r>
            <a:r>
              <a:rPr lang="tr-TR" sz="2400" b="1" dirty="0">
                <a:solidFill>
                  <a:srgbClr val="FF0000"/>
                </a:solidFill>
                <a:latin typeface="Comic Sans MS" pitchFamily="66" charset="0"/>
              </a:rPr>
              <a:t>) :</a:t>
            </a:r>
            <a:endParaRPr lang="tr-TR" sz="2400" dirty="0">
              <a:solidFill>
                <a:srgbClr val="FF0000"/>
              </a:solidFill>
              <a:latin typeface="Comic Sans MS" pitchFamily="66" charset="0"/>
            </a:endParaRPr>
          </a:p>
          <a:p>
            <a:pPr eaLnBrk="1" hangingPunct="1">
              <a:lnSpc>
                <a:spcPct val="150000"/>
              </a:lnSpc>
              <a:buFont typeface="Wingdings" pitchFamily="2" charset="2"/>
              <a:buNone/>
              <a:defRPr/>
            </a:pPr>
            <a:r>
              <a:rPr lang="tr-TR" sz="2400" dirty="0">
                <a:latin typeface="Comic Sans MS" pitchFamily="66" charset="0"/>
              </a:rPr>
              <a:t>	1- Ciltte kızarıklık (</a:t>
            </a:r>
            <a:r>
              <a:rPr lang="tr-TR" sz="2400" dirty="0" err="1">
                <a:latin typeface="Comic Sans MS" pitchFamily="66" charset="0"/>
              </a:rPr>
              <a:t>Eritem</a:t>
            </a:r>
            <a:r>
              <a:rPr lang="tr-TR" sz="2400" dirty="0">
                <a:latin typeface="Comic Sans MS" pitchFamily="66" charset="0"/>
              </a:rPr>
              <a:t>)</a:t>
            </a:r>
          </a:p>
          <a:p>
            <a:pPr eaLnBrk="1" hangingPunct="1">
              <a:lnSpc>
                <a:spcPct val="150000"/>
              </a:lnSpc>
              <a:buFont typeface="Wingdings" pitchFamily="2" charset="2"/>
              <a:buNone/>
              <a:defRPr/>
            </a:pPr>
            <a:r>
              <a:rPr lang="tr-TR" sz="2400" dirty="0">
                <a:latin typeface="Comic Sans MS" pitchFamily="66" charset="0"/>
              </a:rPr>
              <a:t>	2- Su toplanması (</a:t>
            </a:r>
            <a:r>
              <a:rPr lang="tr-TR" sz="2400" dirty="0" err="1">
                <a:latin typeface="Comic Sans MS" pitchFamily="66" charset="0"/>
              </a:rPr>
              <a:t>Blister</a:t>
            </a:r>
            <a:r>
              <a:rPr lang="tr-TR" sz="2400" dirty="0">
                <a:latin typeface="Comic Sans MS" pitchFamily="66" charset="0"/>
              </a:rPr>
              <a:t>) : C</a:t>
            </a:r>
            <a:r>
              <a:rPr lang="tr-TR" sz="2400" dirty="0">
                <a:latin typeface="Comic Sans MS" pitchFamily="66" charset="0"/>
                <a:cs typeface="Arial" pitchFamily="34" charset="0"/>
              </a:rPr>
              <a:t>ilt üzerindeki etkileri sıcak ve nemli iklimlerde daha şiddetlidir. Cildin nemli ve sıcak kısımları, örneğin kasıklar, koltukaltları ve cilt kıvrımlarında yanıkların daha fazla olduğu görülmüştür.</a:t>
            </a:r>
          </a:p>
          <a:p>
            <a:pPr eaLnBrk="1" hangingPunct="1">
              <a:lnSpc>
                <a:spcPct val="150000"/>
              </a:lnSpc>
              <a:buFont typeface="Wingdings" pitchFamily="2" charset="2"/>
              <a:buNone/>
              <a:defRPr/>
            </a:pPr>
            <a:r>
              <a:rPr lang="tr-TR" sz="2400" dirty="0">
                <a:latin typeface="Comic Sans MS" pitchFamily="66" charset="0"/>
              </a:rPr>
              <a:t>	3- Göz,  deri  ve  solunum  yollarında  hasar (</a:t>
            </a:r>
            <a:r>
              <a:rPr lang="tr-TR" sz="2400" dirty="0">
                <a:latin typeface="Comic Sans MS" pitchFamily="66" charset="0"/>
                <a:cs typeface="Times New Roman" pitchFamily="18" charset="0"/>
              </a:rPr>
              <a:t>Solunum ile içeri çekilmek suretiyle akci</a:t>
            </a:r>
            <a:r>
              <a:rPr lang="tr-TR" sz="2400" dirty="0">
                <a:latin typeface="Comic Sans MS" pitchFamily="66" charset="0"/>
              </a:rPr>
              <a:t>ğ</a:t>
            </a:r>
            <a:r>
              <a:rPr lang="tr-TR" sz="2400" dirty="0">
                <a:latin typeface="Comic Sans MS" pitchFamily="66" charset="0"/>
                <a:cs typeface="Times New Roman" pitchFamily="18" charset="0"/>
              </a:rPr>
              <a:t>erlerde iltihaplanma meydana getirir.)</a:t>
            </a:r>
            <a:endParaRPr lang="tr-TR" sz="2400" dirty="0">
              <a:latin typeface="Comic Sans MS" pitchFamily="66" charset="0"/>
            </a:endParaRPr>
          </a:p>
          <a:p>
            <a:pPr eaLnBrk="1" hangingPunct="1">
              <a:lnSpc>
                <a:spcPct val="150000"/>
              </a:lnSpc>
              <a:buFont typeface="Wingdings" pitchFamily="2" charset="2"/>
              <a:buNone/>
              <a:defRPr/>
            </a:pPr>
            <a:r>
              <a:rPr lang="tr-TR" sz="2400" dirty="0">
                <a:latin typeface="Comic Sans MS" pitchFamily="66" charset="0"/>
              </a:rPr>
              <a:t>	4- Lökosit, eritrosit  ve  </a:t>
            </a:r>
            <a:r>
              <a:rPr lang="tr-TR" sz="2400" dirty="0" err="1">
                <a:latin typeface="Comic Sans MS" pitchFamily="66" charset="0"/>
              </a:rPr>
              <a:t>trombosit</a:t>
            </a:r>
            <a:r>
              <a:rPr lang="tr-TR" sz="2400" dirty="0">
                <a:latin typeface="Comic Sans MS" pitchFamily="66" charset="0"/>
              </a:rPr>
              <a:t>  sayısında azalma</a:t>
            </a:r>
          </a:p>
          <a:p>
            <a:pPr eaLnBrk="1" hangingPunct="1">
              <a:lnSpc>
                <a:spcPct val="150000"/>
              </a:lnSpc>
              <a:buFont typeface="Wingdings" pitchFamily="2" charset="2"/>
              <a:buNone/>
              <a:defRPr/>
            </a:pPr>
            <a:r>
              <a:rPr lang="tr-TR" sz="2400" dirty="0">
                <a:latin typeface="Comic Sans MS" pitchFamily="66" charset="0"/>
              </a:rPr>
              <a:t>	5- Enfeksiyona  eğilim  ve  </a:t>
            </a:r>
            <a:r>
              <a:rPr lang="tr-TR" sz="2400" dirty="0" err="1">
                <a:latin typeface="Comic Sans MS" pitchFamily="66" charset="0"/>
              </a:rPr>
              <a:t>sepsis</a:t>
            </a:r>
            <a:r>
              <a:rPr lang="tr-TR" sz="2400" dirty="0">
                <a:latin typeface="Comic Sans MS" pitchFamily="66" charset="0"/>
              </a:rPr>
              <a:t>  oluşabilir. </a:t>
            </a:r>
          </a:p>
        </p:txBody>
      </p:sp>
      <p:pic>
        <p:nvPicPr>
          <p:cNvPr id="5"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39632179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57200" y="620713"/>
            <a:ext cx="8229600" cy="5510212"/>
          </a:xfrm>
        </p:spPr>
        <p:txBody>
          <a:bodyPr/>
          <a:lstStyle/>
          <a:p>
            <a:pPr lvl="1" eaLnBrk="1" hangingPunct="1">
              <a:buFont typeface="Wingdings" pitchFamily="2" charset="2"/>
              <a:buNone/>
              <a:defRPr/>
            </a:pPr>
            <a:r>
              <a:rPr lang="tr-TR" sz="2400" b="1" dirty="0">
                <a:solidFill>
                  <a:srgbClr val="FF0000"/>
                </a:solidFill>
                <a:latin typeface="Comic Sans MS" pitchFamily="66" charset="0"/>
              </a:rPr>
              <a:t>TEDAVİ ve İLK YARDIM (mustard):</a:t>
            </a:r>
            <a:endParaRPr lang="tr-TR" sz="2400" dirty="0">
              <a:solidFill>
                <a:srgbClr val="FF0000"/>
              </a:solidFill>
              <a:latin typeface="Comic Sans MS" pitchFamily="66" charset="0"/>
            </a:endParaRPr>
          </a:p>
          <a:p>
            <a:pPr eaLnBrk="1" hangingPunct="1">
              <a:defRPr/>
            </a:pPr>
            <a:r>
              <a:rPr lang="tr-TR" sz="2400" dirty="0" err="1">
                <a:latin typeface="Comic Sans MS" pitchFamily="66" charset="0"/>
              </a:rPr>
              <a:t>Mustardın</a:t>
            </a:r>
            <a:r>
              <a:rPr lang="tr-TR" sz="2400" dirty="0">
                <a:latin typeface="Comic Sans MS" pitchFamily="66" charset="0"/>
              </a:rPr>
              <a:t> antidotu yoktur.</a:t>
            </a:r>
          </a:p>
          <a:p>
            <a:pPr eaLnBrk="1" hangingPunct="1">
              <a:defRPr/>
            </a:pPr>
            <a:r>
              <a:rPr lang="tr-TR" sz="2400" dirty="0">
                <a:latin typeface="Comic Sans MS" pitchFamily="66" charset="0"/>
              </a:rPr>
              <a:t>Yapılacak  başlıca  işlem  </a:t>
            </a:r>
            <a:r>
              <a:rPr lang="tr-TR" sz="2400" i="1" dirty="0">
                <a:latin typeface="Comic Sans MS" pitchFamily="66" charset="0"/>
              </a:rPr>
              <a:t>2  dakika  gibi  kısa  bir  sürede  dekontaminasyondur </a:t>
            </a:r>
            <a:r>
              <a:rPr lang="tr-TR" sz="2400" dirty="0">
                <a:latin typeface="Comic Sans MS" pitchFamily="66" charset="0"/>
              </a:rPr>
              <a:t>(C</a:t>
            </a:r>
            <a:r>
              <a:rPr lang="tr-TR" sz="2400" dirty="0">
                <a:latin typeface="Comic Sans MS" pitchFamily="66" charset="0"/>
                <a:cs typeface="Arial" pitchFamily="34" charset="0"/>
              </a:rPr>
              <a:t>ilt dekonda, önce steril bir bezle çimdiklercesine sıvı damlacıkları alınır. </a:t>
            </a:r>
            <a:r>
              <a:rPr lang="tr-TR" sz="2400" dirty="0">
                <a:latin typeface="Comic Sans MS" pitchFamily="66" charset="0"/>
              </a:rPr>
              <a:t>S</a:t>
            </a:r>
            <a:r>
              <a:rPr lang="tr-TR" sz="2400" dirty="0">
                <a:latin typeface="Comic Sans MS" pitchFamily="66" charset="0"/>
                <a:cs typeface="Arial" pitchFamily="34" charset="0"/>
              </a:rPr>
              <a:t>onra bol sabunlu su ile yıkanır, </a:t>
            </a:r>
            <a:r>
              <a:rPr lang="tr-TR" sz="2400" i="1" dirty="0">
                <a:latin typeface="Comic Sans MS" pitchFamily="66" charset="0"/>
              </a:rPr>
              <a:t>G</a:t>
            </a:r>
            <a:r>
              <a:rPr lang="tr-TR" sz="2400" i="1" dirty="0">
                <a:latin typeface="Comic Sans MS" pitchFamily="66" charset="0"/>
                <a:cs typeface="Arial" pitchFamily="34" charset="0"/>
              </a:rPr>
              <a:t>özlerin </a:t>
            </a:r>
            <a:r>
              <a:rPr lang="tr-TR" sz="2400" i="1" dirty="0" err="1">
                <a:latin typeface="Comic Sans MS" pitchFamily="66" charset="0"/>
                <a:cs typeface="Arial" pitchFamily="34" charset="0"/>
              </a:rPr>
              <a:t>dekon</a:t>
            </a:r>
            <a:r>
              <a:rPr lang="tr-TR" sz="2400" i="1" dirty="0">
                <a:latin typeface="Comic Sans MS" pitchFamily="66" charset="0"/>
                <a:cs typeface="Arial" pitchFamily="34" charset="0"/>
              </a:rPr>
              <a:t> ise 15 </a:t>
            </a:r>
            <a:r>
              <a:rPr lang="tr-TR" sz="2400" i="1" dirty="0" err="1">
                <a:latin typeface="Comic Sans MS" pitchFamily="66" charset="0"/>
                <a:cs typeface="Arial" pitchFamily="34" charset="0"/>
              </a:rPr>
              <a:t>dk</a:t>
            </a:r>
            <a:r>
              <a:rPr lang="tr-TR" sz="2400" i="1" dirty="0">
                <a:latin typeface="Comic Sans MS" pitchFamily="66" charset="0"/>
              </a:rPr>
              <a:t>.</a:t>
            </a:r>
            <a:r>
              <a:rPr lang="tr-TR" sz="2400" i="1" dirty="0">
                <a:latin typeface="Comic Sans MS" pitchFamily="66" charset="0"/>
                <a:cs typeface="Arial" pitchFamily="34" charset="0"/>
              </a:rPr>
              <a:t> süre ile temiz su ile yıkanmalıdır</a:t>
            </a:r>
            <a:r>
              <a:rPr lang="tr-TR" sz="2400" dirty="0">
                <a:latin typeface="Comic Sans MS" pitchFamily="66" charset="0"/>
                <a:cs typeface="Arial" pitchFamily="34" charset="0"/>
              </a:rPr>
              <a:t>. </a:t>
            </a:r>
            <a:r>
              <a:rPr lang="tr-TR" sz="2400" dirty="0">
                <a:latin typeface="Comic Sans MS" pitchFamily="66" charset="0"/>
              </a:rPr>
              <a:t>D</a:t>
            </a:r>
            <a:r>
              <a:rPr lang="tr-TR" sz="2400" dirty="0">
                <a:latin typeface="Comic Sans MS" pitchFamily="66" charset="0"/>
                <a:cs typeface="Arial" pitchFamily="34" charset="0"/>
              </a:rPr>
              <a:t>aha sonra </a:t>
            </a:r>
            <a:r>
              <a:rPr lang="tr-TR" sz="2400" dirty="0" err="1">
                <a:latin typeface="Comic Sans MS" pitchFamily="66" charset="0"/>
              </a:rPr>
              <a:t>İ</a:t>
            </a:r>
            <a:r>
              <a:rPr lang="tr-TR" sz="2400" dirty="0" err="1">
                <a:latin typeface="Comic Sans MS" pitchFamily="66" charset="0"/>
                <a:cs typeface="Arial" pitchFamily="34" charset="0"/>
              </a:rPr>
              <a:t>zotonik</a:t>
            </a:r>
            <a:r>
              <a:rPr lang="tr-TR" sz="2400" dirty="0">
                <a:latin typeface="Comic Sans MS" pitchFamily="66" charset="0"/>
                <a:cs typeface="Arial" pitchFamily="34" charset="0"/>
              </a:rPr>
              <a:t> sodyum bikarbonat (</a:t>
            </a:r>
            <a:r>
              <a:rPr lang="tr-TR" sz="2400" dirty="0">
                <a:latin typeface="Comic Sans MS" pitchFamily="66" charset="0"/>
              </a:rPr>
              <a:t>NaHCO</a:t>
            </a:r>
            <a:r>
              <a:rPr lang="tr-TR" sz="2400" baseline="-30000" dirty="0">
                <a:latin typeface="Comic Sans MS" pitchFamily="66" charset="0"/>
                <a:cs typeface="Arial" pitchFamily="34" charset="0"/>
              </a:rPr>
              <a:t>3</a:t>
            </a:r>
            <a:r>
              <a:rPr lang="tr-TR" sz="2400" dirty="0">
                <a:latin typeface="Comic Sans MS" pitchFamily="66" charset="0"/>
                <a:cs typeface="Arial" pitchFamily="34" charset="0"/>
              </a:rPr>
              <a:t>) %1,2 veya serum fizyolojik (%0,9 </a:t>
            </a:r>
            <a:r>
              <a:rPr lang="tr-TR" sz="2400" dirty="0" err="1">
                <a:latin typeface="Comic Sans MS" pitchFamily="66" charset="0"/>
                <a:cs typeface="Arial" pitchFamily="34" charset="0"/>
              </a:rPr>
              <a:t>luk</a:t>
            </a:r>
            <a:r>
              <a:rPr lang="tr-TR" sz="2400" dirty="0">
                <a:latin typeface="Comic Sans MS" pitchFamily="66" charset="0"/>
                <a:cs typeface="Arial" pitchFamily="34" charset="0"/>
              </a:rPr>
              <a:t> </a:t>
            </a:r>
            <a:r>
              <a:rPr lang="tr-TR" sz="2400" dirty="0" err="1">
                <a:latin typeface="Comic Sans MS" pitchFamily="66" charset="0"/>
              </a:rPr>
              <a:t>NaCl</a:t>
            </a:r>
            <a:r>
              <a:rPr lang="tr-TR" sz="2400" dirty="0">
                <a:latin typeface="Comic Sans MS" pitchFamily="66" charset="0"/>
                <a:cs typeface="Arial" pitchFamily="34" charset="0"/>
              </a:rPr>
              <a:t> çözeltisi) ile nötralizasyon sağlanır)</a:t>
            </a:r>
            <a:endParaRPr lang="tr-TR" sz="2400" dirty="0">
              <a:latin typeface="Comic Sans MS" pitchFamily="66" charset="0"/>
            </a:endParaRPr>
          </a:p>
          <a:p>
            <a:pPr eaLnBrk="1" hangingPunct="1">
              <a:defRPr/>
            </a:pPr>
            <a:r>
              <a:rPr lang="tr-TR" sz="2400" i="1" dirty="0">
                <a:latin typeface="Comic Sans MS" pitchFamily="66" charset="0"/>
              </a:rPr>
              <a:t>Yanık  tedavisi  ve  bakımı </a:t>
            </a:r>
            <a:r>
              <a:rPr lang="tr-TR" sz="2400" dirty="0">
                <a:latin typeface="Comic Sans MS" pitchFamily="66" charset="0"/>
              </a:rPr>
              <a:t>yapılmalıdır.</a:t>
            </a:r>
          </a:p>
          <a:p>
            <a:pPr eaLnBrk="1" hangingPunct="1">
              <a:defRPr/>
            </a:pPr>
            <a:r>
              <a:rPr lang="tr-TR" sz="2400" i="1" dirty="0">
                <a:latin typeface="Comic Sans MS" pitchFamily="66" charset="0"/>
              </a:rPr>
              <a:t>Solunum  desteği </a:t>
            </a:r>
            <a:r>
              <a:rPr lang="tr-TR" sz="2400" dirty="0">
                <a:latin typeface="Comic Sans MS" pitchFamily="66" charset="0"/>
              </a:rPr>
              <a:t>verilmelidir (</a:t>
            </a:r>
            <a:r>
              <a:rPr lang="tr-TR" sz="2400" dirty="0">
                <a:latin typeface="Comic Sans MS" pitchFamily="66" charset="0"/>
                <a:cs typeface="Arial" pitchFamily="34" charset="0"/>
              </a:rPr>
              <a:t>15 </a:t>
            </a:r>
            <a:r>
              <a:rPr lang="tr-TR" sz="2400" dirty="0" err="1">
                <a:latin typeface="Comic Sans MS" pitchFamily="66" charset="0"/>
                <a:cs typeface="Arial" pitchFamily="34" charset="0"/>
              </a:rPr>
              <a:t>dk</a:t>
            </a:r>
            <a:r>
              <a:rPr lang="tr-TR" sz="2400" dirty="0">
                <a:latin typeface="Comic Sans MS" pitchFamily="66" charset="0"/>
                <a:cs typeface="Arial" pitchFamily="34" charset="0"/>
              </a:rPr>
              <a:t>. içerisinde %2,5 </a:t>
            </a:r>
            <a:r>
              <a:rPr lang="tr-TR" sz="2400" dirty="0" err="1">
                <a:latin typeface="Comic Sans MS" pitchFamily="66" charset="0"/>
                <a:cs typeface="Arial" pitchFamily="34" charset="0"/>
              </a:rPr>
              <a:t>luk</a:t>
            </a:r>
            <a:r>
              <a:rPr lang="tr-TR" sz="2400" dirty="0">
                <a:latin typeface="Comic Sans MS" pitchFamily="66" charset="0"/>
                <a:cs typeface="Arial" pitchFamily="34" charset="0"/>
              </a:rPr>
              <a:t> sodyum </a:t>
            </a:r>
            <a:r>
              <a:rPr lang="tr-TR" sz="2400" dirty="0" err="1">
                <a:latin typeface="Comic Sans MS" pitchFamily="66" charset="0"/>
                <a:cs typeface="Arial" pitchFamily="34" charset="0"/>
              </a:rPr>
              <a:t>t</a:t>
            </a:r>
            <a:r>
              <a:rPr lang="tr-TR" sz="2400" dirty="0" err="1">
                <a:latin typeface="Comic Sans MS" pitchFamily="66" charset="0"/>
              </a:rPr>
              <a:t>i</a:t>
            </a:r>
            <a:r>
              <a:rPr lang="tr-TR" sz="2400" dirty="0" err="1">
                <a:latin typeface="Comic Sans MS" pitchFamily="66" charset="0"/>
                <a:cs typeface="Arial" pitchFamily="34" charset="0"/>
              </a:rPr>
              <a:t>yos</a:t>
            </a:r>
            <a:r>
              <a:rPr lang="tr-TR" sz="2400" dirty="0" err="1">
                <a:latin typeface="Comic Sans MS" pitchFamily="66" charset="0"/>
              </a:rPr>
              <a:t>ü</a:t>
            </a:r>
            <a:r>
              <a:rPr lang="tr-TR" sz="2400" dirty="0" err="1">
                <a:latin typeface="Comic Sans MS" pitchFamily="66" charset="0"/>
                <a:cs typeface="Arial" pitchFamily="34" charset="0"/>
              </a:rPr>
              <a:t>lfat</a:t>
            </a:r>
            <a:r>
              <a:rPr lang="tr-TR" sz="2400" dirty="0">
                <a:latin typeface="Comic Sans MS" pitchFamily="66" charset="0"/>
                <a:cs typeface="Arial" pitchFamily="34" charset="0"/>
              </a:rPr>
              <a:t> buğusu yararlıdır. </a:t>
            </a:r>
            <a:r>
              <a:rPr lang="tr-TR" sz="2400" dirty="0">
                <a:latin typeface="Comic Sans MS" pitchFamily="66" charset="0"/>
              </a:rPr>
              <a:t>G</a:t>
            </a:r>
            <a:r>
              <a:rPr lang="tr-TR" sz="2400" dirty="0">
                <a:latin typeface="Comic Sans MS" pitchFamily="66" charset="0"/>
                <a:cs typeface="Arial" pitchFamily="34" charset="0"/>
              </a:rPr>
              <a:t>erekiyorsa %100 nemlendirici oksijen verilir)</a:t>
            </a:r>
            <a:endParaRPr lang="tr-TR" sz="2400" dirty="0">
              <a:latin typeface="Comic Sans MS" pitchFamily="66" charset="0"/>
            </a:endParaRPr>
          </a:p>
        </p:txBody>
      </p:sp>
      <p:pic>
        <p:nvPicPr>
          <p:cNvPr id="3"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4"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26789268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80963" y="395288"/>
            <a:ext cx="8982075" cy="6067425"/>
          </a:xfrm>
          <a:prstGeom prst="rect">
            <a:avLst/>
          </a:prstGeom>
          <a:noFill/>
          <a:ln w="9525">
            <a:noFill/>
            <a:miter lim="800000"/>
            <a:headEnd/>
            <a:tailEnd/>
          </a:ln>
        </p:spPr>
      </p:pic>
    </p:spTree>
    <p:extLst>
      <p:ext uri="{BB962C8B-B14F-4D97-AF65-F5344CB8AC3E}">
        <p14:creationId xmlns:p14="http://schemas.microsoft.com/office/powerpoint/2010/main" val="230414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048873" y="152400"/>
            <a:ext cx="6623929" cy="1446550"/>
          </a:xfrm>
          <a:prstGeom prst="rect">
            <a:avLst/>
          </a:prstGeom>
          <a:noFill/>
          <a:ln w="9525">
            <a:noFill/>
            <a:miter lim="800000"/>
            <a:headEnd/>
            <a:tailEnd/>
          </a:ln>
        </p:spPr>
        <p:txBody>
          <a:bodyPr wrap="none">
            <a:spAutoFit/>
          </a:bodyPr>
          <a:lstStyle/>
          <a:p>
            <a:pPr algn="ctr"/>
            <a:r>
              <a:rPr lang="tr-TR" altLang="tr-TR" sz="2200" b="1" dirty="0">
                <a:solidFill>
                  <a:srgbClr val="FF0000"/>
                </a:solidFill>
                <a:latin typeface="Comic Sans MS" pitchFamily="66" charset="0"/>
              </a:rPr>
              <a:t>YAKIN ZAMAN KİMYASAL SİLAH VAKALARI</a:t>
            </a:r>
          </a:p>
          <a:p>
            <a:pPr algn="ctr"/>
            <a:r>
              <a:rPr lang="tr-TR" altLang="tr-TR" sz="2200" b="1" dirty="0">
                <a:latin typeface="Comic Sans MS" pitchFamily="66" charset="0"/>
              </a:rPr>
              <a:t>(Sarin-Klor-?? saldırısı, </a:t>
            </a:r>
          </a:p>
          <a:p>
            <a:pPr algn="ctr"/>
            <a:r>
              <a:rPr lang="tr-TR" sz="2200" b="1" dirty="0" err="1">
                <a:latin typeface="Comic Sans MS" pitchFamily="66" charset="0"/>
              </a:rPr>
              <a:t>Khan</a:t>
            </a:r>
            <a:r>
              <a:rPr lang="tr-TR" sz="2200" b="1" dirty="0">
                <a:latin typeface="Comic Sans MS" pitchFamily="66" charset="0"/>
              </a:rPr>
              <a:t> </a:t>
            </a:r>
            <a:r>
              <a:rPr lang="tr-TR" sz="2200" b="1" dirty="0" err="1">
                <a:latin typeface="Comic Sans MS" pitchFamily="66" charset="0"/>
              </a:rPr>
              <a:t>Sheikhoun</a:t>
            </a:r>
            <a:r>
              <a:rPr lang="tr-TR" sz="2200" b="1" dirty="0">
                <a:latin typeface="Comic Sans MS" pitchFamily="66" charset="0"/>
              </a:rPr>
              <a:t>-</a:t>
            </a:r>
            <a:r>
              <a:rPr lang="tr-TR" sz="2200" b="1" dirty="0" err="1">
                <a:latin typeface="Comic Sans MS" pitchFamily="66" charset="0"/>
              </a:rPr>
              <a:t>İdlib</a:t>
            </a:r>
            <a:r>
              <a:rPr lang="tr-TR" altLang="tr-TR" sz="2200" b="1" dirty="0">
                <a:latin typeface="Comic Sans MS" pitchFamily="66" charset="0"/>
              </a:rPr>
              <a:t>, Suriye, 04 Nisan 2017)</a:t>
            </a:r>
          </a:p>
          <a:p>
            <a:pPr algn="ctr"/>
            <a:endParaRPr lang="en-US" altLang="tr-TR" sz="2200" b="1" dirty="0">
              <a:latin typeface="Comic Sans MS" pitchFamily="66" charset="0"/>
            </a:endParaRPr>
          </a:p>
        </p:txBody>
      </p:sp>
      <p:sp>
        <p:nvSpPr>
          <p:cNvPr id="10" name="9 Dikdörtgen"/>
          <p:cNvSpPr/>
          <p:nvPr/>
        </p:nvSpPr>
        <p:spPr>
          <a:xfrm>
            <a:off x="457199" y="1349245"/>
            <a:ext cx="8403021" cy="4093428"/>
          </a:xfrm>
          <a:prstGeom prst="rect">
            <a:avLst/>
          </a:prstGeom>
        </p:spPr>
        <p:txBody>
          <a:bodyPr wrap="square">
            <a:spAutoFit/>
          </a:bodyPr>
          <a:lstStyle/>
          <a:p>
            <a:pPr>
              <a:buClr>
                <a:srgbClr val="FF0000"/>
              </a:buClr>
              <a:buSzPct val="82000"/>
              <a:buFont typeface="Wingdings" pitchFamily="2" charset="2"/>
              <a:buChar char="Ø"/>
            </a:pPr>
            <a:r>
              <a:rPr lang="tr-TR" sz="2200" dirty="0">
                <a:latin typeface="Comic Sans MS" pitchFamily="66" charset="0"/>
              </a:rPr>
              <a:t>Olay yerinde en az 150 civarında ölü olduğu belirtilmiş, </a:t>
            </a:r>
          </a:p>
          <a:p>
            <a:pPr>
              <a:buClr>
                <a:srgbClr val="FF0000"/>
              </a:buClr>
              <a:buSzPct val="82000"/>
              <a:buFont typeface="Wingdings" pitchFamily="2" charset="2"/>
              <a:buChar char="Ø"/>
            </a:pPr>
            <a:endParaRPr lang="tr-TR" sz="800" dirty="0">
              <a:latin typeface="Comic Sans MS" pitchFamily="66" charset="0"/>
            </a:endParaRPr>
          </a:p>
          <a:p>
            <a:pPr>
              <a:buClr>
                <a:srgbClr val="FF0000"/>
              </a:buClr>
              <a:buSzPct val="82000"/>
              <a:buFont typeface="Wingdings" pitchFamily="2" charset="2"/>
              <a:buChar char="Ø"/>
            </a:pPr>
            <a:r>
              <a:rPr lang="tr-TR" sz="2200" dirty="0">
                <a:latin typeface="Comic Sans MS" pitchFamily="66" charset="0"/>
              </a:rPr>
              <a:t>Yaralı sayısı hakkında bilgi tam alınamamıştır,</a:t>
            </a:r>
          </a:p>
          <a:p>
            <a:pPr>
              <a:buClr>
                <a:srgbClr val="FF0000"/>
              </a:buClr>
              <a:buSzPct val="82000"/>
              <a:buFont typeface="Wingdings" pitchFamily="2" charset="2"/>
              <a:buChar char="Ø"/>
            </a:pPr>
            <a:endParaRPr lang="tr-TR" sz="800" dirty="0">
              <a:latin typeface="Comic Sans MS" pitchFamily="66" charset="0"/>
            </a:endParaRPr>
          </a:p>
          <a:p>
            <a:pPr>
              <a:buClr>
                <a:srgbClr val="FF0000"/>
              </a:buClr>
              <a:buSzPct val="82000"/>
              <a:buFont typeface="Wingdings" pitchFamily="2" charset="2"/>
              <a:buChar char="Ø"/>
            </a:pPr>
            <a:r>
              <a:rPr lang="tr-TR" sz="2200" dirty="0">
                <a:latin typeface="Comic Sans MS" pitchFamily="66" charset="0"/>
              </a:rPr>
              <a:t>Bu yaralılardan 34’ü </a:t>
            </a:r>
            <a:r>
              <a:rPr lang="tr-TR" sz="2200" dirty="0" err="1">
                <a:latin typeface="Comic Sans MS" pitchFamily="66" charset="0"/>
              </a:rPr>
              <a:t>Cilvegözü</a:t>
            </a:r>
            <a:r>
              <a:rPr lang="tr-TR" sz="2200" dirty="0">
                <a:latin typeface="Comic Sans MS" pitchFamily="66" charset="0"/>
              </a:rPr>
              <a:t> sınır kapısından ülkemize kabul edildi,</a:t>
            </a:r>
          </a:p>
          <a:p>
            <a:pPr>
              <a:buClr>
                <a:srgbClr val="FF0000"/>
              </a:buClr>
              <a:buSzPct val="82000"/>
              <a:buFont typeface="Wingdings" pitchFamily="2" charset="2"/>
              <a:buChar char="Ø"/>
            </a:pPr>
            <a:endParaRPr lang="tr-TR" sz="800" dirty="0">
              <a:latin typeface="Comic Sans MS" pitchFamily="66" charset="0"/>
            </a:endParaRPr>
          </a:p>
          <a:p>
            <a:pPr>
              <a:buClr>
                <a:srgbClr val="FF0000"/>
              </a:buClr>
              <a:buSzPct val="82000"/>
              <a:buFont typeface="Wingdings" pitchFamily="2" charset="2"/>
              <a:buChar char="Ø"/>
            </a:pPr>
            <a:r>
              <a:rPr lang="tr-TR" sz="2200" dirty="0">
                <a:latin typeface="Comic Sans MS" pitchFamily="66" charset="0"/>
              </a:rPr>
              <a:t>Sınır kapısında AFAD ekiplerince </a:t>
            </a:r>
            <a:r>
              <a:rPr lang="tr-TR" sz="2200" dirty="0" err="1">
                <a:latin typeface="Comic Sans MS" pitchFamily="66" charset="0"/>
              </a:rPr>
              <a:t>dekontamine</a:t>
            </a:r>
            <a:r>
              <a:rPr lang="tr-TR" sz="2200" dirty="0">
                <a:latin typeface="Comic Sans MS" pitchFamily="66" charset="0"/>
              </a:rPr>
              <a:t> edilerek Reyhanlı, Hatay, Kırıkhan ve </a:t>
            </a:r>
            <a:r>
              <a:rPr lang="tr-TR" sz="2200" dirty="0" err="1">
                <a:latin typeface="Comic Sans MS" pitchFamily="66" charset="0"/>
              </a:rPr>
              <a:t>İskenderundaki</a:t>
            </a:r>
            <a:r>
              <a:rPr lang="tr-TR" sz="2200" dirty="0">
                <a:latin typeface="Comic Sans MS" pitchFamily="66" charset="0"/>
              </a:rPr>
              <a:t> Devlet hastanelerinde tedavi altına alınmıştır. </a:t>
            </a:r>
          </a:p>
          <a:p>
            <a:pPr>
              <a:buClr>
                <a:srgbClr val="FF0000"/>
              </a:buClr>
              <a:buSzPct val="82000"/>
              <a:buFont typeface="Wingdings" pitchFamily="2" charset="2"/>
              <a:buChar char="Ø"/>
            </a:pPr>
            <a:endParaRPr lang="tr-TR" sz="800" dirty="0">
              <a:latin typeface="Comic Sans MS" pitchFamily="66" charset="0"/>
            </a:endParaRPr>
          </a:p>
          <a:p>
            <a:pPr>
              <a:buClr>
                <a:srgbClr val="FF0000"/>
              </a:buClr>
              <a:buSzPct val="82000"/>
              <a:buFont typeface="Wingdings" pitchFamily="2" charset="2"/>
              <a:buChar char="Ø"/>
            </a:pPr>
            <a:r>
              <a:rPr lang="tr-TR" sz="2200" dirty="0">
                <a:latin typeface="Comic Sans MS" pitchFamily="66" charset="0"/>
              </a:rPr>
              <a:t>Giriş yapan 34 yaralıdan </a:t>
            </a:r>
            <a:r>
              <a:rPr lang="tr-TR" sz="2200" dirty="0" smtClean="0">
                <a:latin typeface="Comic Sans MS" pitchFamily="66" charset="0"/>
              </a:rPr>
              <a:t>20’si </a:t>
            </a:r>
            <a:r>
              <a:rPr lang="tr-TR" sz="2200" dirty="0" err="1">
                <a:latin typeface="Comic Sans MS" pitchFamily="66" charset="0"/>
              </a:rPr>
              <a:t>orolaringeal</a:t>
            </a:r>
            <a:r>
              <a:rPr lang="tr-TR" sz="2200" dirty="0">
                <a:latin typeface="Comic Sans MS" pitchFamily="66" charset="0"/>
              </a:rPr>
              <a:t> </a:t>
            </a:r>
            <a:r>
              <a:rPr lang="tr-TR" sz="2200" dirty="0" err="1">
                <a:latin typeface="Comic Sans MS" pitchFamily="66" charset="0"/>
              </a:rPr>
              <a:t>entübasyonlu</a:t>
            </a:r>
            <a:r>
              <a:rPr lang="tr-TR" sz="2200" dirty="0">
                <a:latin typeface="Comic Sans MS" pitchFamily="66" charset="0"/>
              </a:rPr>
              <a:t> ve ağır kliniğe sahip olup, ülkeye girişi kabul edilen 33 yaralıdan 3’ü </a:t>
            </a:r>
            <a:r>
              <a:rPr lang="tr-TR" sz="2200" dirty="0" err="1">
                <a:latin typeface="Comic Sans MS" pitchFamily="66" charset="0"/>
              </a:rPr>
              <a:t>ex</a:t>
            </a:r>
            <a:r>
              <a:rPr lang="tr-TR" sz="2200" dirty="0">
                <a:latin typeface="Comic Sans MS" pitchFamily="66" charset="0"/>
              </a:rPr>
              <a:t> olmuştur.</a:t>
            </a:r>
          </a:p>
          <a:p>
            <a:pPr>
              <a:buClr>
                <a:srgbClr val="FF0000"/>
              </a:buClr>
              <a:buSzPct val="82000"/>
            </a:pPr>
            <a:endParaRPr lang="tr-TR" sz="800" dirty="0">
              <a:latin typeface="Comic Sans MS" pitchFamily="66" charset="0"/>
            </a:endParaRPr>
          </a:p>
        </p:txBody>
      </p:sp>
      <p:pic>
        <p:nvPicPr>
          <p:cNvPr id="1026" name="Picture 2" descr="idlib chemical attack ile ilgili görsel sonucu"/>
          <p:cNvPicPr>
            <a:picLocks noChangeAspect="1" noChangeArrowheads="1"/>
          </p:cNvPicPr>
          <p:nvPr/>
        </p:nvPicPr>
        <p:blipFill>
          <a:blip r:embed="rId2"/>
          <a:srcRect/>
          <a:stretch>
            <a:fillRect/>
          </a:stretch>
        </p:blipFill>
        <p:spPr bwMode="auto">
          <a:xfrm>
            <a:off x="5588138" y="4856813"/>
            <a:ext cx="3555862" cy="2001187"/>
          </a:xfrm>
          <a:prstGeom prst="rect">
            <a:avLst/>
          </a:prstGeom>
          <a:noFill/>
        </p:spPr>
      </p:pic>
      <p:pic>
        <p:nvPicPr>
          <p:cNvPr id="5"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383308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1491520" y="1048060"/>
            <a:ext cx="8229600" cy="1143000"/>
          </a:xfrm>
        </p:spPr>
        <p:txBody>
          <a:bodyPr/>
          <a:lstStyle/>
          <a:p>
            <a:pPr eaLnBrk="1" hangingPunct="1">
              <a:defRPr/>
            </a:pPr>
            <a:r>
              <a:rPr lang="tr-TR" sz="3200" b="1" u="sng" dirty="0">
                <a:solidFill>
                  <a:srgbClr val="FF0000"/>
                </a:solidFill>
                <a:effectLst/>
                <a:latin typeface="Comic Sans MS" panose="030F0702030302020204" pitchFamily="66" charset="0"/>
                <a:cs typeface="Arial" pitchFamily="34" charset="0"/>
              </a:rPr>
              <a:t>Sinir </a:t>
            </a:r>
            <a:r>
              <a:rPr lang="tr-TR" sz="3200" b="1" u="sng" dirty="0">
                <a:solidFill>
                  <a:srgbClr val="FF0000"/>
                </a:solidFill>
                <a:latin typeface="Comic Sans MS" panose="030F0702030302020204" pitchFamily="66" charset="0"/>
                <a:cs typeface="Arial" pitchFamily="34" charset="0"/>
              </a:rPr>
              <a:t>Gazı</a:t>
            </a:r>
            <a:r>
              <a:rPr lang="tr-TR" sz="3200" b="1" u="sng" dirty="0">
                <a:solidFill>
                  <a:srgbClr val="FF0000"/>
                </a:solidFill>
                <a:effectLst/>
                <a:latin typeface="Comic Sans MS" panose="030F0702030302020204" pitchFamily="66" charset="0"/>
                <a:cs typeface="Arial" pitchFamily="34" charset="0"/>
              </a:rPr>
              <a:t> </a:t>
            </a:r>
            <a:r>
              <a:rPr lang="tr-TR" sz="3200" b="1" u="sng" dirty="0" err="1">
                <a:solidFill>
                  <a:srgbClr val="FF0000"/>
                </a:solidFill>
                <a:effectLst/>
                <a:latin typeface="Comic Sans MS" panose="030F0702030302020204" pitchFamily="66" charset="0"/>
                <a:cs typeface="Arial" pitchFamily="34" charset="0"/>
              </a:rPr>
              <a:t>Maruziyetinde</a:t>
            </a:r>
            <a:endParaRPr lang="tr-TR" sz="3200" b="1" u="sng" dirty="0">
              <a:solidFill>
                <a:srgbClr val="FF0000"/>
              </a:solidFill>
              <a:effectLst/>
              <a:latin typeface="Comic Sans MS" panose="030F0702030302020204" pitchFamily="66" charset="0"/>
              <a:cs typeface="Arial" pitchFamily="34" charset="0"/>
            </a:endParaRPr>
          </a:p>
        </p:txBody>
      </p:sp>
      <p:sp>
        <p:nvSpPr>
          <p:cNvPr id="3" name="2 İçerik Yer Tutucusu"/>
          <p:cNvSpPr>
            <a:spLocks noGrp="1"/>
          </p:cNvSpPr>
          <p:nvPr>
            <p:ph idx="1"/>
          </p:nvPr>
        </p:nvSpPr>
        <p:spPr>
          <a:xfrm>
            <a:off x="0" y="1942863"/>
            <a:ext cx="6000750" cy="4972050"/>
          </a:xfrm>
        </p:spPr>
        <p:txBody>
          <a:bodyPr>
            <a:normAutofit/>
          </a:bodyPr>
          <a:lstStyle/>
          <a:p>
            <a:pPr eaLnBrk="1" hangingPunct="1">
              <a:lnSpc>
                <a:spcPct val="90000"/>
              </a:lnSpc>
              <a:buFont typeface="Wingdings" pitchFamily="2" charset="2"/>
              <a:buChar char="Ø"/>
              <a:defRPr/>
            </a:pPr>
            <a:r>
              <a:rPr lang="tr-TR" sz="2800" dirty="0" err="1">
                <a:latin typeface="Comic Sans MS" pitchFamily="66" charset="0"/>
                <a:cs typeface="Arial" pitchFamily="34" charset="0"/>
              </a:rPr>
              <a:t>Miyozis</a:t>
            </a:r>
            <a:r>
              <a:rPr lang="tr-TR" sz="2800" dirty="0">
                <a:latin typeface="Comic Sans MS" pitchFamily="66" charset="0"/>
                <a:cs typeface="Arial" pitchFamily="34" charset="0"/>
              </a:rPr>
              <a:t>, bulanık görme</a:t>
            </a:r>
          </a:p>
          <a:p>
            <a:pPr eaLnBrk="1" hangingPunct="1">
              <a:lnSpc>
                <a:spcPct val="90000"/>
              </a:lnSpc>
              <a:buFont typeface="Wingdings" pitchFamily="2" charset="2"/>
              <a:buChar char="Ø"/>
              <a:defRPr/>
            </a:pPr>
            <a:r>
              <a:rPr lang="tr-TR" sz="2800" dirty="0">
                <a:latin typeface="Comic Sans MS" pitchFamily="66" charset="0"/>
                <a:cs typeface="Arial" pitchFamily="34" charset="0"/>
              </a:rPr>
              <a:t>Baş ağrısı</a:t>
            </a:r>
          </a:p>
          <a:p>
            <a:pPr eaLnBrk="1" hangingPunct="1">
              <a:lnSpc>
                <a:spcPct val="90000"/>
              </a:lnSpc>
              <a:buFont typeface="Wingdings" pitchFamily="2" charset="2"/>
              <a:buChar char="Ø"/>
              <a:defRPr/>
            </a:pPr>
            <a:r>
              <a:rPr lang="tr-TR" sz="2800" dirty="0" err="1">
                <a:latin typeface="Comic Sans MS" pitchFamily="66" charset="0"/>
                <a:cs typeface="Arial" pitchFamily="34" charset="0"/>
              </a:rPr>
              <a:t>Rinore</a:t>
            </a:r>
            <a:r>
              <a:rPr lang="tr-TR" sz="2800" dirty="0">
                <a:latin typeface="Comic Sans MS" pitchFamily="66" charset="0"/>
                <a:cs typeface="Arial" pitchFamily="34" charset="0"/>
              </a:rPr>
              <a:t>, </a:t>
            </a:r>
            <a:r>
              <a:rPr lang="tr-TR" sz="2800" dirty="0" err="1">
                <a:latin typeface="Comic Sans MS" pitchFamily="66" charset="0"/>
                <a:cs typeface="Arial" pitchFamily="34" charset="0"/>
              </a:rPr>
              <a:t>salivasyon</a:t>
            </a:r>
            <a:endParaRPr lang="tr-TR" sz="2800" dirty="0">
              <a:latin typeface="Comic Sans MS" pitchFamily="66" charset="0"/>
              <a:cs typeface="Arial" pitchFamily="34" charset="0"/>
            </a:endParaRPr>
          </a:p>
          <a:p>
            <a:pPr eaLnBrk="1" hangingPunct="1">
              <a:lnSpc>
                <a:spcPct val="90000"/>
              </a:lnSpc>
              <a:buFont typeface="Wingdings" pitchFamily="2" charset="2"/>
              <a:buChar char="Ø"/>
              <a:defRPr/>
            </a:pPr>
            <a:r>
              <a:rPr lang="tr-TR" sz="2800" dirty="0" err="1">
                <a:latin typeface="Comic Sans MS" pitchFamily="66" charset="0"/>
                <a:cs typeface="Arial" pitchFamily="34" charset="0"/>
              </a:rPr>
              <a:t>Dispne</a:t>
            </a:r>
            <a:r>
              <a:rPr lang="tr-TR" sz="2800" dirty="0">
                <a:latin typeface="Comic Sans MS" pitchFamily="66" charset="0"/>
                <a:cs typeface="Arial" pitchFamily="34" charset="0"/>
              </a:rPr>
              <a:t>, </a:t>
            </a:r>
            <a:r>
              <a:rPr lang="tr-TR" sz="2800" dirty="0" err="1">
                <a:latin typeface="Comic Sans MS" pitchFamily="66" charset="0"/>
                <a:cs typeface="Arial" pitchFamily="34" charset="0"/>
              </a:rPr>
              <a:t>bronkokonstriksiyon</a:t>
            </a:r>
            <a:endParaRPr lang="tr-TR" sz="2800" dirty="0">
              <a:latin typeface="Comic Sans MS" pitchFamily="66" charset="0"/>
              <a:cs typeface="Arial" pitchFamily="34" charset="0"/>
            </a:endParaRPr>
          </a:p>
          <a:p>
            <a:pPr eaLnBrk="1" hangingPunct="1">
              <a:lnSpc>
                <a:spcPct val="90000"/>
              </a:lnSpc>
              <a:buFont typeface="Wingdings" pitchFamily="2" charset="2"/>
              <a:buChar char="Ø"/>
              <a:defRPr/>
            </a:pPr>
            <a:r>
              <a:rPr lang="tr-TR" sz="2800" dirty="0">
                <a:latin typeface="Comic Sans MS" pitchFamily="66" charset="0"/>
                <a:cs typeface="Arial" pitchFamily="34" charset="0"/>
              </a:rPr>
              <a:t>Güçsüzlük</a:t>
            </a:r>
          </a:p>
          <a:p>
            <a:pPr eaLnBrk="1" hangingPunct="1">
              <a:lnSpc>
                <a:spcPct val="90000"/>
              </a:lnSpc>
              <a:buFont typeface="Wingdings" pitchFamily="2" charset="2"/>
              <a:buChar char="Ø"/>
              <a:defRPr/>
            </a:pPr>
            <a:r>
              <a:rPr lang="tr-TR" sz="2800" dirty="0">
                <a:latin typeface="Comic Sans MS" pitchFamily="66" charset="0"/>
                <a:cs typeface="Arial" pitchFamily="34" charset="0"/>
              </a:rPr>
              <a:t>Kaslarda </a:t>
            </a:r>
            <a:r>
              <a:rPr lang="tr-TR" sz="2800" dirty="0" err="1">
                <a:latin typeface="Comic Sans MS" pitchFamily="66" charset="0"/>
                <a:cs typeface="Arial" pitchFamily="34" charset="0"/>
              </a:rPr>
              <a:t>fasikülasyonlar</a:t>
            </a:r>
            <a:endParaRPr lang="tr-TR" sz="2800" dirty="0">
              <a:latin typeface="Comic Sans MS" pitchFamily="66" charset="0"/>
              <a:cs typeface="Arial" pitchFamily="34" charset="0"/>
            </a:endParaRPr>
          </a:p>
          <a:p>
            <a:pPr eaLnBrk="1" hangingPunct="1">
              <a:lnSpc>
                <a:spcPct val="90000"/>
              </a:lnSpc>
              <a:buFont typeface="Wingdings" pitchFamily="2" charset="2"/>
              <a:buChar char="Ø"/>
              <a:defRPr/>
            </a:pPr>
            <a:r>
              <a:rPr lang="tr-TR" sz="2800" dirty="0">
                <a:latin typeface="Comic Sans MS" pitchFamily="66" charset="0"/>
                <a:cs typeface="Arial" pitchFamily="34" charset="0"/>
              </a:rPr>
              <a:t>Bulantı, kusma, aşırı terleme</a:t>
            </a:r>
          </a:p>
          <a:p>
            <a:pPr eaLnBrk="1" hangingPunct="1">
              <a:lnSpc>
                <a:spcPct val="90000"/>
              </a:lnSpc>
              <a:buFont typeface="Wingdings" pitchFamily="2" charset="2"/>
              <a:buChar char="Ø"/>
              <a:defRPr/>
            </a:pPr>
            <a:r>
              <a:rPr lang="tr-TR" sz="2800" dirty="0">
                <a:latin typeface="Comic Sans MS" pitchFamily="66" charset="0"/>
                <a:cs typeface="Arial" pitchFamily="34" charset="0"/>
              </a:rPr>
              <a:t>İdrar </a:t>
            </a:r>
            <a:r>
              <a:rPr lang="tr-TR" sz="2800" dirty="0" err="1">
                <a:latin typeface="Comic Sans MS" pitchFamily="66" charset="0"/>
                <a:cs typeface="Arial" pitchFamily="34" charset="0"/>
              </a:rPr>
              <a:t>inkontinansı</a:t>
            </a:r>
            <a:endParaRPr lang="tr-TR" sz="2800" dirty="0">
              <a:latin typeface="Comic Sans MS" pitchFamily="66" charset="0"/>
              <a:cs typeface="Arial" pitchFamily="34" charset="0"/>
            </a:endParaRPr>
          </a:p>
          <a:p>
            <a:pPr eaLnBrk="1" hangingPunct="1">
              <a:lnSpc>
                <a:spcPct val="90000"/>
              </a:lnSpc>
              <a:buFont typeface="Wingdings" pitchFamily="2" charset="2"/>
              <a:buChar char="Ø"/>
              <a:defRPr/>
            </a:pPr>
            <a:r>
              <a:rPr lang="tr-TR" sz="2800" dirty="0">
                <a:latin typeface="Comic Sans MS" pitchFamily="66" charset="0"/>
                <a:cs typeface="Arial" pitchFamily="34" charset="0"/>
              </a:rPr>
              <a:t>Denge bozukluğu</a:t>
            </a:r>
          </a:p>
        </p:txBody>
      </p:sp>
      <p:sp>
        <p:nvSpPr>
          <p:cNvPr id="4" name="3 Metin kutusu"/>
          <p:cNvSpPr txBox="1"/>
          <p:nvPr/>
        </p:nvSpPr>
        <p:spPr>
          <a:xfrm>
            <a:off x="6143636" y="1857364"/>
            <a:ext cx="663964" cy="46166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tr-TR" b="1" dirty="0" err="1">
                <a:solidFill>
                  <a:schemeClr val="bg1"/>
                </a:solidFill>
              </a:rPr>
              <a:t>Ach</a:t>
            </a:r>
            <a:endParaRPr lang="tr-TR" b="1" dirty="0">
              <a:solidFill>
                <a:schemeClr val="bg1"/>
              </a:solidFill>
            </a:endParaRPr>
          </a:p>
        </p:txBody>
      </p:sp>
      <p:sp>
        <p:nvSpPr>
          <p:cNvPr id="5" name="4 Metin kutusu"/>
          <p:cNvSpPr txBox="1"/>
          <p:nvPr/>
        </p:nvSpPr>
        <p:spPr>
          <a:xfrm>
            <a:off x="8072438" y="1785938"/>
            <a:ext cx="855662" cy="52387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pPr>
              <a:defRPr/>
            </a:pPr>
            <a:r>
              <a:rPr lang="tr-TR" sz="2800" b="1" dirty="0">
                <a:solidFill>
                  <a:srgbClr val="0070C0"/>
                </a:solidFill>
              </a:rPr>
              <a:t>H</a:t>
            </a:r>
            <a:r>
              <a:rPr lang="tr-TR" sz="2800" b="1" baseline="-25000" dirty="0">
                <a:solidFill>
                  <a:srgbClr val="0070C0"/>
                </a:solidFill>
              </a:rPr>
              <a:t>2</a:t>
            </a:r>
            <a:r>
              <a:rPr lang="tr-TR" sz="2800" b="1" dirty="0">
                <a:solidFill>
                  <a:srgbClr val="0070C0"/>
                </a:solidFill>
              </a:rPr>
              <a:t>O</a:t>
            </a:r>
            <a:endParaRPr lang="tr-TR" b="1" dirty="0">
              <a:solidFill>
                <a:srgbClr val="0070C0"/>
              </a:solidFill>
            </a:endParaRPr>
          </a:p>
        </p:txBody>
      </p:sp>
      <p:sp>
        <p:nvSpPr>
          <p:cNvPr id="6" name="5 Aşağı Ok"/>
          <p:cNvSpPr/>
          <p:nvPr/>
        </p:nvSpPr>
        <p:spPr>
          <a:xfrm>
            <a:off x="6786563" y="2571750"/>
            <a:ext cx="1428750" cy="1785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err="1">
                <a:solidFill>
                  <a:schemeClr val="tx1"/>
                </a:solidFill>
              </a:rPr>
              <a:t>AchE</a:t>
            </a:r>
            <a:endParaRPr lang="tr-TR" b="1" dirty="0">
              <a:solidFill>
                <a:schemeClr val="tx1"/>
              </a:solidFill>
            </a:endParaRPr>
          </a:p>
        </p:txBody>
      </p:sp>
      <p:sp>
        <p:nvSpPr>
          <p:cNvPr id="8" name="7 Çarpı"/>
          <p:cNvSpPr/>
          <p:nvPr/>
        </p:nvSpPr>
        <p:spPr>
          <a:xfrm>
            <a:off x="7143750" y="1857375"/>
            <a:ext cx="628650" cy="50006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Dikdörtgen"/>
          <p:cNvSpPr/>
          <p:nvPr/>
        </p:nvSpPr>
        <p:spPr>
          <a:xfrm>
            <a:off x="7000875" y="4429125"/>
            <a:ext cx="1076325" cy="9144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tr-TR" sz="2000" dirty="0" err="1"/>
              <a:t>Acetic</a:t>
            </a:r>
            <a:r>
              <a:rPr lang="tr-TR" sz="2000" dirty="0"/>
              <a:t> </a:t>
            </a:r>
            <a:r>
              <a:rPr lang="tr-TR" sz="2000" dirty="0" err="1"/>
              <a:t>Acid</a:t>
            </a:r>
            <a:endParaRPr lang="tr-TR" sz="2000" dirty="0"/>
          </a:p>
        </p:txBody>
      </p:sp>
      <p:sp>
        <p:nvSpPr>
          <p:cNvPr id="10" name="9 Oval"/>
          <p:cNvSpPr/>
          <p:nvPr/>
        </p:nvSpPr>
        <p:spPr>
          <a:xfrm>
            <a:off x="6964363" y="5500688"/>
            <a:ext cx="1265237" cy="914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tr-TR" sz="1600" dirty="0" err="1"/>
              <a:t>Choline</a:t>
            </a:r>
            <a:endParaRPr lang="tr-TR" sz="1600" dirty="0"/>
          </a:p>
        </p:txBody>
      </p:sp>
      <p:sp>
        <p:nvSpPr>
          <p:cNvPr id="12" name="TextBox 8"/>
          <p:cNvSpPr txBox="1">
            <a:spLocks noChangeArrowheads="1"/>
          </p:cNvSpPr>
          <p:nvPr/>
        </p:nvSpPr>
        <p:spPr bwMode="auto">
          <a:xfrm>
            <a:off x="1048873" y="152400"/>
            <a:ext cx="6623929" cy="1446550"/>
          </a:xfrm>
          <a:prstGeom prst="rect">
            <a:avLst/>
          </a:prstGeom>
          <a:noFill/>
          <a:ln w="9525">
            <a:noFill/>
            <a:miter lim="800000"/>
            <a:headEnd/>
            <a:tailEnd/>
          </a:ln>
        </p:spPr>
        <p:txBody>
          <a:bodyPr wrap="none">
            <a:spAutoFit/>
          </a:bodyPr>
          <a:lstStyle/>
          <a:p>
            <a:pPr algn="ctr"/>
            <a:r>
              <a:rPr lang="tr-TR" altLang="tr-TR" sz="2200" b="1" dirty="0">
                <a:solidFill>
                  <a:srgbClr val="FF0000"/>
                </a:solidFill>
                <a:latin typeface="Comic Sans MS" pitchFamily="66" charset="0"/>
              </a:rPr>
              <a:t>YAKIN ZAMAN KİMYASAL SİLAH VAKALARI</a:t>
            </a:r>
          </a:p>
          <a:p>
            <a:pPr algn="ctr"/>
            <a:r>
              <a:rPr lang="tr-TR" altLang="tr-TR" sz="2200" b="1" dirty="0">
                <a:latin typeface="Comic Sans MS" pitchFamily="66" charset="0"/>
              </a:rPr>
              <a:t>(Sarin-Klor-?? saldırısı, </a:t>
            </a:r>
          </a:p>
          <a:p>
            <a:pPr algn="ctr"/>
            <a:r>
              <a:rPr lang="tr-TR" sz="2200" b="1" dirty="0" err="1">
                <a:latin typeface="Comic Sans MS" pitchFamily="66" charset="0"/>
              </a:rPr>
              <a:t>Khan</a:t>
            </a:r>
            <a:r>
              <a:rPr lang="tr-TR" sz="2200" b="1" dirty="0">
                <a:latin typeface="Comic Sans MS" pitchFamily="66" charset="0"/>
              </a:rPr>
              <a:t> </a:t>
            </a:r>
            <a:r>
              <a:rPr lang="tr-TR" sz="2200" b="1" dirty="0" err="1">
                <a:latin typeface="Comic Sans MS" pitchFamily="66" charset="0"/>
              </a:rPr>
              <a:t>Sheikhoun</a:t>
            </a:r>
            <a:r>
              <a:rPr lang="tr-TR" sz="2200" b="1" dirty="0">
                <a:latin typeface="Comic Sans MS" pitchFamily="66" charset="0"/>
              </a:rPr>
              <a:t>-</a:t>
            </a:r>
            <a:r>
              <a:rPr lang="tr-TR" sz="2200" b="1" dirty="0" err="1">
                <a:latin typeface="Comic Sans MS" pitchFamily="66" charset="0"/>
              </a:rPr>
              <a:t>İdlib</a:t>
            </a:r>
            <a:r>
              <a:rPr lang="tr-TR" altLang="tr-TR" sz="2200" b="1" dirty="0">
                <a:latin typeface="Comic Sans MS" pitchFamily="66" charset="0"/>
              </a:rPr>
              <a:t>, Suriye, 04 Nisan 2017)</a:t>
            </a:r>
          </a:p>
          <a:p>
            <a:pPr algn="ctr"/>
            <a:endParaRPr lang="en-US" altLang="tr-TR" sz="2200" b="1" dirty="0">
              <a:latin typeface="Comic Sans MS" pitchFamily="66"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hastane dosyalar\d driver\Masaüstü Ocak 2005\Belgelerim\good photos\panel16-s[1].jpg"/>
          <p:cNvPicPr>
            <a:picLocks noChangeAspect="1" noChangeArrowheads="1"/>
          </p:cNvPicPr>
          <p:nvPr/>
        </p:nvPicPr>
        <p:blipFill>
          <a:blip r:embed="rId2" cstate="print">
            <a:lum bright="-9000"/>
          </a:blip>
          <a:srcRect/>
          <a:stretch>
            <a:fillRect/>
          </a:stretch>
        </p:blipFill>
        <p:spPr bwMode="auto">
          <a:xfrm>
            <a:off x="0" y="0"/>
            <a:ext cx="9144000" cy="6875537"/>
          </a:xfrm>
          <a:prstGeom prst="rect">
            <a:avLst/>
          </a:prstGeom>
          <a:gradFill>
            <a:gsLst>
              <a:gs pos="0">
                <a:schemeClr val="accent1">
                  <a:tint val="66000"/>
                  <a:satMod val="160000"/>
                  <a:alpha val="52000"/>
                </a:schemeClr>
              </a:gs>
              <a:gs pos="50000">
                <a:schemeClr val="accent1">
                  <a:tint val="44500"/>
                  <a:satMod val="160000"/>
                </a:schemeClr>
              </a:gs>
              <a:gs pos="100000">
                <a:schemeClr val="accent1">
                  <a:tint val="23500"/>
                  <a:satMod val="160000"/>
                </a:schemeClr>
              </a:gs>
            </a:gsLst>
            <a:lin ang="5400000" scaled="0"/>
          </a:gradFill>
        </p:spPr>
      </p:pic>
      <p:sp>
        <p:nvSpPr>
          <p:cNvPr id="90" name="5 Slayt Numarası Yer Tutucusu"/>
          <p:cNvSpPr>
            <a:spLocks noGrp="1"/>
          </p:cNvSpPr>
          <p:nvPr>
            <p:ph type="sldNum" sz="quarter" idx="12"/>
          </p:nvPr>
        </p:nvSpPr>
        <p:spPr/>
        <p:txBody>
          <a:bodyPr/>
          <a:lstStyle/>
          <a:p>
            <a:pPr>
              <a:defRPr/>
            </a:pPr>
            <a:fld id="{71BC812B-C6CE-4C57-B364-F295ED425343}" type="slidenum">
              <a:rPr lang="tr-TR"/>
              <a:pPr>
                <a:defRPr/>
              </a:pPr>
              <a:t>2</a:t>
            </a:fld>
            <a:endParaRPr lang="tr-TR"/>
          </a:p>
        </p:txBody>
      </p:sp>
      <p:sp>
        <p:nvSpPr>
          <p:cNvPr id="11267" name="Rectangle 2"/>
          <p:cNvSpPr>
            <a:spLocks noGrp="1" noChangeArrowheads="1"/>
          </p:cNvSpPr>
          <p:nvPr>
            <p:ph type="title"/>
          </p:nvPr>
        </p:nvSpPr>
        <p:spPr>
          <a:xfrm>
            <a:off x="685800" y="228600"/>
            <a:ext cx="7772400" cy="1143000"/>
          </a:xfrm>
          <a:noFill/>
        </p:spPr>
        <p:txBody>
          <a:bodyPr/>
          <a:lstStyle/>
          <a:p>
            <a:pPr eaLnBrk="1" hangingPunct="1"/>
            <a:r>
              <a:rPr lang="tr-TR" sz="3200" dirty="0">
                <a:solidFill>
                  <a:srgbClr val="FF0000"/>
                </a:solidFill>
                <a:effectLst>
                  <a:outerShdw blurRad="38100" dist="38100" dir="2700000" algn="tl">
                    <a:srgbClr val="000000">
                      <a:alpha val="43137"/>
                    </a:srgbClr>
                  </a:outerShdw>
                </a:effectLst>
                <a:latin typeface="Comic Sans MS" pitchFamily="66" charset="0"/>
              </a:rPr>
              <a:t>KBRN AJANLARI HAKKINDA </a:t>
            </a:r>
            <a:br>
              <a:rPr lang="tr-TR" sz="3200" dirty="0">
                <a:solidFill>
                  <a:srgbClr val="FF0000"/>
                </a:solidFill>
                <a:effectLst>
                  <a:outerShdw blurRad="38100" dist="38100" dir="2700000" algn="tl">
                    <a:srgbClr val="000000">
                      <a:alpha val="43137"/>
                    </a:srgbClr>
                  </a:outerShdw>
                </a:effectLst>
                <a:latin typeface="Comic Sans MS" pitchFamily="66" charset="0"/>
              </a:rPr>
            </a:br>
            <a:r>
              <a:rPr lang="tr-TR" sz="3200" dirty="0">
                <a:solidFill>
                  <a:srgbClr val="FF0000"/>
                </a:solidFill>
                <a:effectLst>
                  <a:outerShdw blurRad="38100" dist="38100" dir="2700000" algn="tl">
                    <a:srgbClr val="000000">
                      <a:alpha val="43137"/>
                    </a:srgbClr>
                  </a:outerShdw>
                </a:effectLst>
                <a:latin typeface="Comic Sans MS" pitchFamily="66" charset="0"/>
              </a:rPr>
              <a:t>GENEL BİLGİLER</a:t>
            </a:r>
            <a:endParaRPr lang="tr-TR" sz="2800" b="1" dirty="0">
              <a:solidFill>
                <a:srgbClr val="FF0000"/>
              </a:solidFill>
              <a:effectLst>
                <a:outerShdw blurRad="38100" dist="38100" dir="2700000" algn="tl">
                  <a:srgbClr val="000000">
                    <a:alpha val="43137"/>
                  </a:srgbClr>
                </a:outerShdw>
              </a:effectLst>
            </a:endParaRPr>
          </a:p>
        </p:txBody>
      </p:sp>
      <p:sp>
        <p:nvSpPr>
          <p:cNvPr id="11268" name="Rectangle 3"/>
          <p:cNvSpPr>
            <a:spLocks noGrp="1" noChangeArrowheads="1"/>
          </p:cNvSpPr>
          <p:nvPr>
            <p:ph type="body" idx="1"/>
          </p:nvPr>
        </p:nvSpPr>
        <p:spPr>
          <a:xfrm>
            <a:off x="2057400" y="1556792"/>
            <a:ext cx="7843192" cy="4539208"/>
          </a:xfrm>
        </p:spPr>
        <p:txBody>
          <a:bodyPr/>
          <a:lstStyle/>
          <a:p>
            <a:pPr eaLnBrk="1" hangingPunct="1">
              <a:lnSpc>
                <a:spcPct val="130000"/>
              </a:lnSpc>
              <a:buFontTx/>
              <a:buNone/>
            </a:pPr>
            <a:r>
              <a:rPr lang="tr-TR" sz="2800" dirty="0">
                <a:solidFill>
                  <a:schemeClr val="tx2"/>
                </a:solidFill>
                <a:latin typeface="Comic Sans MS" pitchFamily="66" charset="0"/>
              </a:rPr>
              <a:t>1. Kimyasal silahlar (K)</a:t>
            </a:r>
          </a:p>
          <a:p>
            <a:pPr eaLnBrk="1" hangingPunct="1">
              <a:lnSpc>
                <a:spcPct val="130000"/>
              </a:lnSpc>
              <a:buFontTx/>
              <a:buNone/>
            </a:pPr>
            <a:endParaRPr lang="tr-TR" sz="2800" dirty="0">
              <a:solidFill>
                <a:schemeClr val="bg1">
                  <a:lumMod val="60000"/>
                  <a:lumOff val="40000"/>
                </a:schemeClr>
              </a:solidFill>
              <a:latin typeface="Comic Sans MS" pitchFamily="66" charset="0"/>
            </a:endParaRPr>
          </a:p>
          <a:p>
            <a:pPr eaLnBrk="1" hangingPunct="1">
              <a:lnSpc>
                <a:spcPct val="130000"/>
              </a:lnSpc>
              <a:buFontTx/>
              <a:buNone/>
            </a:pPr>
            <a:r>
              <a:rPr lang="tr-TR" sz="2800" dirty="0">
                <a:latin typeface="Comic Sans MS" pitchFamily="66" charset="0"/>
              </a:rPr>
              <a:t>2. Biyolojik Silahlar (B)</a:t>
            </a:r>
          </a:p>
          <a:p>
            <a:pPr eaLnBrk="1" hangingPunct="1">
              <a:lnSpc>
                <a:spcPct val="130000"/>
              </a:lnSpc>
              <a:buFontTx/>
              <a:buNone/>
            </a:pPr>
            <a:endParaRPr lang="tr-TR" sz="2800" dirty="0">
              <a:solidFill>
                <a:schemeClr val="bg1">
                  <a:lumMod val="60000"/>
                  <a:lumOff val="40000"/>
                </a:schemeClr>
              </a:solidFill>
              <a:latin typeface="Comic Sans MS" pitchFamily="66" charset="0"/>
            </a:endParaRPr>
          </a:p>
          <a:p>
            <a:pPr eaLnBrk="1" hangingPunct="1">
              <a:lnSpc>
                <a:spcPct val="130000"/>
              </a:lnSpc>
              <a:buFontTx/>
              <a:buNone/>
            </a:pPr>
            <a:r>
              <a:rPr lang="tr-TR" sz="2800" dirty="0">
                <a:solidFill>
                  <a:srgbClr val="002060"/>
                </a:solidFill>
                <a:latin typeface="Comic Sans MS" pitchFamily="66" charset="0"/>
              </a:rPr>
              <a:t>3. Nükleer Silahlar ve Radyasyon (R)  (N)</a:t>
            </a:r>
          </a:p>
          <a:p>
            <a:pPr eaLnBrk="1" hangingPunct="1">
              <a:buFontTx/>
              <a:buNone/>
            </a:pPr>
            <a:r>
              <a:rPr lang="tr-TR" sz="2800" dirty="0">
                <a:solidFill>
                  <a:srgbClr val="002060"/>
                </a:solidFill>
                <a:latin typeface="Comic Sans MS" pitchFamily="66" charset="0"/>
              </a:rPr>
              <a:t>	</a:t>
            </a:r>
          </a:p>
        </p:txBody>
      </p:sp>
      <p:grpSp>
        <p:nvGrpSpPr>
          <p:cNvPr id="2" name="Group 90"/>
          <p:cNvGrpSpPr/>
          <p:nvPr/>
        </p:nvGrpSpPr>
        <p:grpSpPr>
          <a:xfrm>
            <a:off x="755576" y="1556792"/>
            <a:ext cx="1080120" cy="3701008"/>
            <a:chOff x="990600" y="1905000"/>
            <a:chExt cx="914400" cy="3352800"/>
          </a:xfrm>
        </p:grpSpPr>
        <p:pic>
          <p:nvPicPr>
            <p:cNvPr id="11269" name="Picture 4"/>
            <p:cNvPicPr>
              <a:picLocks noChangeArrowheads="1"/>
            </p:cNvPicPr>
            <p:nvPr/>
          </p:nvPicPr>
          <p:blipFill>
            <a:blip r:embed="rId3" cstate="print"/>
            <a:srcRect/>
            <a:stretch>
              <a:fillRect/>
            </a:stretch>
          </p:blipFill>
          <p:spPr bwMode="auto">
            <a:xfrm>
              <a:off x="1143000" y="1905000"/>
              <a:ext cx="685800" cy="992188"/>
            </a:xfrm>
            <a:prstGeom prst="rect">
              <a:avLst/>
            </a:prstGeom>
            <a:noFill/>
            <a:ln w="9525">
              <a:noFill/>
              <a:miter lim="800000"/>
              <a:headEnd/>
              <a:tailEnd/>
            </a:ln>
          </p:spPr>
        </p:pic>
        <p:pic>
          <p:nvPicPr>
            <p:cNvPr id="11270" name="Picture 99"/>
            <p:cNvPicPr>
              <a:picLocks noChangeArrowheads="1"/>
            </p:cNvPicPr>
            <p:nvPr/>
          </p:nvPicPr>
          <p:blipFill>
            <a:blip r:embed="rId4" cstate="print"/>
            <a:srcRect/>
            <a:stretch>
              <a:fillRect/>
            </a:stretch>
          </p:blipFill>
          <p:spPr bwMode="auto">
            <a:xfrm>
              <a:off x="1066800" y="4495800"/>
              <a:ext cx="838200" cy="762000"/>
            </a:xfrm>
            <a:prstGeom prst="rect">
              <a:avLst/>
            </a:prstGeom>
            <a:noFill/>
            <a:ln w="9525">
              <a:noFill/>
              <a:miter lim="800000"/>
              <a:headEnd/>
              <a:tailEnd/>
            </a:ln>
          </p:spPr>
        </p:pic>
        <p:grpSp>
          <p:nvGrpSpPr>
            <p:cNvPr id="3" name="Group 100"/>
            <p:cNvGrpSpPr>
              <a:grpSpLocks/>
            </p:cNvGrpSpPr>
            <p:nvPr/>
          </p:nvGrpSpPr>
          <p:grpSpPr bwMode="auto">
            <a:xfrm>
              <a:off x="990600" y="3276600"/>
              <a:ext cx="838200" cy="685800"/>
              <a:chOff x="910" y="960"/>
              <a:chExt cx="1634" cy="1584"/>
            </a:xfrm>
          </p:grpSpPr>
          <p:sp>
            <p:nvSpPr>
              <p:cNvPr id="11272" name="Freeform 101"/>
              <p:cNvSpPr>
                <a:spLocks/>
              </p:cNvSpPr>
              <p:nvPr/>
            </p:nvSpPr>
            <p:spPr bwMode="auto">
              <a:xfrm>
                <a:off x="916" y="970"/>
                <a:ext cx="806" cy="1263"/>
              </a:xfrm>
              <a:custGeom>
                <a:avLst/>
                <a:gdLst>
                  <a:gd name="T0" fmla="*/ 666 w 806"/>
                  <a:gd name="T1" fmla="*/ 907 h 1263"/>
                  <a:gd name="T2" fmla="*/ 659 w 806"/>
                  <a:gd name="T3" fmla="*/ 884 h 1263"/>
                  <a:gd name="T4" fmla="*/ 655 w 806"/>
                  <a:gd name="T5" fmla="*/ 860 h 1263"/>
                  <a:gd name="T6" fmla="*/ 659 w 806"/>
                  <a:gd name="T7" fmla="*/ 811 h 1263"/>
                  <a:gd name="T8" fmla="*/ 688 w 806"/>
                  <a:gd name="T9" fmla="*/ 755 h 1263"/>
                  <a:gd name="T10" fmla="*/ 738 w 806"/>
                  <a:gd name="T11" fmla="*/ 716 h 1263"/>
                  <a:gd name="T12" fmla="*/ 785 w 806"/>
                  <a:gd name="T13" fmla="*/ 694 h 1263"/>
                  <a:gd name="T14" fmla="*/ 704 w 806"/>
                  <a:gd name="T15" fmla="*/ 677 h 1263"/>
                  <a:gd name="T16" fmla="*/ 630 w 806"/>
                  <a:gd name="T17" fmla="*/ 643 h 1263"/>
                  <a:gd name="T18" fmla="*/ 570 w 806"/>
                  <a:gd name="T19" fmla="*/ 592 h 1263"/>
                  <a:gd name="T20" fmla="*/ 522 w 806"/>
                  <a:gd name="T21" fmla="*/ 529 h 1263"/>
                  <a:gd name="T22" fmla="*/ 490 w 806"/>
                  <a:gd name="T23" fmla="*/ 455 h 1263"/>
                  <a:gd name="T24" fmla="*/ 476 w 806"/>
                  <a:gd name="T25" fmla="*/ 372 h 1263"/>
                  <a:gd name="T26" fmla="*/ 482 w 806"/>
                  <a:gd name="T27" fmla="*/ 286 h 1263"/>
                  <a:gd name="T28" fmla="*/ 507 w 806"/>
                  <a:gd name="T29" fmla="*/ 208 h 1263"/>
                  <a:gd name="T30" fmla="*/ 549 w 806"/>
                  <a:gd name="T31" fmla="*/ 136 h 1263"/>
                  <a:gd name="T32" fmla="*/ 606 w 806"/>
                  <a:gd name="T33" fmla="*/ 78 h 1263"/>
                  <a:gd name="T34" fmla="*/ 676 w 806"/>
                  <a:gd name="T35" fmla="*/ 34 h 1263"/>
                  <a:gd name="T36" fmla="*/ 755 w 806"/>
                  <a:gd name="T37" fmla="*/ 8 h 1263"/>
                  <a:gd name="T38" fmla="*/ 771 w 806"/>
                  <a:gd name="T39" fmla="*/ 1 h 1263"/>
                  <a:gd name="T40" fmla="*/ 646 w 806"/>
                  <a:gd name="T41" fmla="*/ 25 h 1263"/>
                  <a:gd name="T42" fmla="*/ 533 w 806"/>
                  <a:gd name="T43" fmla="*/ 74 h 1263"/>
                  <a:gd name="T44" fmla="*/ 435 w 806"/>
                  <a:gd name="T45" fmla="*/ 146 h 1263"/>
                  <a:gd name="T46" fmla="*/ 354 w 806"/>
                  <a:gd name="T47" fmla="*/ 237 h 1263"/>
                  <a:gd name="T48" fmla="*/ 294 w 806"/>
                  <a:gd name="T49" fmla="*/ 344 h 1263"/>
                  <a:gd name="T50" fmla="*/ 255 w 806"/>
                  <a:gd name="T51" fmla="*/ 463 h 1263"/>
                  <a:gd name="T52" fmla="*/ 207 w 806"/>
                  <a:gd name="T53" fmla="*/ 537 h 1263"/>
                  <a:gd name="T54" fmla="*/ 145 w 806"/>
                  <a:gd name="T55" fmla="*/ 597 h 1263"/>
                  <a:gd name="T56" fmla="*/ 93 w 806"/>
                  <a:gd name="T57" fmla="*/ 666 h 1263"/>
                  <a:gd name="T58" fmla="*/ 52 w 806"/>
                  <a:gd name="T59" fmla="*/ 741 h 1263"/>
                  <a:gd name="T60" fmla="*/ 22 w 806"/>
                  <a:gd name="T61" fmla="*/ 822 h 1263"/>
                  <a:gd name="T62" fmla="*/ 3 w 806"/>
                  <a:gd name="T63" fmla="*/ 909 h 1263"/>
                  <a:gd name="T64" fmla="*/ 0 w 806"/>
                  <a:gd name="T65" fmla="*/ 990 h 1263"/>
                  <a:gd name="T66" fmla="*/ 1 w 806"/>
                  <a:gd name="T67" fmla="*/ 1037 h 1263"/>
                  <a:gd name="T68" fmla="*/ 9 w 806"/>
                  <a:gd name="T69" fmla="*/ 1083 h 1263"/>
                  <a:gd name="T70" fmla="*/ 18 w 806"/>
                  <a:gd name="T71" fmla="*/ 1125 h 1263"/>
                  <a:gd name="T72" fmla="*/ 31 w 806"/>
                  <a:gd name="T73" fmla="*/ 1170 h 1263"/>
                  <a:gd name="T74" fmla="*/ 46 w 806"/>
                  <a:gd name="T75" fmla="*/ 1211 h 1263"/>
                  <a:gd name="T76" fmla="*/ 66 w 806"/>
                  <a:gd name="T77" fmla="*/ 1251 h 1263"/>
                  <a:gd name="T78" fmla="*/ 66 w 806"/>
                  <a:gd name="T79" fmla="*/ 1234 h 1263"/>
                  <a:gd name="T80" fmla="*/ 50 w 806"/>
                  <a:gd name="T81" fmla="*/ 1185 h 1263"/>
                  <a:gd name="T82" fmla="*/ 41 w 806"/>
                  <a:gd name="T83" fmla="*/ 1133 h 1263"/>
                  <a:gd name="T84" fmla="*/ 41 w 806"/>
                  <a:gd name="T85" fmla="*/ 1066 h 1263"/>
                  <a:gd name="T86" fmla="*/ 60 w 806"/>
                  <a:gd name="T87" fmla="*/ 983 h 1263"/>
                  <a:gd name="T88" fmla="*/ 98 w 806"/>
                  <a:gd name="T89" fmla="*/ 909 h 1263"/>
                  <a:gd name="T90" fmla="*/ 152 w 806"/>
                  <a:gd name="T91" fmla="*/ 847 h 1263"/>
                  <a:gd name="T92" fmla="*/ 220 w 806"/>
                  <a:gd name="T93" fmla="*/ 799 h 1263"/>
                  <a:gd name="T94" fmla="*/ 298 w 806"/>
                  <a:gd name="T95" fmla="*/ 768 h 1263"/>
                  <a:gd name="T96" fmla="*/ 383 w 806"/>
                  <a:gd name="T97" fmla="*/ 758 h 1263"/>
                  <a:gd name="T98" fmla="*/ 432 w 806"/>
                  <a:gd name="T99" fmla="*/ 762 h 1263"/>
                  <a:gd name="T100" fmla="*/ 478 w 806"/>
                  <a:gd name="T101" fmla="*/ 771 h 1263"/>
                  <a:gd name="T102" fmla="*/ 522 w 806"/>
                  <a:gd name="T103" fmla="*/ 786 h 1263"/>
                  <a:gd name="T104" fmla="*/ 562 w 806"/>
                  <a:gd name="T105" fmla="*/ 807 h 1263"/>
                  <a:gd name="T106" fmla="*/ 599 w 806"/>
                  <a:gd name="T107" fmla="*/ 833 h 1263"/>
                  <a:gd name="T108" fmla="*/ 632 w 806"/>
                  <a:gd name="T109" fmla="*/ 864 h 12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
                  <a:gd name="T166" fmla="*/ 0 h 1263"/>
                  <a:gd name="T167" fmla="*/ 806 w 806"/>
                  <a:gd name="T168" fmla="*/ 1263 h 126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 h="1263">
                    <a:moveTo>
                      <a:pt x="675" y="925"/>
                    </a:moveTo>
                    <a:lnTo>
                      <a:pt x="672" y="921"/>
                    </a:lnTo>
                    <a:lnTo>
                      <a:pt x="670" y="917"/>
                    </a:lnTo>
                    <a:lnTo>
                      <a:pt x="668" y="912"/>
                    </a:lnTo>
                    <a:lnTo>
                      <a:pt x="666" y="907"/>
                    </a:lnTo>
                    <a:lnTo>
                      <a:pt x="664" y="903"/>
                    </a:lnTo>
                    <a:lnTo>
                      <a:pt x="663" y="899"/>
                    </a:lnTo>
                    <a:lnTo>
                      <a:pt x="661" y="895"/>
                    </a:lnTo>
                    <a:lnTo>
                      <a:pt x="660" y="890"/>
                    </a:lnTo>
                    <a:lnTo>
                      <a:pt x="659" y="884"/>
                    </a:lnTo>
                    <a:lnTo>
                      <a:pt x="657" y="879"/>
                    </a:lnTo>
                    <a:lnTo>
                      <a:pt x="657" y="874"/>
                    </a:lnTo>
                    <a:lnTo>
                      <a:pt x="655" y="870"/>
                    </a:lnTo>
                    <a:lnTo>
                      <a:pt x="655" y="866"/>
                    </a:lnTo>
                    <a:lnTo>
                      <a:pt x="655" y="860"/>
                    </a:lnTo>
                    <a:lnTo>
                      <a:pt x="655" y="855"/>
                    </a:lnTo>
                    <a:lnTo>
                      <a:pt x="655" y="850"/>
                    </a:lnTo>
                    <a:lnTo>
                      <a:pt x="655" y="837"/>
                    </a:lnTo>
                    <a:lnTo>
                      <a:pt x="657" y="824"/>
                    </a:lnTo>
                    <a:lnTo>
                      <a:pt x="659" y="811"/>
                    </a:lnTo>
                    <a:lnTo>
                      <a:pt x="663" y="799"/>
                    </a:lnTo>
                    <a:lnTo>
                      <a:pt x="669" y="788"/>
                    </a:lnTo>
                    <a:lnTo>
                      <a:pt x="674" y="775"/>
                    </a:lnTo>
                    <a:lnTo>
                      <a:pt x="681" y="765"/>
                    </a:lnTo>
                    <a:lnTo>
                      <a:pt x="688" y="755"/>
                    </a:lnTo>
                    <a:lnTo>
                      <a:pt x="697" y="745"/>
                    </a:lnTo>
                    <a:lnTo>
                      <a:pt x="706" y="737"/>
                    </a:lnTo>
                    <a:lnTo>
                      <a:pt x="716" y="729"/>
                    </a:lnTo>
                    <a:lnTo>
                      <a:pt x="727" y="722"/>
                    </a:lnTo>
                    <a:lnTo>
                      <a:pt x="738" y="716"/>
                    </a:lnTo>
                    <a:lnTo>
                      <a:pt x="749" y="711"/>
                    </a:lnTo>
                    <a:lnTo>
                      <a:pt x="762" y="707"/>
                    </a:lnTo>
                    <a:lnTo>
                      <a:pt x="774" y="705"/>
                    </a:lnTo>
                    <a:lnTo>
                      <a:pt x="803" y="695"/>
                    </a:lnTo>
                    <a:lnTo>
                      <a:pt x="785" y="694"/>
                    </a:lnTo>
                    <a:lnTo>
                      <a:pt x="768" y="693"/>
                    </a:lnTo>
                    <a:lnTo>
                      <a:pt x="752" y="689"/>
                    </a:lnTo>
                    <a:lnTo>
                      <a:pt x="735" y="687"/>
                    </a:lnTo>
                    <a:lnTo>
                      <a:pt x="720" y="682"/>
                    </a:lnTo>
                    <a:lnTo>
                      <a:pt x="704" y="677"/>
                    </a:lnTo>
                    <a:lnTo>
                      <a:pt x="688" y="672"/>
                    </a:lnTo>
                    <a:lnTo>
                      <a:pt x="673" y="666"/>
                    </a:lnTo>
                    <a:lnTo>
                      <a:pt x="659" y="659"/>
                    </a:lnTo>
                    <a:lnTo>
                      <a:pt x="645" y="651"/>
                    </a:lnTo>
                    <a:lnTo>
                      <a:pt x="630" y="643"/>
                    </a:lnTo>
                    <a:lnTo>
                      <a:pt x="617" y="635"/>
                    </a:lnTo>
                    <a:lnTo>
                      <a:pt x="605" y="624"/>
                    </a:lnTo>
                    <a:lnTo>
                      <a:pt x="592" y="615"/>
                    </a:lnTo>
                    <a:lnTo>
                      <a:pt x="581" y="604"/>
                    </a:lnTo>
                    <a:lnTo>
                      <a:pt x="570" y="592"/>
                    </a:lnTo>
                    <a:lnTo>
                      <a:pt x="558" y="581"/>
                    </a:lnTo>
                    <a:lnTo>
                      <a:pt x="549" y="568"/>
                    </a:lnTo>
                    <a:lnTo>
                      <a:pt x="540" y="556"/>
                    </a:lnTo>
                    <a:lnTo>
                      <a:pt x="531" y="542"/>
                    </a:lnTo>
                    <a:lnTo>
                      <a:pt x="522" y="529"/>
                    </a:lnTo>
                    <a:lnTo>
                      <a:pt x="514" y="516"/>
                    </a:lnTo>
                    <a:lnTo>
                      <a:pt x="507" y="500"/>
                    </a:lnTo>
                    <a:lnTo>
                      <a:pt x="500" y="485"/>
                    </a:lnTo>
                    <a:lnTo>
                      <a:pt x="495" y="470"/>
                    </a:lnTo>
                    <a:lnTo>
                      <a:pt x="490" y="455"/>
                    </a:lnTo>
                    <a:lnTo>
                      <a:pt x="486" y="438"/>
                    </a:lnTo>
                    <a:lnTo>
                      <a:pt x="482" y="423"/>
                    </a:lnTo>
                    <a:lnTo>
                      <a:pt x="479" y="405"/>
                    </a:lnTo>
                    <a:lnTo>
                      <a:pt x="478" y="389"/>
                    </a:lnTo>
                    <a:lnTo>
                      <a:pt x="476" y="372"/>
                    </a:lnTo>
                    <a:lnTo>
                      <a:pt x="475" y="356"/>
                    </a:lnTo>
                    <a:lnTo>
                      <a:pt x="476" y="338"/>
                    </a:lnTo>
                    <a:lnTo>
                      <a:pt x="478" y="320"/>
                    </a:lnTo>
                    <a:lnTo>
                      <a:pt x="479" y="303"/>
                    </a:lnTo>
                    <a:lnTo>
                      <a:pt x="482" y="286"/>
                    </a:lnTo>
                    <a:lnTo>
                      <a:pt x="486" y="270"/>
                    </a:lnTo>
                    <a:lnTo>
                      <a:pt x="490" y="254"/>
                    </a:lnTo>
                    <a:lnTo>
                      <a:pt x="495" y="239"/>
                    </a:lnTo>
                    <a:lnTo>
                      <a:pt x="501" y="223"/>
                    </a:lnTo>
                    <a:lnTo>
                      <a:pt x="507" y="208"/>
                    </a:lnTo>
                    <a:lnTo>
                      <a:pt x="514" y="192"/>
                    </a:lnTo>
                    <a:lnTo>
                      <a:pt x="522" y="178"/>
                    </a:lnTo>
                    <a:lnTo>
                      <a:pt x="531" y="164"/>
                    </a:lnTo>
                    <a:lnTo>
                      <a:pt x="540" y="150"/>
                    </a:lnTo>
                    <a:lnTo>
                      <a:pt x="549" y="136"/>
                    </a:lnTo>
                    <a:lnTo>
                      <a:pt x="561" y="125"/>
                    </a:lnTo>
                    <a:lnTo>
                      <a:pt x="571" y="112"/>
                    </a:lnTo>
                    <a:lnTo>
                      <a:pt x="582" y="100"/>
                    </a:lnTo>
                    <a:lnTo>
                      <a:pt x="595" y="88"/>
                    </a:lnTo>
                    <a:lnTo>
                      <a:pt x="606" y="78"/>
                    </a:lnTo>
                    <a:lnTo>
                      <a:pt x="619" y="68"/>
                    </a:lnTo>
                    <a:lnTo>
                      <a:pt x="632" y="58"/>
                    </a:lnTo>
                    <a:lnTo>
                      <a:pt x="646" y="50"/>
                    </a:lnTo>
                    <a:lnTo>
                      <a:pt x="661" y="42"/>
                    </a:lnTo>
                    <a:lnTo>
                      <a:pt x="676" y="34"/>
                    </a:lnTo>
                    <a:lnTo>
                      <a:pt x="691" y="27"/>
                    </a:lnTo>
                    <a:lnTo>
                      <a:pt x="706" y="22"/>
                    </a:lnTo>
                    <a:lnTo>
                      <a:pt x="722" y="16"/>
                    </a:lnTo>
                    <a:lnTo>
                      <a:pt x="738" y="12"/>
                    </a:lnTo>
                    <a:lnTo>
                      <a:pt x="755" y="8"/>
                    </a:lnTo>
                    <a:lnTo>
                      <a:pt x="771" y="6"/>
                    </a:lnTo>
                    <a:lnTo>
                      <a:pt x="788" y="4"/>
                    </a:lnTo>
                    <a:lnTo>
                      <a:pt x="805" y="3"/>
                    </a:lnTo>
                    <a:lnTo>
                      <a:pt x="796" y="0"/>
                    </a:lnTo>
                    <a:lnTo>
                      <a:pt x="771" y="1"/>
                    </a:lnTo>
                    <a:lnTo>
                      <a:pt x="745" y="4"/>
                    </a:lnTo>
                    <a:lnTo>
                      <a:pt x="720" y="8"/>
                    </a:lnTo>
                    <a:lnTo>
                      <a:pt x="694" y="12"/>
                    </a:lnTo>
                    <a:lnTo>
                      <a:pt x="670" y="19"/>
                    </a:lnTo>
                    <a:lnTo>
                      <a:pt x="646" y="25"/>
                    </a:lnTo>
                    <a:lnTo>
                      <a:pt x="623" y="34"/>
                    </a:lnTo>
                    <a:lnTo>
                      <a:pt x="599" y="42"/>
                    </a:lnTo>
                    <a:lnTo>
                      <a:pt x="577" y="52"/>
                    </a:lnTo>
                    <a:lnTo>
                      <a:pt x="554" y="63"/>
                    </a:lnTo>
                    <a:lnTo>
                      <a:pt x="533" y="74"/>
                    </a:lnTo>
                    <a:lnTo>
                      <a:pt x="512" y="87"/>
                    </a:lnTo>
                    <a:lnTo>
                      <a:pt x="493" y="101"/>
                    </a:lnTo>
                    <a:lnTo>
                      <a:pt x="473" y="115"/>
                    </a:lnTo>
                    <a:lnTo>
                      <a:pt x="453" y="130"/>
                    </a:lnTo>
                    <a:lnTo>
                      <a:pt x="435" y="146"/>
                    </a:lnTo>
                    <a:lnTo>
                      <a:pt x="418" y="163"/>
                    </a:lnTo>
                    <a:lnTo>
                      <a:pt x="401" y="180"/>
                    </a:lnTo>
                    <a:lnTo>
                      <a:pt x="385" y="200"/>
                    </a:lnTo>
                    <a:lnTo>
                      <a:pt x="370" y="218"/>
                    </a:lnTo>
                    <a:lnTo>
                      <a:pt x="354" y="237"/>
                    </a:lnTo>
                    <a:lnTo>
                      <a:pt x="340" y="257"/>
                    </a:lnTo>
                    <a:lnTo>
                      <a:pt x="328" y="278"/>
                    </a:lnTo>
                    <a:lnTo>
                      <a:pt x="316" y="299"/>
                    </a:lnTo>
                    <a:lnTo>
                      <a:pt x="304" y="322"/>
                    </a:lnTo>
                    <a:lnTo>
                      <a:pt x="294" y="344"/>
                    </a:lnTo>
                    <a:lnTo>
                      <a:pt x="284" y="366"/>
                    </a:lnTo>
                    <a:lnTo>
                      <a:pt x="275" y="389"/>
                    </a:lnTo>
                    <a:lnTo>
                      <a:pt x="268" y="413"/>
                    </a:lnTo>
                    <a:lnTo>
                      <a:pt x="261" y="437"/>
                    </a:lnTo>
                    <a:lnTo>
                      <a:pt x="255" y="463"/>
                    </a:lnTo>
                    <a:lnTo>
                      <a:pt x="252" y="488"/>
                    </a:lnTo>
                    <a:lnTo>
                      <a:pt x="248" y="506"/>
                    </a:lnTo>
                    <a:lnTo>
                      <a:pt x="233" y="516"/>
                    </a:lnTo>
                    <a:lnTo>
                      <a:pt x="220" y="527"/>
                    </a:lnTo>
                    <a:lnTo>
                      <a:pt x="207" y="537"/>
                    </a:lnTo>
                    <a:lnTo>
                      <a:pt x="194" y="549"/>
                    </a:lnTo>
                    <a:lnTo>
                      <a:pt x="181" y="561"/>
                    </a:lnTo>
                    <a:lnTo>
                      <a:pt x="169" y="573"/>
                    </a:lnTo>
                    <a:lnTo>
                      <a:pt x="156" y="584"/>
                    </a:lnTo>
                    <a:lnTo>
                      <a:pt x="145" y="597"/>
                    </a:lnTo>
                    <a:lnTo>
                      <a:pt x="134" y="610"/>
                    </a:lnTo>
                    <a:lnTo>
                      <a:pt x="123" y="624"/>
                    </a:lnTo>
                    <a:lnTo>
                      <a:pt x="113" y="637"/>
                    </a:lnTo>
                    <a:lnTo>
                      <a:pt x="102" y="651"/>
                    </a:lnTo>
                    <a:lnTo>
                      <a:pt x="93" y="666"/>
                    </a:lnTo>
                    <a:lnTo>
                      <a:pt x="84" y="680"/>
                    </a:lnTo>
                    <a:lnTo>
                      <a:pt x="75" y="695"/>
                    </a:lnTo>
                    <a:lnTo>
                      <a:pt x="68" y="709"/>
                    </a:lnTo>
                    <a:lnTo>
                      <a:pt x="59" y="724"/>
                    </a:lnTo>
                    <a:lnTo>
                      <a:pt x="52" y="741"/>
                    </a:lnTo>
                    <a:lnTo>
                      <a:pt x="45" y="757"/>
                    </a:lnTo>
                    <a:lnTo>
                      <a:pt x="38" y="772"/>
                    </a:lnTo>
                    <a:lnTo>
                      <a:pt x="32" y="788"/>
                    </a:lnTo>
                    <a:lnTo>
                      <a:pt x="27" y="806"/>
                    </a:lnTo>
                    <a:lnTo>
                      <a:pt x="22" y="822"/>
                    </a:lnTo>
                    <a:lnTo>
                      <a:pt x="17" y="838"/>
                    </a:lnTo>
                    <a:lnTo>
                      <a:pt x="13" y="856"/>
                    </a:lnTo>
                    <a:lnTo>
                      <a:pt x="10" y="874"/>
                    </a:lnTo>
                    <a:lnTo>
                      <a:pt x="6" y="891"/>
                    </a:lnTo>
                    <a:lnTo>
                      <a:pt x="3" y="909"/>
                    </a:lnTo>
                    <a:lnTo>
                      <a:pt x="1" y="928"/>
                    </a:lnTo>
                    <a:lnTo>
                      <a:pt x="1" y="944"/>
                    </a:lnTo>
                    <a:lnTo>
                      <a:pt x="0" y="964"/>
                    </a:lnTo>
                    <a:lnTo>
                      <a:pt x="0" y="981"/>
                    </a:lnTo>
                    <a:lnTo>
                      <a:pt x="0" y="990"/>
                    </a:lnTo>
                    <a:lnTo>
                      <a:pt x="0" y="1000"/>
                    </a:lnTo>
                    <a:lnTo>
                      <a:pt x="1" y="1009"/>
                    </a:lnTo>
                    <a:lnTo>
                      <a:pt x="1" y="1018"/>
                    </a:lnTo>
                    <a:lnTo>
                      <a:pt x="1" y="1027"/>
                    </a:lnTo>
                    <a:lnTo>
                      <a:pt x="1" y="1037"/>
                    </a:lnTo>
                    <a:lnTo>
                      <a:pt x="3" y="1047"/>
                    </a:lnTo>
                    <a:lnTo>
                      <a:pt x="3" y="1055"/>
                    </a:lnTo>
                    <a:lnTo>
                      <a:pt x="5" y="1065"/>
                    </a:lnTo>
                    <a:lnTo>
                      <a:pt x="7" y="1073"/>
                    </a:lnTo>
                    <a:lnTo>
                      <a:pt x="9" y="1083"/>
                    </a:lnTo>
                    <a:lnTo>
                      <a:pt x="10" y="1091"/>
                    </a:lnTo>
                    <a:lnTo>
                      <a:pt x="12" y="1100"/>
                    </a:lnTo>
                    <a:lnTo>
                      <a:pt x="14" y="1109"/>
                    </a:lnTo>
                    <a:lnTo>
                      <a:pt x="16" y="1117"/>
                    </a:lnTo>
                    <a:lnTo>
                      <a:pt x="18" y="1125"/>
                    </a:lnTo>
                    <a:lnTo>
                      <a:pt x="20" y="1135"/>
                    </a:lnTo>
                    <a:lnTo>
                      <a:pt x="23" y="1143"/>
                    </a:lnTo>
                    <a:lnTo>
                      <a:pt x="25" y="1153"/>
                    </a:lnTo>
                    <a:lnTo>
                      <a:pt x="28" y="1161"/>
                    </a:lnTo>
                    <a:lnTo>
                      <a:pt x="31" y="1170"/>
                    </a:lnTo>
                    <a:lnTo>
                      <a:pt x="34" y="1179"/>
                    </a:lnTo>
                    <a:lnTo>
                      <a:pt x="37" y="1185"/>
                    </a:lnTo>
                    <a:lnTo>
                      <a:pt x="40" y="1195"/>
                    </a:lnTo>
                    <a:lnTo>
                      <a:pt x="43" y="1203"/>
                    </a:lnTo>
                    <a:lnTo>
                      <a:pt x="46" y="1211"/>
                    </a:lnTo>
                    <a:lnTo>
                      <a:pt x="50" y="1219"/>
                    </a:lnTo>
                    <a:lnTo>
                      <a:pt x="54" y="1226"/>
                    </a:lnTo>
                    <a:lnTo>
                      <a:pt x="59" y="1234"/>
                    </a:lnTo>
                    <a:lnTo>
                      <a:pt x="61" y="1242"/>
                    </a:lnTo>
                    <a:lnTo>
                      <a:pt x="66" y="1251"/>
                    </a:lnTo>
                    <a:lnTo>
                      <a:pt x="70" y="1257"/>
                    </a:lnTo>
                    <a:lnTo>
                      <a:pt x="79" y="1262"/>
                    </a:lnTo>
                    <a:lnTo>
                      <a:pt x="75" y="1253"/>
                    </a:lnTo>
                    <a:lnTo>
                      <a:pt x="70" y="1244"/>
                    </a:lnTo>
                    <a:lnTo>
                      <a:pt x="66" y="1234"/>
                    </a:lnTo>
                    <a:lnTo>
                      <a:pt x="62" y="1225"/>
                    </a:lnTo>
                    <a:lnTo>
                      <a:pt x="59" y="1216"/>
                    </a:lnTo>
                    <a:lnTo>
                      <a:pt x="55" y="1205"/>
                    </a:lnTo>
                    <a:lnTo>
                      <a:pt x="52" y="1195"/>
                    </a:lnTo>
                    <a:lnTo>
                      <a:pt x="50" y="1185"/>
                    </a:lnTo>
                    <a:lnTo>
                      <a:pt x="47" y="1176"/>
                    </a:lnTo>
                    <a:lnTo>
                      <a:pt x="45" y="1166"/>
                    </a:lnTo>
                    <a:lnTo>
                      <a:pt x="43" y="1155"/>
                    </a:lnTo>
                    <a:lnTo>
                      <a:pt x="42" y="1145"/>
                    </a:lnTo>
                    <a:lnTo>
                      <a:pt x="41" y="1133"/>
                    </a:lnTo>
                    <a:lnTo>
                      <a:pt x="40" y="1123"/>
                    </a:lnTo>
                    <a:lnTo>
                      <a:pt x="39" y="1112"/>
                    </a:lnTo>
                    <a:lnTo>
                      <a:pt x="39" y="1101"/>
                    </a:lnTo>
                    <a:lnTo>
                      <a:pt x="39" y="1084"/>
                    </a:lnTo>
                    <a:lnTo>
                      <a:pt x="41" y="1066"/>
                    </a:lnTo>
                    <a:lnTo>
                      <a:pt x="43" y="1049"/>
                    </a:lnTo>
                    <a:lnTo>
                      <a:pt x="46" y="1032"/>
                    </a:lnTo>
                    <a:lnTo>
                      <a:pt x="50" y="1016"/>
                    </a:lnTo>
                    <a:lnTo>
                      <a:pt x="54" y="1000"/>
                    </a:lnTo>
                    <a:lnTo>
                      <a:pt x="60" y="983"/>
                    </a:lnTo>
                    <a:lnTo>
                      <a:pt x="66" y="968"/>
                    </a:lnTo>
                    <a:lnTo>
                      <a:pt x="73" y="953"/>
                    </a:lnTo>
                    <a:lnTo>
                      <a:pt x="80" y="938"/>
                    </a:lnTo>
                    <a:lnTo>
                      <a:pt x="89" y="924"/>
                    </a:lnTo>
                    <a:lnTo>
                      <a:pt x="98" y="909"/>
                    </a:lnTo>
                    <a:lnTo>
                      <a:pt x="108" y="896"/>
                    </a:lnTo>
                    <a:lnTo>
                      <a:pt x="118" y="883"/>
                    </a:lnTo>
                    <a:lnTo>
                      <a:pt x="129" y="870"/>
                    </a:lnTo>
                    <a:lnTo>
                      <a:pt x="140" y="858"/>
                    </a:lnTo>
                    <a:lnTo>
                      <a:pt x="152" y="847"/>
                    </a:lnTo>
                    <a:lnTo>
                      <a:pt x="165" y="837"/>
                    </a:lnTo>
                    <a:lnTo>
                      <a:pt x="178" y="826"/>
                    </a:lnTo>
                    <a:lnTo>
                      <a:pt x="192" y="817"/>
                    </a:lnTo>
                    <a:lnTo>
                      <a:pt x="205" y="807"/>
                    </a:lnTo>
                    <a:lnTo>
                      <a:pt x="220" y="799"/>
                    </a:lnTo>
                    <a:lnTo>
                      <a:pt x="234" y="792"/>
                    </a:lnTo>
                    <a:lnTo>
                      <a:pt x="250" y="785"/>
                    </a:lnTo>
                    <a:lnTo>
                      <a:pt x="266" y="780"/>
                    </a:lnTo>
                    <a:lnTo>
                      <a:pt x="282" y="773"/>
                    </a:lnTo>
                    <a:lnTo>
                      <a:pt x="298" y="768"/>
                    </a:lnTo>
                    <a:lnTo>
                      <a:pt x="314" y="765"/>
                    </a:lnTo>
                    <a:lnTo>
                      <a:pt x="331" y="762"/>
                    </a:lnTo>
                    <a:lnTo>
                      <a:pt x="349" y="759"/>
                    </a:lnTo>
                    <a:lnTo>
                      <a:pt x="367" y="758"/>
                    </a:lnTo>
                    <a:lnTo>
                      <a:pt x="383" y="758"/>
                    </a:lnTo>
                    <a:lnTo>
                      <a:pt x="394" y="758"/>
                    </a:lnTo>
                    <a:lnTo>
                      <a:pt x="404" y="758"/>
                    </a:lnTo>
                    <a:lnTo>
                      <a:pt x="413" y="759"/>
                    </a:lnTo>
                    <a:lnTo>
                      <a:pt x="423" y="759"/>
                    </a:lnTo>
                    <a:lnTo>
                      <a:pt x="432" y="762"/>
                    </a:lnTo>
                    <a:lnTo>
                      <a:pt x="441" y="763"/>
                    </a:lnTo>
                    <a:lnTo>
                      <a:pt x="450" y="764"/>
                    </a:lnTo>
                    <a:lnTo>
                      <a:pt x="459" y="767"/>
                    </a:lnTo>
                    <a:lnTo>
                      <a:pt x="469" y="768"/>
                    </a:lnTo>
                    <a:lnTo>
                      <a:pt x="478" y="771"/>
                    </a:lnTo>
                    <a:lnTo>
                      <a:pt x="487" y="773"/>
                    </a:lnTo>
                    <a:lnTo>
                      <a:pt x="496" y="777"/>
                    </a:lnTo>
                    <a:lnTo>
                      <a:pt x="504" y="780"/>
                    </a:lnTo>
                    <a:lnTo>
                      <a:pt x="513" y="783"/>
                    </a:lnTo>
                    <a:lnTo>
                      <a:pt x="522" y="786"/>
                    </a:lnTo>
                    <a:lnTo>
                      <a:pt x="531" y="790"/>
                    </a:lnTo>
                    <a:lnTo>
                      <a:pt x="538" y="794"/>
                    </a:lnTo>
                    <a:lnTo>
                      <a:pt x="547" y="798"/>
                    </a:lnTo>
                    <a:lnTo>
                      <a:pt x="554" y="803"/>
                    </a:lnTo>
                    <a:lnTo>
                      <a:pt x="562" y="807"/>
                    </a:lnTo>
                    <a:lnTo>
                      <a:pt x="570" y="812"/>
                    </a:lnTo>
                    <a:lnTo>
                      <a:pt x="578" y="817"/>
                    </a:lnTo>
                    <a:lnTo>
                      <a:pt x="585" y="822"/>
                    </a:lnTo>
                    <a:lnTo>
                      <a:pt x="592" y="828"/>
                    </a:lnTo>
                    <a:lnTo>
                      <a:pt x="599" y="833"/>
                    </a:lnTo>
                    <a:lnTo>
                      <a:pt x="606" y="838"/>
                    </a:lnTo>
                    <a:lnTo>
                      <a:pt x="614" y="845"/>
                    </a:lnTo>
                    <a:lnTo>
                      <a:pt x="621" y="850"/>
                    </a:lnTo>
                    <a:lnTo>
                      <a:pt x="626" y="858"/>
                    </a:lnTo>
                    <a:lnTo>
                      <a:pt x="632" y="864"/>
                    </a:lnTo>
                    <a:lnTo>
                      <a:pt x="639" y="870"/>
                    </a:lnTo>
                    <a:lnTo>
                      <a:pt x="646" y="877"/>
                    </a:lnTo>
                    <a:lnTo>
                      <a:pt x="675" y="925"/>
                    </a:lnTo>
                  </a:path>
                </a:pathLst>
              </a:custGeom>
              <a:solidFill>
                <a:schemeClr val="hlink"/>
              </a:solidFill>
              <a:ln w="9525" cap="rnd">
                <a:noFill/>
                <a:round/>
                <a:headEnd type="none" w="sm" len="sm"/>
                <a:tailEnd type="none" w="sm" len="sm"/>
              </a:ln>
            </p:spPr>
            <p:txBody>
              <a:bodyPr/>
              <a:lstStyle/>
              <a:p>
                <a:endParaRPr lang="tr-TR"/>
              </a:p>
            </p:txBody>
          </p:sp>
          <p:sp>
            <p:nvSpPr>
              <p:cNvPr id="11273" name="Freeform 102"/>
              <p:cNvSpPr>
                <a:spLocks/>
              </p:cNvSpPr>
              <p:nvPr/>
            </p:nvSpPr>
            <p:spPr bwMode="auto">
              <a:xfrm>
                <a:off x="1564" y="1820"/>
                <a:ext cx="33" cy="79"/>
              </a:xfrm>
              <a:custGeom>
                <a:avLst/>
                <a:gdLst>
                  <a:gd name="T0" fmla="*/ 0 w 33"/>
                  <a:gd name="T1" fmla="*/ 0 h 79"/>
                  <a:gd name="T2" fmla="*/ 0 w 33"/>
                  <a:gd name="T3" fmla="*/ 6 h 79"/>
                  <a:gd name="T4" fmla="*/ 1 w 33"/>
                  <a:gd name="T5" fmla="*/ 10 h 79"/>
                  <a:gd name="T6" fmla="*/ 1 w 33"/>
                  <a:gd name="T7" fmla="*/ 16 h 79"/>
                  <a:gd name="T8" fmla="*/ 1 w 33"/>
                  <a:gd name="T9" fmla="*/ 21 h 79"/>
                  <a:gd name="T10" fmla="*/ 1 w 33"/>
                  <a:gd name="T11" fmla="*/ 26 h 79"/>
                  <a:gd name="T12" fmla="*/ 3 w 33"/>
                  <a:gd name="T13" fmla="*/ 31 h 79"/>
                  <a:gd name="T14" fmla="*/ 5 w 33"/>
                  <a:gd name="T15" fmla="*/ 36 h 79"/>
                  <a:gd name="T16" fmla="*/ 6 w 33"/>
                  <a:gd name="T17" fmla="*/ 40 h 79"/>
                  <a:gd name="T18" fmla="*/ 7 w 33"/>
                  <a:gd name="T19" fmla="*/ 45 h 79"/>
                  <a:gd name="T20" fmla="*/ 9 w 33"/>
                  <a:gd name="T21" fmla="*/ 52 h 79"/>
                  <a:gd name="T22" fmla="*/ 11 w 33"/>
                  <a:gd name="T23" fmla="*/ 55 h 79"/>
                  <a:gd name="T24" fmla="*/ 13 w 33"/>
                  <a:gd name="T25" fmla="*/ 60 h 79"/>
                  <a:gd name="T26" fmla="*/ 14 w 33"/>
                  <a:gd name="T27" fmla="*/ 64 h 79"/>
                  <a:gd name="T28" fmla="*/ 16 w 33"/>
                  <a:gd name="T29" fmla="*/ 69 h 79"/>
                  <a:gd name="T30" fmla="*/ 19 w 33"/>
                  <a:gd name="T31" fmla="*/ 73 h 79"/>
                  <a:gd name="T32" fmla="*/ 21 w 33"/>
                  <a:gd name="T33" fmla="*/ 78 h 79"/>
                  <a:gd name="T34" fmla="*/ 32 w 33"/>
                  <a:gd name="T35" fmla="*/ 71 h 79"/>
                  <a:gd name="T36" fmla="*/ 30 w 33"/>
                  <a:gd name="T37" fmla="*/ 68 h 79"/>
                  <a:gd name="T38" fmla="*/ 28 w 33"/>
                  <a:gd name="T39" fmla="*/ 63 h 79"/>
                  <a:gd name="T40" fmla="*/ 26 w 33"/>
                  <a:gd name="T41" fmla="*/ 60 h 79"/>
                  <a:gd name="T42" fmla="*/ 24 w 33"/>
                  <a:gd name="T43" fmla="*/ 56 h 79"/>
                  <a:gd name="T44" fmla="*/ 22 w 33"/>
                  <a:gd name="T45" fmla="*/ 52 h 79"/>
                  <a:gd name="T46" fmla="*/ 20 w 33"/>
                  <a:gd name="T47" fmla="*/ 47 h 79"/>
                  <a:gd name="T48" fmla="*/ 19 w 33"/>
                  <a:gd name="T49" fmla="*/ 42 h 79"/>
                  <a:gd name="T50" fmla="*/ 18 w 33"/>
                  <a:gd name="T51" fmla="*/ 39 h 79"/>
                  <a:gd name="T52" fmla="*/ 17 w 33"/>
                  <a:gd name="T53" fmla="*/ 32 h 79"/>
                  <a:gd name="T54" fmla="*/ 16 w 33"/>
                  <a:gd name="T55" fmla="*/ 29 h 79"/>
                  <a:gd name="T56" fmla="*/ 15 w 33"/>
                  <a:gd name="T57" fmla="*/ 23 h 79"/>
                  <a:gd name="T58" fmla="*/ 14 w 33"/>
                  <a:gd name="T59" fmla="*/ 19 h 79"/>
                  <a:gd name="T60" fmla="*/ 13 w 33"/>
                  <a:gd name="T61" fmla="*/ 15 h 79"/>
                  <a:gd name="T62" fmla="*/ 13 w 33"/>
                  <a:gd name="T63" fmla="*/ 9 h 79"/>
                  <a:gd name="T64" fmla="*/ 13 w 33"/>
                  <a:gd name="T65" fmla="*/ 4 h 79"/>
                  <a:gd name="T66" fmla="*/ 13 w 33"/>
                  <a:gd name="T67" fmla="*/ 0 h 79"/>
                  <a:gd name="T68" fmla="*/ 0 w 33"/>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79"/>
                  <a:gd name="T107" fmla="*/ 33 w 33"/>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79">
                    <a:moveTo>
                      <a:pt x="0" y="0"/>
                    </a:moveTo>
                    <a:lnTo>
                      <a:pt x="0" y="6"/>
                    </a:lnTo>
                    <a:lnTo>
                      <a:pt x="1" y="10"/>
                    </a:lnTo>
                    <a:lnTo>
                      <a:pt x="1" y="16"/>
                    </a:lnTo>
                    <a:lnTo>
                      <a:pt x="1" y="21"/>
                    </a:lnTo>
                    <a:lnTo>
                      <a:pt x="1" y="26"/>
                    </a:lnTo>
                    <a:lnTo>
                      <a:pt x="3" y="31"/>
                    </a:lnTo>
                    <a:lnTo>
                      <a:pt x="5" y="36"/>
                    </a:lnTo>
                    <a:lnTo>
                      <a:pt x="6" y="40"/>
                    </a:lnTo>
                    <a:lnTo>
                      <a:pt x="7" y="45"/>
                    </a:lnTo>
                    <a:lnTo>
                      <a:pt x="9" y="52"/>
                    </a:lnTo>
                    <a:lnTo>
                      <a:pt x="11" y="55"/>
                    </a:lnTo>
                    <a:lnTo>
                      <a:pt x="13" y="60"/>
                    </a:lnTo>
                    <a:lnTo>
                      <a:pt x="14" y="64"/>
                    </a:lnTo>
                    <a:lnTo>
                      <a:pt x="16" y="69"/>
                    </a:lnTo>
                    <a:lnTo>
                      <a:pt x="19" y="73"/>
                    </a:lnTo>
                    <a:lnTo>
                      <a:pt x="21" y="78"/>
                    </a:lnTo>
                    <a:lnTo>
                      <a:pt x="32" y="71"/>
                    </a:lnTo>
                    <a:lnTo>
                      <a:pt x="30" y="68"/>
                    </a:lnTo>
                    <a:lnTo>
                      <a:pt x="28" y="63"/>
                    </a:lnTo>
                    <a:lnTo>
                      <a:pt x="26" y="60"/>
                    </a:lnTo>
                    <a:lnTo>
                      <a:pt x="24" y="56"/>
                    </a:lnTo>
                    <a:lnTo>
                      <a:pt x="22" y="52"/>
                    </a:lnTo>
                    <a:lnTo>
                      <a:pt x="20" y="47"/>
                    </a:lnTo>
                    <a:lnTo>
                      <a:pt x="19" y="42"/>
                    </a:lnTo>
                    <a:lnTo>
                      <a:pt x="18" y="39"/>
                    </a:lnTo>
                    <a:lnTo>
                      <a:pt x="17" y="32"/>
                    </a:lnTo>
                    <a:lnTo>
                      <a:pt x="16" y="29"/>
                    </a:lnTo>
                    <a:lnTo>
                      <a:pt x="15" y="23"/>
                    </a:lnTo>
                    <a:lnTo>
                      <a:pt x="14" y="19"/>
                    </a:lnTo>
                    <a:lnTo>
                      <a:pt x="13" y="15"/>
                    </a:lnTo>
                    <a:lnTo>
                      <a:pt x="13" y="9"/>
                    </a:lnTo>
                    <a:lnTo>
                      <a:pt x="13" y="4"/>
                    </a:lnTo>
                    <a:lnTo>
                      <a:pt x="13" y="0"/>
                    </a:lnTo>
                    <a:lnTo>
                      <a:pt x="0" y="0"/>
                    </a:lnTo>
                  </a:path>
                </a:pathLst>
              </a:custGeom>
              <a:solidFill>
                <a:schemeClr val="hlink"/>
              </a:solidFill>
              <a:ln w="9525" cap="rnd">
                <a:noFill/>
                <a:round/>
                <a:headEnd type="none" w="sm" len="sm"/>
                <a:tailEnd type="none" w="sm" len="sm"/>
              </a:ln>
            </p:spPr>
            <p:txBody>
              <a:bodyPr/>
              <a:lstStyle/>
              <a:p>
                <a:endParaRPr lang="tr-TR"/>
              </a:p>
            </p:txBody>
          </p:sp>
          <p:sp>
            <p:nvSpPr>
              <p:cNvPr id="11274" name="Freeform 103"/>
              <p:cNvSpPr>
                <a:spLocks/>
              </p:cNvSpPr>
              <p:nvPr/>
            </p:nvSpPr>
            <p:spPr bwMode="auto">
              <a:xfrm>
                <a:off x="1564" y="1668"/>
                <a:ext cx="133" cy="153"/>
              </a:xfrm>
              <a:custGeom>
                <a:avLst/>
                <a:gdLst>
                  <a:gd name="T0" fmla="*/ 124 w 133"/>
                  <a:gd name="T1" fmla="*/ 0 h 153"/>
                  <a:gd name="T2" fmla="*/ 125 w 133"/>
                  <a:gd name="T3" fmla="*/ 0 h 153"/>
                  <a:gd name="T4" fmla="*/ 112 w 133"/>
                  <a:gd name="T5" fmla="*/ 3 h 153"/>
                  <a:gd name="T6" fmla="*/ 99 w 133"/>
                  <a:gd name="T7" fmla="*/ 8 h 153"/>
                  <a:gd name="T8" fmla="*/ 87 w 133"/>
                  <a:gd name="T9" fmla="*/ 13 h 153"/>
                  <a:gd name="T10" fmla="*/ 76 w 133"/>
                  <a:gd name="T11" fmla="*/ 19 h 153"/>
                  <a:gd name="T12" fmla="*/ 65 w 133"/>
                  <a:gd name="T13" fmla="*/ 26 h 153"/>
                  <a:gd name="T14" fmla="*/ 54 w 133"/>
                  <a:gd name="T15" fmla="*/ 34 h 153"/>
                  <a:gd name="T16" fmla="*/ 45 w 133"/>
                  <a:gd name="T17" fmla="*/ 44 h 153"/>
                  <a:gd name="T18" fmla="*/ 35 w 133"/>
                  <a:gd name="T19" fmla="*/ 53 h 153"/>
                  <a:gd name="T20" fmla="*/ 28 w 133"/>
                  <a:gd name="T21" fmla="*/ 64 h 153"/>
                  <a:gd name="T22" fmla="*/ 21 w 133"/>
                  <a:gd name="T23" fmla="*/ 74 h 153"/>
                  <a:gd name="T24" fmla="*/ 15 w 133"/>
                  <a:gd name="T25" fmla="*/ 87 h 153"/>
                  <a:gd name="T26" fmla="*/ 10 w 133"/>
                  <a:gd name="T27" fmla="*/ 99 h 153"/>
                  <a:gd name="T28" fmla="*/ 5 w 133"/>
                  <a:gd name="T29" fmla="*/ 111 h 153"/>
                  <a:gd name="T30" fmla="*/ 3 w 133"/>
                  <a:gd name="T31" fmla="*/ 124 h 153"/>
                  <a:gd name="T32" fmla="*/ 1 w 133"/>
                  <a:gd name="T33" fmla="*/ 139 h 153"/>
                  <a:gd name="T34" fmla="*/ 0 w 133"/>
                  <a:gd name="T35" fmla="*/ 152 h 153"/>
                  <a:gd name="T36" fmla="*/ 13 w 133"/>
                  <a:gd name="T37" fmla="*/ 152 h 153"/>
                  <a:gd name="T38" fmla="*/ 13 w 133"/>
                  <a:gd name="T39" fmla="*/ 139 h 153"/>
                  <a:gd name="T40" fmla="*/ 15 w 133"/>
                  <a:gd name="T41" fmla="*/ 127 h 153"/>
                  <a:gd name="T42" fmla="*/ 17 w 133"/>
                  <a:gd name="T43" fmla="*/ 115 h 153"/>
                  <a:gd name="T44" fmla="*/ 21 w 133"/>
                  <a:gd name="T45" fmla="*/ 103 h 153"/>
                  <a:gd name="T46" fmla="*/ 26 w 133"/>
                  <a:gd name="T47" fmla="*/ 91 h 153"/>
                  <a:gd name="T48" fmla="*/ 31 w 133"/>
                  <a:gd name="T49" fmla="*/ 81 h 153"/>
                  <a:gd name="T50" fmla="*/ 38 w 133"/>
                  <a:gd name="T51" fmla="*/ 70 h 153"/>
                  <a:gd name="T52" fmla="*/ 45 w 133"/>
                  <a:gd name="T53" fmla="*/ 62 h 153"/>
                  <a:gd name="T54" fmla="*/ 54 w 133"/>
                  <a:gd name="T55" fmla="*/ 52 h 153"/>
                  <a:gd name="T56" fmla="*/ 61 w 133"/>
                  <a:gd name="T57" fmla="*/ 44 h 153"/>
                  <a:gd name="T58" fmla="*/ 72 w 133"/>
                  <a:gd name="T59" fmla="*/ 36 h 153"/>
                  <a:gd name="T60" fmla="*/ 81 w 133"/>
                  <a:gd name="T61" fmla="*/ 30 h 153"/>
                  <a:gd name="T62" fmla="*/ 93 w 133"/>
                  <a:gd name="T63" fmla="*/ 24 h 153"/>
                  <a:gd name="T64" fmla="*/ 103 w 133"/>
                  <a:gd name="T65" fmla="*/ 18 h 153"/>
                  <a:gd name="T66" fmla="*/ 115 w 133"/>
                  <a:gd name="T67" fmla="*/ 14 h 153"/>
                  <a:gd name="T68" fmla="*/ 127 w 133"/>
                  <a:gd name="T69" fmla="*/ 11 h 153"/>
                  <a:gd name="T70" fmla="*/ 128 w 133"/>
                  <a:gd name="T71" fmla="*/ 11 h 153"/>
                  <a:gd name="T72" fmla="*/ 127 w 133"/>
                  <a:gd name="T73" fmla="*/ 11 h 153"/>
                  <a:gd name="T74" fmla="*/ 130 w 133"/>
                  <a:gd name="T75" fmla="*/ 10 h 153"/>
                  <a:gd name="T76" fmla="*/ 132 w 133"/>
                  <a:gd name="T77" fmla="*/ 9 h 153"/>
                  <a:gd name="T78" fmla="*/ 132 w 133"/>
                  <a:gd name="T79" fmla="*/ 6 h 153"/>
                  <a:gd name="T80" fmla="*/ 132 w 133"/>
                  <a:gd name="T81" fmla="*/ 4 h 153"/>
                  <a:gd name="T82" fmla="*/ 132 w 133"/>
                  <a:gd name="T83" fmla="*/ 2 h 153"/>
                  <a:gd name="T84" fmla="*/ 130 w 133"/>
                  <a:gd name="T85" fmla="*/ 1 h 153"/>
                  <a:gd name="T86" fmla="*/ 127 w 133"/>
                  <a:gd name="T87" fmla="*/ 0 h 153"/>
                  <a:gd name="T88" fmla="*/ 125 w 133"/>
                  <a:gd name="T89" fmla="*/ 0 h 153"/>
                  <a:gd name="T90" fmla="*/ 124 w 133"/>
                  <a:gd name="T91" fmla="*/ 0 h 15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53"/>
                  <a:gd name="T140" fmla="*/ 133 w 133"/>
                  <a:gd name="T141" fmla="*/ 153 h 15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53">
                    <a:moveTo>
                      <a:pt x="124" y="0"/>
                    </a:moveTo>
                    <a:lnTo>
                      <a:pt x="125" y="0"/>
                    </a:lnTo>
                    <a:lnTo>
                      <a:pt x="112" y="3"/>
                    </a:lnTo>
                    <a:lnTo>
                      <a:pt x="99" y="8"/>
                    </a:lnTo>
                    <a:lnTo>
                      <a:pt x="87" y="13"/>
                    </a:lnTo>
                    <a:lnTo>
                      <a:pt x="76" y="19"/>
                    </a:lnTo>
                    <a:lnTo>
                      <a:pt x="65" y="26"/>
                    </a:lnTo>
                    <a:lnTo>
                      <a:pt x="54" y="34"/>
                    </a:lnTo>
                    <a:lnTo>
                      <a:pt x="45" y="44"/>
                    </a:lnTo>
                    <a:lnTo>
                      <a:pt x="35" y="53"/>
                    </a:lnTo>
                    <a:lnTo>
                      <a:pt x="28" y="64"/>
                    </a:lnTo>
                    <a:lnTo>
                      <a:pt x="21" y="74"/>
                    </a:lnTo>
                    <a:lnTo>
                      <a:pt x="15" y="87"/>
                    </a:lnTo>
                    <a:lnTo>
                      <a:pt x="10" y="99"/>
                    </a:lnTo>
                    <a:lnTo>
                      <a:pt x="5" y="111"/>
                    </a:lnTo>
                    <a:lnTo>
                      <a:pt x="3" y="124"/>
                    </a:lnTo>
                    <a:lnTo>
                      <a:pt x="1" y="139"/>
                    </a:lnTo>
                    <a:lnTo>
                      <a:pt x="0" y="152"/>
                    </a:lnTo>
                    <a:lnTo>
                      <a:pt x="13" y="152"/>
                    </a:lnTo>
                    <a:lnTo>
                      <a:pt x="13" y="139"/>
                    </a:lnTo>
                    <a:lnTo>
                      <a:pt x="15" y="127"/>
                    </a:lnTo>
                    <a:lnTo>
                      <a:pt x="17" y="115"/>
                    </a:lnTo>
                    <a:lnTo>
                      <a:pt x="21" y="103"/>
                    </a:lnTo>
                    <a:lnTo>
                      <a:pt x="26" y="91"/>
                    </a:lnTo>
                    <a:lnTo>
                      <a:pt x="31" y="81"/>
                    </a:lnTo>
                    <a:lnTo>
                      <a:pt x="38" y="70"/>
                    </a:lnTo>
                    <a:lnTo>
                      <a:pt x="45" y="62"/>
                    </a:lnTo>
                    <a:lnTo>
                      <a:pt x="54" y="52"/>
                    </a:lnTo>
                    <a:lnTo>
                      <a:pt x="61" y="44"/>
                    </a:lnTo>
                    <a:lnTo>
                      <a:pt x="72" y="36"/>
                    </a:lnTo>
                    <a:lnTo>
                      <a:pt x="81" y="30"/>
                    </a:lnTo>
                    <a:lnTo>
                      <a:pt x="93" y="24"/>
                    </a:lnTo>
                    <a:lnTo>
                      <a:pt x="103" y="18"/>
                    </a:lnTo>
                    <a:lnTo>
                      <a:pt x="115" y="14"/>
                    </a:lnTo>
                    <a:lnTo>
                      <a:pt x="127" y="11"/>
                    </a:lnTo>
                    <a:lnTo>
                      <a:pt x="128" y="11"/>
                    </a:lnTo>
                    <a:lnTo>
                      <a:pt x="127" y="11"/>
                    </a:lnTo>
                    <a:lnTo>
                      <a:pt x="130" y="10"/>
                    </a:lnTo>
                    <a:lnTo>
                      <a:pt x="132" y="9"/>
                    </a:lnTo>
                    <a:lnTo>
                      <a:pt x="132" y="6"/>
                    </a:lnTo>
                    <a:lnTo>
                      <a:pt x="132" y="4"/>
                    </a:lnTo>
                    <a:lnTo>
                      <a:pt x="132" y="2"/>
                    </a:lnTo>
                    <a:lnTo>
                      <a:pt x="130" y="1"/>
                    </a:lnTo>
                    <a:lnTo>
                      <a:pt x="127" y="0"/>
                    </a:lnTo>
                    <a:lnTo>
                      <a:pt x="125" y="0"/>
                    </a:lnTo>
                    <a:lnTo>
                      <a:pt x="124" y="0"/>
                    </a:lnTo>
                  </a:path>
                </a:pathLst>
              </a:custGeom>
              <a:solidFill>
                <a:schemeClr val="hlink"/>
              </a:solidFill>
              <a:ln w="9525" cap="rnd">
                <a:noFill/>
                <a:round/>
                <a:headEnd type="none" w="sm" len="sm"/>
                <a:tailEnd type="none" w="sm" len="sm"/>
              </a:ln>
            </p:spPr>
            <p:txBody>
              <a:bodyPr/>
              <a:lstStyle/>
              <a:p>
                <a:endParaRPr lang="tr-TR"/>
              </a:p>
            </p:txBody>
          </p:sp>
          <p:sp>
            <p:nvSpPr>
              <p:cNvPr id="11275" name="Freeform 104"/>
              <p:cNvSpPr>
                <a:spLocks/>
              </p:cNvSpPr>
              <p:nvPr/>
            </p:nvSpPr>
            <p:spPr bwMode="auto">
              <a:xfrm>
                <a:off x="1689" y="1659"/>
                <a:ext cx="36" cy="22"/>
              </a:xfrm>
              <a:custGeom>
                <a:avLst/>
                <a:gdLst>
                  <a:gd name="T0" fmla="*/ 28 w 36"/>
                  <a:gd name="T1" fmla="*/ 12 h 22"/>
                  <a:gd name="T2" fmla="*/ 28 w 36"/>
                  <a:gd name="T3" fmla="*/ 0 h 22"/>
                  <a:gd name="T4" fmla="*/ 0 w 36"/>
                  <a:gd name="T5" fmla="*/ 9 h 22"/>
                  <a:gd name="T6" fmla="*/ 3 w 36"/>
                  <a:gd name="T7" fmla="*/ 21 h 22"/>
                  <a:gd name="T8" fmla="*/ 31 w 36"/>
                  <a:gd name="T9" fmla="*/ 12 h 22"/>
                  <a:gd name="T10" fmla="*/ 30 w 36"/>
                  <a:gd name="T11" fmla="*/ 0 h 22"/>
                  <a:gd name="T12" fmla="*/ 31 w 36"/>
                  <a:gd name="T13" fmla="*/ 12 h 22"/>
                  <a:gd name="T14" fmla="*/ 33 w 36"/>
                  <a:gd name="T15" fmla="*/ 11 h 22"/>
                  <a:gd name="T16" fmla="*/ 35 w 36"/>
                  <a:gd name="T17" fmla="*/ 9 h 22"/>
                  <a:gd name="T18" fmla="*/ 35 w 36"/>
                  <a:gd name="T19" fmla="*/ 8 h 22"/>
                  <a:gd name="T20" fmla="*/ 35 w 36"/>
                  <a:gd name="T21" fmla="*/ 4 h 22"/>
                  <a:gd name="T22" fmla="*/ 35 w 36"/>
                  <a:gd name="T23" fmla="*/ 2 h 22"/>
                  <a:gd name="T24" fmla="*/ 33 w 36"/>
                  <a:gd name="T25" fmla="*/ 1 h 22"/>
                  <a:gd name="T26" fmla="*/ 30 w 36"/>
                  <a:gd name="T27" fmla="*/ 0 h 22"/>
                  <a:gd name="T28" fmla="*/ 28 w 36"/>
                  <a:gd name="T29" fmla="*/ 0 h 22"/>
                  <a:gd name="T30" fmla="*/ 28 w 36"/>
                  <a:gd name="T31" fmla="*/ 1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2"/>
                  <a:gd name="T50" fmla="*/ 36 w 3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2">
                    <a:moveTo>
                      <a:pt x="28" y="12"/>
                    </a:moveTo>
                    <a:lnTo>
                      <a:pt x="28" y="0"/>
                    </a:lnTo>
                    <a:lnTo>
                      <a:pt x="0" y="9"/>
                    </a:lnTo>
                    <a:lnTo>
                      <a:pt x="3" y="21"/>
                    </a:lnTo>
                    <a:lnTo>
                      <a:pt x="31" y="12"/>
                    </a:lnTo>
                    <a:lnTo>
                      <a:pt x="30" y="0"/>
                    </a:lnTo>
                    <a:lnTo>
                      <a:pt x="31" y="12"/>
                    </a:lnTo>
                    <a:lnTo>
                      <a:pt x="33" y="11"/>
                    </a:lnTo>
                    <a:lnTo>
                      <a:pt x="35" y="9"/>
                    </a:lnTo>
                    <a:lnTo>
                      <a:pt x="35" y="8"/>
                    </a:lnTo>
                    <a:lnTo>
                      <a:pt x="35" y="4"/>
                    </a:lnTo>
                    <a:lnTo>
                      <a:pt x="35" y="2"/>
                    </a:lnTo>
                    <a:lnTo>
                      <a:pt x="33" y="1"/>
                    </a:lnTo>
                    <a:lnTo>
                      <a:pt x="30" y="0"/>
                    </a:lnTo>
                    <a:lnTo>
                      <a:pt x="28" y="0"/>
                    </a:lnTo>
                    <a:lnTo>
                      <a:pt x="28" y="12"/>
                    </a:lnTo>
                  </a:path>
                </a:pathLst>
              </a:custGeom>
              <a:solidFill>
                <a:schemeClr val="hlink"/>
              </a:solidFill>
              <a:ln w="9525" cap="rnd">
                <a:noFill/>
                <a:round/>
                <a:headEnd type="none" w="sm" len="sm"/>
                <a:tailEnd type="none" w="sm" len="sm"/>
              </a:ln>
            </p:spPr>
            <p:txBody>
              <a:bodyPr/>
              <a:lstStyle/>
              <a:p>
                <a:endParaRPr lang="tr-TR"/>
              </a:p>
            </p:txBody>
          </p:sp>
          <p:sp>
            <p:nvSpPr>
              <p:cNvPr id="11276" name="Freeform 105"/>
              <p:cNvSpPr>
                <a:spLocks/>
              </p:cNvSpPr>
              <p:nvPr/>
            </p:nvSpPr>
            <p:spPr bwMode="auto">
              <a:xfrm>
                <a:off x="1385" y="1325"/>
                <a:ext cx="335" cy="347"/>
              </a:xfrm>
              <a:custGeom>
                <a:avLst/>
                <a:gdLst>
                  <a:gd name="T0" fmla="*/ 1 w 335"/>
                  <a:gd name="T1" fmla="*/ 17 h 347"/>
                  <a:gd name="T2" fmla="*/ 3 w 335"/>
                  <a:gd name="T3" fmla="*/ 51 h 347"/>
                  <a:gd name="T4" fmla="*/ 10 w 335"/>
                  <a:gd name="T5" fmla="*/ 85 h 347"/>
                  <a:gd name="T6" fmla="*/ 20 w 335"/>
                  <a:gd name="T7" fmla="*/ 118 h 347"/>
                  <a:gd name="T8" fmla="*/ 32 w 335"/>
                  <a:gd name="T9" fmla="*/ 148 h 347"/>
                  <a:gd name="T10" fmla="*/ 47 w 335"/>
                  <a:gd name="T11" fmla="*/ 177 h 347"/>
                  <a:gd name="T12" fmla="*/ 64 w 335"/>
                  <a:gd name="T13" fmla="*/ 204 h 347"/>
                  <a:gd name="T14" fmla="*/ 84 w 335"/>
                  <a:gd name="T15" fmla="*/ 229 h 347"/>
                  <a:gd name="T16" fmla="*/ 108 w 335"/>
                  <a:gd name="T17" fmla="*/ 253 h 347"/>
                  <a:gd name="T18" fmla="*/ 132 w 335"/>
                  <a:gd name="T19" fmla="*/ 274 h 347"/>
                  <a:gd name="T20" fmla="*/ 158 w 335"/>
                  <a:gd name="T21" fmla="*/ 294 h 347"/>
                  <a:gd name="T22" fmla="*/ 187 w 335"/>
                  <a:gd name="T23" fmla="*/ 309 h 347"/>
                  <a:gd name="T24" fmla="*/ 217 w 335"/>
                  <a:gd name="T25" fmla="*/ 323 h 347"/>
                  <a:gd name="T26" fmla="*/ 248 w 335"/>
                  <a:gd name="T27" fmla="*/ 333 h 347"/>
                  <a:gd name="T28" fmla="*/ 282 w 335"/>
                  <a:gd name="T29" fmla="*/ 341 h 347"/>
                  <a:gd name="T30" fmla="*/ 316 w 335"/>
                  <a:gd name="T31" fmla="*/ 345 h 347"/>
                  <a:gd name="T32" fmla="*/ 334 w 335"/>
                  <a:gd name="T33" fmla="*/ 335 h 347"/>
                  <a:gd name="T34" fmla="*/ 300 w 335"/>
                  <a:gd name="T35" fmla="*/ 331 h 347"/>
                  <a:gd name="T36" fmla="*/ 267 w 335"/>
                  <a:gd name="T37" fmla="*/ 325 h 347"/>
                  <a:gd name="T38" fmla="*/ 237 w 335"/>
                  <a:gd name="T39" fmla="*/ 316 h 347"/>
                  <a:gd name="T40" fmla="*/ 207 w 335"/>
                  <a:gd name="T41" fmla="*/ 304 h 347"/>
                  <a:gd name="T42" fmla="*/ 179 w 335"/>
                  <a:gd name="T43" fmla="*/ 291 h 347"/>
                  <a:gd name="T44" fmla="*/ 152 w 335"/>
                  <a:gd name="T45" fmla="*/ 274 h 347"/>
                  <a:gd name="T46" fmla="*/ 128 w 335"/>
                  <a:gd name="T47" fmla="*/ 254 h 347"/>
                  <a:gd name="T48" fmla="*/ 105 w 335"/>
                  <a:gd name="T49" fmla="*/ 233 h 347"/>
                  <a:gd name="T50" fmla="*/ 84 w 335"/>
                  <a:gd name="T51" fmla="*/ 209 h 347"/>
                  <a:gd name="T52" fmla="*/ 66 w 335"/>
                  <a:gd name="T53" fmla="*/ 184 h 347"/>
                  <a:gd name="T54" fmla="*/ 50 w 335"/>
                  <a:gd name="T55" fmla="*/ 157 h 347"/>
                  <a:gd name="T56" fmla="*/ 37 w 335"/>
                  <a:gd name="T57" fmla="*/ 128 h 347"/>
                  <a:gd name="T58" fmla="*/ 27 w 335"/>
                  <a:gd name="T59" fmla="*/ 97 h 347"/>
                  <a:gd name="T60" fmla="*/ 19 w 335"/>
                  <a:gd name="T61" fmla="*/ 66 h 347"/>
                  <a:gd name="T62" fmla="*/ 14 w 335"/>
                  <a:gd name="T63" fmla="*/ 34 h 347"/>
                  <a:gd name="T64" fmla="*/ 13 w 335"/>
                  <a:gd name="T65" fmla="*/ 0 h 3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47"/>
                  <a:gd name="T101" fmla="*/ 335 w 335"/>
                  <a:gd name="T102" fmla="*/ 347 h 3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47">
                    <a:moveTo>
                      <a:pt x="0" y="0"/>
                    </a:moveTo>
                    <a:lnTo>
                      <a:pt x="1" y="17"/>
                    </a:lnTo>
                    <a:lnTo>
                      <a:pt x="1" y="35"/>
                    </a:lnTo>
                    <a:lnTo>
                      <a:pt x="3" y="51"/>
                    </a:lnTo>
                    <a:lnTo>
                      <a:pt x="7" y="68"/>
                    </a:lnTo>
                    <a:lnTo>
                      <a:pt x="10" y="85"/>
                    </a:lnTo>
                    <a:lnTo>
                      <a:pt x="14" y="101"/>
                    </a:lnTo>
                    <a:lnTo>
                      <a:pt x="20" y="118"/>
                    </a:lnTo>
                    <a:lnTo>
                      <a:pt x="26" y="133"/>
                    </a:lnTo>
                    <a:lnTo>
                      <a:pt x="32" y="148"/>
                    </a:lnTo>
                    <a:lnTo>
                      <a:pt x="39" y="163"/>
                    </a:lnTo>
                    <a:lnTo>
                      <a:pt x="47" y="177"/>
                    </a:lnTo>
                    <a:lnTo>
                      <a:pt x="55" y="191"/>
                    </a:lnTo>
                    <a:lnTo>
                      <a:pt x="64" y="204"/>
                    </a:lnTo>
                    <a:lnTo>
                      <a:pt x="75" y="218"/>
                    </a:lnTo>
                    <a:lnTo>
                      <a:pt x="84" y="229"/>
                    </a:lnTo>
                    <a:lnTo>
                      <a:pt x="96" y="242"/>
                    </a:lnTo>
                    <a:lnTo>
                      <a:pt x="108" y="253"/>
                    </a:lnTo>
                    <a:lnTo>
                      <a:pt x="120" y="263"/>
                    </a:lnTo>
                    <a:lnTo>
                      <a:pt x="132" y="274"/>
                    </a:lnTo>
                    <a:lnTo>
                      <a:pt x="145" y="284"/>
                    </a:lnTo>
                    <a:lnTo>
                      <a:pt x="158" y="294"/>
                    </a:lnTo>
                    <a:lnTo>
                      <a:pt x="172" y="302"/>
                    </a:lnTo>
                    <a:lnTo>
                      <a:pt x="187" y="309"/>
                    </a:lnTo>
                    <a:lnTo>
                      <a:pt x="202" y="316"/>
                    </a:lnTo>
                    <a:lnTo>
                      <a:pt x="217" y="323"/>
                    </a:lnTo>
                    <a:lnTo>
                      <a:pt x="232" y="328"/>
                    </a:lnTo>
                    <a:lnTo>
                      <a:pt x="248" y="333"/>
                    </a:lnTo>
                    <a:lnTo>
                      <a:pt x="265" y="338"/>
                    </a:lnTo>
                    <a:lnTo>
                      <a:pt x="282" y="341"/>
                    </a:lnTo>
                    <a:lnTo>
                      <a:pt x="299" y="344"/>
                    </a:lnTo>
                    <a:lnTo>
                      <a:pt x="316" y="345"/>
                    </a:lnTo>
                    <a:lnTo>
                      <a:pt x="334" y="346"/>
                    </a:lnTo>
                    <a:lnTo>
                      <a:pt x="334" y="335"/>
                    </a:lnTo>
                    <a:lnTo>
                      <a:pt x="317" y="333"/>
                    </a:lnTo>
                    <a:lnTo>
                      <a:pt x="300" y="331"/>
                    </a:lnTo>
                    <a:lnTo>
                      <a:pt x="284" y="328"/>
                    </a:lnTo>
                    <a:lnTo>
                      <a:pt x="267" y="325"/>
                    </a:lnTo>
                    <a:lnTo>
                      <a:pt x="253" y="320"/>
                    </a:lnTo>
                    <a:lnTo>
                      <a:pt x="237" y="316"/>
                    </a:lnTo>
                    <a:lnTo>
                      <a:pt x="222" y="312"/>
                    </a:lnTo>
                    <a:lnTo>
                      <a:pt x="207" y="304"/>
                    </a:lnTo>
                    <a:lnTo>
                      <a:pt x="193" y="299"/>
                    </a:lnTo>
                    <a:lnTo>
                      <a:pt x="179" y="291"/>
                    </a:lnTo>
                    <a:lnTo>
                      <a:pt x="165" y="282"/>
                    </a:lnTo>
                    <a:lnTo>
                      <a:pt x="152" y="274"/>
                    </a:lnTo>
                    <a:lnTo>
                      <a:pt x="139" y="265"/>
                    </a:lnTo>
                    <a:lnTo>
                      <a:pt x="128" y="254"/>
                    </a:lnTo>
                    <a:lnTo>
                      <a:pt x="116" y="243"/>
                    </a:lnTo>
                    <a:lnTo>
                      <a:pt x="105" y="233"/>
                    </a:lnTo>
                    <a:lnTo>
                      <a:pt x="95" y="221"/>
                    </a:lnTo>
                    <a:lnTo>
                      <a:pt x="84" y="209"/>
                    </a:lnTo>
                    <a:lnTo>
                      <a:pt x="75" y="196"/>
                    </a:lnTo>
                    <a:lnTo>
                      <a:pt x="66" y="184"/>
                    </a:lnTo>
                    <a:lnTo>
                      <a:pt x="59" y="170"/>
                    </a:lnTo>
                    <a:lnTo>
                      <a:pt x="50" y="157"/>
                    </a:lnTo>
                    <a:lnTo>
                      <a:pt x="43" y="143"/>
                    </a:lnTo>
                    <a:lnTo>
                      <a:pt x="37" y="128"/>
                    </a:lnTo>
                    <a:lnTo>
                      <a:pt x="31" y="113"/>
                    </a:lnTo>
                    <a:lnTo>
                      <a:pt x="27" y="97"/>
                    </a:lnTo>
                    <a:lnTo>
                      <a:pt x="22" y="82"/>
                    </a:lnTo>
                    <a:lnTo>
                      <a:pt x="19" y="66"/>
                    </a:lnTo>
                    <a:lnTo>
                      <a:pt x="16" y="50"/>
                    </a:lnTo>
                    <a:lnTo>
                      <a:pt x="14" y="34"/>
                    </a:lnTo>
                    <a:lnTo>
                      <a:pt x="13" y="16"/>
                    </a:lnTo>
                    <a:lnTo>
                      <a:pt x="13" y="0"/>
                    </a:lnTo>
                    <a:lnTo>
                      <a:pt x="0" y="0"/>
                    </a:lnTo>
                  </a:path>
                </a:pathLst>
              </a:custGeom>
              <a:solidFill>
                <a:schemeClr val="hlink"/>
              </a:solidFill>
              <a:ln w="9525" cap="rnd">
                <a:noFill/>
                <a:round/>
                <a:headEnd type="none" w="sm" len="sm"/>
                <a:tailEnd type="none" w="sm" len="sm"/>
              </a:ln>
            </p:spPr>
            <p:txBody>
              <a:bodyPr/>
              <a:lstStyle/>
              <a:p>
                <a:endParaRPr lang="tr-TR"/>
              </a:p>
            </p:txBody>
          </p:sp>
          <p:sp>
            <p:nvSpPr>
              <p:cNvPr id="11277" name="Freeform 106"/>
              <p:cNvSpPr>
                <a:spLocks/>
              </p:cNvSpPr>
              <p:nvPr/>
            </p:nvSpPr>
            <p:spPr bwMode="auto">
              <a:xfrm>
                <a:off x="1385" y="967"/>
                <a:ext cx="343" cy="358"/>
              </a:xfrm>
              <a:custGeom>
                <a:avLst/>
                <a:gdLst>
                  <a:gd name="T0" fmla="*/ 336 w 343"/>
                  <a:gd name="T1" fmla="*/ 0 h 358"/>
                  <a:gd name="T2" fmla="*/ 301 w 343"/>
                  <a:gd name="T3" fmla="*/ 2 h 358"/>
                  <a:gd name="T4" fmla="*/ 268 w 343"/>
                  <a:gd name="T5" fmla="*/ 9 h 358"/>
                  <a:gd name="T6" fmla="*/ 235 w 343"/>
                  <a:gd name="T7" fmla="*/ 19 h 358"/>
                  <a:gd name="T8" fmla="*/ 204 w 343"/>
                  <a:gd name="T9" fmla="*/ 31 h 358"/>
                  <a:gd name="T10" fmla="*/ 174 w 343"/>
                  <a:gd name="T11" fmla="*/ 47 h 358"/>
                  <a:gd name="T12" fmla="*/ 146 w 343"/>
                  <a:gd name="T13" fmla="*/ 66 h 358"/>
                  <a:gd name="T14" fmla="*/ 121 w 343"/>
                  <a:gd name="T15" fmla="*/ 87 h 358"/>
                  <a:gd name="T16" fmla="*/ 97 w 343"/>
                  <a:gd name="T17" fmla="*/ 110 h 358"/>
                  <a:gd name="T18" fmla="*/ 75 w 343"/>
                  <a:gd name="T19" fmla="*/ 134 h 358"/>
                  <a:gd name="T20" fmla="*/ 56 w 343"/>
                  <a:gd name="T21" fmla="*/ 163 h 358"/>
                  <a:gd name="T22" fmla="*/ 39 w 343"/>
                  <a:gd name="T23" fmla="*/ 191 h 358"/>
                  <a:gd name="T24" fmla="*/ 26 w 343"/>
                  <a:gd name="T25" fmla="*/ 224 h 358"/>
                  <a:gd name="T26" fmla="*/ 15 w 343"/>
                  <a:gd name="T27" fmla="*/ 255 h 358"/>
                  <a:gd name="T28" fmla="*/ 7 w 343"/>
                  <a:gd name="T29" fmla="*/ 289 h 358"/>
                  <a:gd name="T30" fmla="*/ 1 w 343"/>
                  <a:gd name="T31" fmla="*/ 323 h 358"/>
                  <a:gd name="T32" fmla="*/ 0 w 343"/>
                  <a:gd name="T33" fmla="*/ 357 h 358"/>
                  <a:gd name="T34" fmla="*/ 13 w 343"/>
                  <a:gd name="T35" fmla="*/ 341 h 358"/>
                  <a:gd name="T36" fmla="*/ 16 w 343"/>
                  <a:gd name="T37" fmla="*/ 306 h 358"/>
                  <a:gd name="T38" fmla="*/ 22 w 343"/>
                  <a:gd name="T39" fmla="*/ 274 h 358"/>
                  <a:gd name="T40" fmla="*/ 32 w 343"/>
                  <a:gd name="T41" fmla="*/ 243 h 358"/>
                  <a:gd name="T42" fmla="*/ 44 w 343"/>
                  <a:gd name="T43" fmla="*/ 212 h 358"/>
                  <a:gd name="T44" fmla="*/ 59 w 343"/>
                  <a:gd name="T45" fmla="*/ 183 h 358"/>
                  <a:gd name="T46" fmla="*/ 75 w 343"/>
                  <a:gd name="T47" fmla="*/ 156 h 358"/>
                  <a:gd name="T48" fmla="*/ 96 w 343"/>
                  <a:gd name="T49" fmla="*/ 131 h 358"/>
                  <a:gd name="T50" fmla="*/ 117 w 343"/>
                  <a:gd name="T51" fmla="*/ 107 h 358"/>
                  <a:gd name="T52" fmla="*/ 142 w 343"/>
                  <a:gd name="T53" fmla="*/ 86 h 358"/>
                  <a:gd name="T54" fmla="*/ 167 w 343"/>
                  <a:gd name="T55" fmla="*/ 66 h 358"/>
                  <a:gd name="T56" fmla="*/ 195 w 343"/>
                  <a:gd name="T57" fmla="*/ 50 h 358"/>
                  <a:gd name="T58" fmla="*/ 224 w 343"/>
                  <a:gd name="T59" fmla="*/ 35 h 358"/>
                  <a:gd name="T60" fmla="*/ 254 w 343"/>
                  <a:gd name="T61" fmla="*/ 25 h 358"/>
                  <a:gd name="T62" fmla="*/ 287 w 343"/>
                  <a:gd name="T63" fmla="*/ 17 h 358"/>
                  <a:gd name="T64" fmla="*/ 319 w 343"/>
                  <a:gd name="T65" fmla="*/ 12 h 358"/>
                  <a:gd name="T66" fmla="*/ 338 w 343"/>
                  <a:gd name="T67" fmla="*/ 0 h 358"/>
                  <a:gd name="T68" fmla="*/ 340 w 343"/>
                  <a:gd name="T69" fmla="*/ 11 h 358"/>
                  <a:gd name="T70" fmla="*/ 342 w 343"/>
                  <a:gd name="T71" fmla="*/ 8 h 358"/>
                  <a:gd name="T72" fmla="*/ 342 w 343"/>
                  <a:gd name="T73" fmla="*/ 3 h 358"/>
                  <a:gd name="T74" fmla="*/ 338 w 343"/>
                  <a:gd name="T75" fmla="*/ 0 h 358"/>
                  <a:gd name="T76" fmla="*/ 334 w 343"/>
                  <a:gd name="T77" fmla="*/ 11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358"/>
                  <a:gd name="T119" fmla="*/ 343 w 343"/>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358">
                    <a:moveTo>
                      <a:pt x="334" y="11"/>
                    </a:moveTo>
                    <a:lnTo>
                      <a:pt x="336" y="0"/>
                    </a:lnTo>
                    <a:lnTo>
                      <a:pt x="318" y="1"/>
                    </a:lnTo>
                    <a:lnTo>
                      <a:pt x="301" y="2"/>
                    </a:lnTo>
                    <a:lnTo>
                      <a:pt x="284" y="6"/>
                    </a:lnTo>
                    <a:lnTo>
                      <a:pt x="268" y="9"/>
                    </a:lnTo>
                    <a:lnTo>
                      <a:pt x="252" y="14"/>
                    </a:lnTo>
                    <a:lnTo>
                      <a:pt x="235" y="19"/>
                    </a:lnTo>
                    <a:lnTo>
                      <a:pt x="219" y="25"/>
                    </a:lnTo>
                    <a:lnTo>
                      <a:pt x="204" y="31"/>
                    </a:lnTo>
                    <a:lnTo>
                      <a:pt x="189" y="39"/>
                    </a:lnTo>
                    <a:lnTo>
                      <a:pt x="174" y="47"/>
                    </a:lnTo>
                    <a:lnTo>
                      <a:pt x="160" y="56"/>
                    </a:lnTo>
                    <a:lnTo>
                      <a:pt x="146" y="66"/>
                    </a:lnTo>
                    <a:lnTo>
                      <a:pt x="133" y="76"/>
                    </a:lnTo>
                    <a:lnTo>
                      <a:pt x="121" y="87"/>
                    </a:lnTo>
                    <a:lnTo>
                      <a:pt x="109" y="99"/>
                    </a:lnTo>
                    <a:lnTo>
                      <a:pt x="97" y="110"/>
                    </a:lnTo>
                    <a:lnTo>
                      <a:pt x="86" y="123"/>
                    </a:lnTo>
                    <a:lnTo>
                      <a:pt x="75" y="134"/>
                    </a:lnTo>
                    <a:lnTo>
                      <a:pt x="66" y="149"/>
                    </a:lnTo>
                    <a:lnTo>
                      <a:pt x="56" y="163"/>
                    </a:lnTo>
                    <a:lnTo>
                      <a:pt x="47" y="177"/>
                    </a:lnTo>
                    <a:lnTo>
                      <a:pt x="39" y="191"/>
                    </a:lnTo>
                    <a:lnTo>
                      <a:pt x="32" y="207"/>
                    </a:lnTo>
                    <a:lnTo>
                      <a:pt x="26" y="224"/>
                    </a:lnTo>
                    <a:lnTo>
                      <a:pt x="20" y="238"/>
                    </a:lnTo>
                    <a:lnTo>
                      <a:pt x="15" y="255"/>
                    </a:lnTo>
                    <a:lnTo>
                      <a:pt x="10" y="271"/>
                    </a:lnTo>
                    <a:lnTo>
                      <a:pt x="7" y="289"/>
                    </a:lnTo>
                    <a:lnTo>
                      <a:pt x="3" y="305"/>
                    </a:lnTo>
                    <a:lnTo>
                      <a:pt x="1" y="323"/>
                    </a:lnTo>
                    <a:lnTo>
                      <a:pt x="1" y="339"/>
                    </a:lnTo>
                    <a:lnTo>
                      <a:pt x="0" y="357"/>
                    </a:lnTo>
                    <a:lnTo>
                      <a:pt x="13" y="357"/>
                    </a:lnTo>
                    <a:lnTo>
                      <a:pt x="13" y="341"/>
                    </a:lnTo>
                    <a:lnTo>
                      <a:pt x="14" y="323"/>
                    </a:lnTo>
                    <a:lnTo>
                      <a:pt x="16" y="306"/>
                    </a:lnTo>
                    <a:lnTo>
                      <a:pt x="19" y="291"/>
                    </a:lnTo>
                    <a:lnTo>
                      <a:pt x="22" y="274"/>
                    </a:lnTo>
                    <a:lnTo>
                      <a:pt x="27" y="258"/>
                    </a:lnTo>
                    <a:lnTo>
                      <a:pt x="32" y="243"/>
                    </a:lnTo>
                    <a:lnTo>
                      <a:pt x="37" y="227"/>
                    </a:lnTo>
                    <a:lnTo>
                      <a:pt x="44" y="212"/>
                    </a:lnTo>
                    <a:lnTo>
                      <a:pt x="51" y="198"/>
                    </a:lnTo>
                    <a:lnTo>
                      <a:pt x="59" y="183"/>
                    </a:lnTo>
                    <a:lnTo>
                      <a:pt x="68" y="170"/>
                    </a:lnTo>
                    <a:lnTo>
                      <a:pt x="75" y="156"/>
                    </a:lnTo>
                    <a:lnTo>
                      <a:pt x="86" y="143"/>
                    </a:lnTo>
                    <a:lnTo>
                      <a:pt x="96" y="131"/>
                    </a:lnTo>
                    <a:lnTo>
                      <a:pt x="106" y="118"/>
                    </a:lnTo>
                    <a:lnTo>
                      <a:pt x="117" y="107"/>
                    </a:lnTo>
                    <a:lnTo>
                      <a:pt x="129" y="97"/>
                    </a:lnTo>
                    <a:lnTo>
                      <a:pt x="142" y="86"/>
                    </a:lnTo>
                    <a:lnTo>
                      <a:pt x="154" y="76"/>
                    </a:lnTo>
                    <a:lnTo>
                      <a:pt x="167" y="66"/>
                    </a:lnTo>
                    <a:lnTo>
                      <a:pt x="181" y="58"/>
                    </a:lnTo>
                    <a:lnTo>
                      <a:pt x="195" y="50"/>
                    </a:lnTo>
                    <a:lnTo>
                      <a:pt x="209" y="43"/>
                    </a:lnTo>
                    <a:lnTo>
                      <a:pt x="224" y="35"/>
                    </a:lnTo>
                    <a:lnTo>
                      <a:pt x="239" y="30"/>
                    </a:lnTo>
                    <a:lnTo>
                      <a:pt x="254" y="25"/>
                    </a:lnTo>
                    <a:lnTo>
                      <a:pt x="270" y="21"/>
                    </a:lnTo>
                    <a:lnTo>
                      <a:pt x="287" y="17"/>
                    </a:lnTo>
                    <a:lnTo>
                      <a:pt x="303" y="14"/>
                    </a:lnTo>
                    <a:lnTo>
                      <a:pt x="319" y="12"/>
                    </a:lnTo>
                    <a:lnTo>
                      <a:pt x="336" y="11"/>
                    </a:lnTo>
                    <a:lnTo>
                      <a:pt x="338" y="0"/>
                    </a:lnTo>
                    <a:lnTo>
                      <a:pt x="336" y="11"/>
                    </a:lnTo>
                    <a:lnTo>
                      <a:pt x="340" y="11"/>
                    </a:lnTo>
                    <a:lnTo>
                      <a:pt x="340" y="10"/>
                    </a:lnTo>
                    <a:lnTo>
                      <a:pt x="342" y="8"/>
                    </a:lnTo>
                    <a:lnTo>
                      <a:pt x="342" y="6"/>
                    </a:lnTo>
                    <a:lnTo>
                      <a:pt x="342" y="3"/>
                    </a:lnTo>
                    <a:lnTo>
                      <a:pt x="340" y="1"/>
                    </a:lnTo>
                    <a:lnTo>
                      <a:pt x="338" y="0"/>
                    </a:lnTo>
                    <a:lnTo>
                      <a:pt x="336" y="0"/>
                    </a:lnTo>
                    <a:lnTo>
                      <a:pt x="334" y="11"/>
                    </a:lnTo>
                  </a:path>
                </a:pathLst>
              </a:custGeom>
              <a:solidFill>
                <a:schemeClr val="hlink"/>
              </a:solidFill>
              <a:ln w="9525" cap="rnd">
                <a:noFill/>
                <a:round/>
                <a:headEnd type="none" w="sm" len="sm"/>
                <a:tailEnd type="none" w="sm" len="sm"/>
              </a:ln>
            </p:spPr>
            <p:txBody>
              <a:bodyPr/>
              <a:lstStyle/>
              <a:p>
                <a:endParaRPr lang="tr-TR"/>
              </a:p>
            </p:txBody>
          </p:sp>
          <p:sp>
            <p:nvSpPr>
              <p:cNvPr id="11278" name="Freeform 107"/>
              <p:cNvSpPr>
                <a:spLocks/>
              </p:cNvSpPr>
              <p:nvPr/>
            </p:nvSpPr>
            <p:spPr bwMode="auto">
              <a:xfrm>
                <a:off x="1707" y="965"/>
                <a:ext cx="17" cy="18"/>
              </a:xfrm>
              <a:custGeom>
                <a:avLst/>
                <a:gdLst>
                  <a:gd name="T0" fmla="*/ 7 w 17"/>
                  <a:gd name="T1" fmla="*/ 15 h 18"/>
                  <a:gd name="T2" fmla="*/ 5 w 17"/>
                  <a:gd name="T3" fmla="*/ 15 h 18"/>
                  <a:gd name="T4" fmla="*/ 14 w 17"/>
                  <a:gd name="T5" fmla="*/ 17 h 18"/>
                  <a:gd name="T6" fmla="*/ 16 w 17"/>
                  <a:gd name="T7" fmla="*/ 3 h 18"/>
                  <a:gd name="T8" fmla="*/ 7 w 17"/>
                  <a:gd name="T9" fmla="*/ 0 h 18"/>
                  <a:gd name="T10" fmla="*/ 5 w 17"/>
                  <a:gd name="T11" fmla="*/ 0 h 18"/>
                  <a:gd name="T12" fmla="*/ 7 w 17"/>
                  <a:gd name="T13" fmla="*/ 0 h 18"/>
                  <a:gd name="T14" fmla="*/ 5 w 17"/>
                  <a:gd name="T15" fmla="*/ 0 h 18"/>
                  <a:gd name="T16" fmla="*/ 3 w 17"/>
                  <a:gd name="T17" fmla="*/ 1 h 18"/>
                  <a:gd name="T18" fmla="*/ 1 w 17"/>
                  <a:gd name="T19" fmla="*/ 3 h 18"/>
                  <a:gd name="T20" fmla="*/ 0 w 17"/>
                  <a:gd name="T21" fmla="*/ 5 h 18"/>
                  <a:gd name="T22" fmla="*/ 0 w 17"/>
                  <a:gd name="T23" fmla="*/ 7 h 18"/>
                  <a:gd name="T24" fmla="*/ 0 w 17"/>
                  <a:gd name="T25" fmla="*/ 11 h 18"/>
                  <a:gd name="T26" fmla="*/ 1 w 17"/>
                  <a:gd name="T27" fmla="*/ 13 h 18"/>
                  <a:gd name="T28" fmla="*/ 5 w 17"/>
                  <a:gd name="T29" fmla="*/ 15 h 18"/>
                  <a:gd name="T30" fmla="*/ 7 w 17"/>
                  <a:gd name="T31" fmla="*/ 15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8"/>
                  <a:gd name="T50" fmla="*/ 17 w 17"/>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8">
                    <a:moveTo>
                      <a:pt x="7" y="15"/>
                    </a:moveTo>
                    <a:lnTo>
                      <a:pt x="5" y="15"/>
                    </a:lnTo>
                    <a:lnTo>
                      <a:pt x="14" y="17"/>
                    </a:lnTo>
                    <a:lnTo>
                      <a:pt x="16" y="3"/>
                    </a:lnTo>
                    <a:lnTo>
                      <a:pt x="7" y="0"/>
                    </a:lnTo>
                    <a:lnTo>
                      <a:pt x="5" y="0"/>
                    </a:lnTo>
                    <a:lnTo>
                      <a:pt x="7" y="0"/>
                    </a:lnTo>
                    <a:lnTo>
                      <a:pt x="5" y="0"/>
                    </a:lnTo>
                    <a:lnTo>
                      <a:pt x="3" y="1"/>
                    </a:lnTo>
                    <a:lnTo>
                      <a:pt x="1" y="3"/>
                    </a:lnTo>
                    <a:lnTo>
                      <a:pt x="0" y="5"/>
                    </a:lnTo>
                    <a:lnTo>
                      <a:pt x="0" y="7"/>
                    </a:lnTo>
                    <a:lnTo>
                      <a:pt x="0" y="11"/>
                    </a:lnTo>
                    <a:lnTo>
                      <a:pt x="1" y="13"/>
                    </a:lnTo>
                    <a:lnTo>
                      <a:pt x="5" y="15"/>
                    </a:lnTo>
                    <a:lnTo>
                      <a:pt x="7" y="15"/>
                    </a:lnTo>
                  </a:path>
                </a:pathLst>
              </a:custGeom>
              <a:solidFill>
                <a:schemeClr val="hlink"/>
              </a:solidFill>
              <a:ln w="9525" cap="rnd">
                <a:noFill/>
                <a:round/>
                <a:headEnd type="none" w="sm" len="sm"/>
                <a:tailEnd type="none" w="sm" len="sm"/>
              </a:ln>
            </p:spPr>
            <p:txBody>
              <a:bodyPr/>
              <a:lstStyle/>
              <a:p>
                <a:endParaRPr lang="tr-TR"/>
              </a:p>
            </p:txBody>
          </p:sp>
          <p:sp>
            <p:nvSpPr>
              <p:cNvPr id="11279" name="Freeform 108"/>
              <p:cNvSpPr>
                <a:spLocks/>
              </p:cNvSpPr>
              <p:nvPr/>
            </p:nvSpPr>
            <p:spPr bwMode="auto">
              <a:xfrm>
                <a:off x="1162" y="965"/>
                <a:ext cx="552" cy="499"/>
              </a:xfrm>
              <a:custGeom>
                <a:avLst/>
                <a:gdLst>
                  <a:gd name="T0" fmla="*/ 17 w 552"/>
                  <a:gd name="T1" fmla="*/ 469 h 499"/>
                  <a:gd name="T2" fmla="*/ 29 w 552"/>
                  <a:gd name="T3" fmla="*/ 420 h 499"/>
                  <a:gd name="T4" fmla="*/ 45 w 552"/>
                  <a:gd name="T5" fmla="*/ 374 h 499"/>
                  <a:gd name="T6" fmla="*/ 64 w 552"/>
                  <a:gd name="T7" fmla="*/ 329 h 499"/>
                  <a:gd name="T8" fmla="*/ 89 w 552"/>
                  <a:gd name="T9" fmla="*/ 286 h 499"/>
                  <a:gd name="T10" fmla="*/ 115 w 552"/>
                  <a:gd name="T11" fmla="*/ 247 h 499"/>
                  <a:gd name="T12" fmla="*/ 144 w 552"/>
                  <a:gd name="T13" fmla="*/ 208 h 499"/>
                  <a:gd name="T14" fmla="*/ 176 w 552"/>
                  <a:gd name="T15" fmla="*/ 174 h 499"/>
                  <a:gd name="T16" fmla="*/ 213 w 552"/>
                  <a:gd name="T17" fmla="*/ 141 h 499"/>
                  <a:gd name="T18" fmla="*/ 250 w 552"/>
                  <a:gd name="T19" fmla="*/ 112 h 499"/>
                  <a:gd name="T20" fmla="*/ 291 w 552"/>
                  <a:gd name="T21" fmla="*/ 86 h 499"/>
                  <a:gd name="T22" fmla="*/ 334 w 552"/>
                  <a:gd name="T23" fmla="*/ 63 h 499"/>
                  <a:gd name="T24" fmla="*/ 378 w 552"/>
                  <a:gd name="T25" fmla="*/ 45 h 499"/>
                  <a:gd name="T26" fmla="*/ 426 w 552"/>
                  <a:gd name="T27" fmla="*/ 30 h 499"/>
                  <a:gd name="T28" fmla="*/ 475 w 552"/>
                  <a:gd name="T29" fmla="*/ 19 h 499"/>
                  <a:gd name="T30" fmla="*/ 525 w 552"/>
                  <a:gd name="T31" fmla="*/ 14 h 499"/>
                  <a:gd name="T32" fmla="*/ 551 w 552"/>
                  <a:gd name="T33" fmla="*/ 0 h 499"/>
                  <a:gd name="T34" fmla="*/ 499 w 552"/>
                  <a:gd name="T35" fmla="*/ 4 h 499"/>
                  <a:gd name="T36" fmla="*/ 447 w 552"/>
                  <a:gd name="T37" fmla="*/ 12 h 499"/>
                  <a:gd name="T38" fmla="*/ 399 w 552"/>
                  <a:gd name="T39" fmla="*/ 25 h 499"/>
                  <a:gd name="T40" fmla="*/ 351 w 552"/>
                  <a:gd name="T41" fmla="*/ 43 h 499"/>
                  <a:gd name="T42" fmla="*/ 307 w 552"/>
                  <a:gd name="T43" fmla="*/ 63 h 499"/>
                  <a:gd name="T44" fmla="*/ 264 w 552"/>
                  <a:gd name="T45" fmla="*/ 88 h 499"/>
                  <a:gd name="T46" fmla="*/ 223 w 552"/>
                  <a:gd name="T47" fmla="*/ 116 h 499"/>
                  <a:gd name="T48" fmla="*/ 185 w 552"/>
                  <a:gd name="T49" fmla="*/ 148 h 499"/>
                  <a:gd name="T50" fmla="*/ 151 w 552"/>
                  <a:gd name="T51" fmla="*/ 182 h 499"/>
                  <a:gd name="T52" fmla="*/ 119 w 552"/>
                  <a:gd name="T53" fmla="*/ 220 h 499"/>
                  <a:gd name="T54" fmla="*/ 91 w 552"/>
                  <a:gd name="T55" fmla="*/ 260 h 499"/>
                  <a:gd name="T56" fmla="*/ 66 w 552"/>
                  <a:gd name="T57" fmla="*/ 302 h 499"/>
                  <a:gd name="T58" fmla="*/ 43 w 552"/>
                  <a:gd name="T59" fmla="*/ 346 h 499"/>
                  <a:gd name="T60" fmla="*/ 25 w 552"/>
                  <a:gd name="T61" fmla="*/ 392 h 499"/>
                  <a:gd name="T62" fmla="*/ 10 w 552"/>
                  <a:gd name="T63" fmla="*/ 441 h 499"/>
                  <a:gd name="T64" fmla="*/ 0 w 552"/>
                  <a:gd name="T65" fmla="*/ 491 h 499"/>
                  <a:gd name="T66" fmla="*/ 1 w 552"/>
                  <a:gd name="T67" fmla="*/ 496 h 499"/>
                  <a:gd name="T68" fmla="*/ 5 w 552"/>
                  <a:gd name="T69" fmla="*/ 498 h 499"/>
                  <a:gd name="T70" fmla="*/ 9 w 552"/>
                  <a:gd name="T71" fmla="*/ 497 h 499"/>
                  <a:gd name="T72" fmla="*/ 12 w 552"/>
                  <a:gd name="T73" fmla="*/ 493 h 4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99"/>
                  <a:gd name="T113" fmla="*/ 552 w 552"/>
                  <a:gd name="T114" fmla="*/ 499 h 4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99">
                    <a:moveTo>
                      <a:pt x="12" y="493"/>
                    </a:moveTo>
                    <a:lnTo>
                      <a:pt x="17" y="469"/>
                    </a:lnTo>
                    <a:lnTo>
                      <a:pt x="23" y="444"/>
                    </a:lnTo>
                    <a:lnTo>
                      <a:pt x="29" y="420"/>
                    </a:lnTo>
                    <a:lnTo>
                      <a:pt x="37" y="397"/>
                    </a:lnTo>
                    <a:lnTo>
                      <a:pt x="45" y="374"/>
                    </a:lnTo>
                    <a:lnTo>
                      <a:pt x="54" y="351"/>
                    </a:lnTo>
                    <a:lnTo>
                      <a:pt x="64" y="329"/>
                    </a:lnTo>
                    <a:lnTo>
                      <a:pt x="75" y="307"/>
                    </a:lnTo>
                    <a:lnTo>
                      <a:pt x="89" y="286"/>
                    </a:lnTo>
                    <a:lnTo>
                      <a:pt x="100" y="267"/>
                    </a:lnTo>
                    <a:lnTo>
                      <a:pt x="115" y="247"/>
                    </a:lnTo>
                    <a:lnTo>
                      <a:pt x="129" y="227"/>
                    </a:lnTo>
                    <a:lnTo>
                      <a:pt x="144" y="208"/>
                    </a:lnTo>
                    <a:lnTo>
                      <a:pt x="160" y="190"/>
                    </a:lnTo>
                    <a:lnTo>
                      <a:pt x="176" y="174"/>
                    </a:lnTo>
                    <a:lnTo>
                      <a:pt x="194" y="157"/>
                    </a:lnTo>
                    <a:lnTo>
                      <a:pt x="213" y="141"/>
                    </a:lnTo>
                    <a:lnTo>
                      <a:pt x="231" y="127"/>
                    </a:lnTo>
                    <a:lnTo>
                      <a:pt x="250" y="112"/>
                    </a:lnTo>
                    <a:lnTo>
                      <a:pt x="270" y="99"/>
                    </a:lnTo>
                    <a:lnTo>
                      <a:pt x="291" y="86"/>
                    </a:lnTo>
                    <a:lnTo>
                      <a:pt x="313" y="74"/>
                    </a:lnTo>
                    <a:lnTo>
                      <a:pt x="334" y="63"/>
                    </a:lnTo>
                    <a:lnTo>
                      <a:pt x="356" y="55"/>
                    </a:lnTo>
                    <a:lnTo>
                      <a:pt x="378" y="45"/>
                    </a:lnTo>
                    <a:lnTo>
                      <a:pt x="403" y="38"/>
                    </a:lnTo>
                    <a:lnTo>
                      <a:pt x="426" y="30"/>
                    </a:lnTo>
                    <a:lnTo>
                      <a:pt x="450" y="24"/>
                    </a:lnTo>
                    <a:lnTo>
                      <a:pt x="475" y="19"/>
                    </a:lnTo>
                    <a:lnTo>
                      <a:pt x="500" y="16"/>
                    </a:lnTo>
                    <a:lnTo>
                      <a:pt x="525" y="14"/>
                    </a:lnTo>
                    <a:lnTo>
                      <a:pt x="551" y="12"/>
                    </a:lnTo>
                    <a:lnTo>
                      <a:pt x="551" y="0"/>
                    </a:lnTo>
                    <a:lnTo>
                      <a:pt x="525" y="1"/>
                    </a:lnTo>
                    <a:lnTo>
                      <a:pt x="499" y="4"/>
                    </a:lnTo>
                    <a:lnTo>
                      <a:pt x="473" y="8"/>
                    </a:lnTo>
                    <a:lnTo>
                      <a:pt x="447" y="12"/>
                    </a:lnTo>
                    <a:lnTo>
                      <a:pt x="423" y="18"/>
                    </a:lnTo>
                    <a:lnTo>
                      <a:pt x="399" y="25"/>
                    </a:lnTo>
                    <a:lnTo>
                      <a:pt x="374" y="34"/>
                    </a:lnTo>
                    <a:lnTo>
                      <a:pt x="351" y="43"/>
                    </a:lnTo>
                    <a:lnTo>
                      <a:pt x="329" y="53"/>
                    </a:lnTo>
                    <a:lnTo>
                      <a:pt x="307" y="63"/>
                    </a:lnTo>
                    <a:lnTo>
                      <a:pt x="284" y="76"/>
                    </a:lnTo>
                    <a:lnTo>
                      <a:pt x="264" y="88"/>
                    </a:lnTo>
                    <a:lnTo>
                      <a:pt x="243" y="102"/>
                    </a:lnTo>
                    <a:lnTo>
                      <a:pt x="223" y="116"/>
                    </a:lnTo>
                    <a:lnTo>
                      <a:pt x="205" y="131"/>
                    </a:lnTo>
                    <a:lnTo>
                      <a:pt x="185" y="148"/>
                    </a:lnTo>
                    <a:lnTo>
                      <a:pt x="169" y="165"/>
                    </a:lnTo>
                    <a:lnTo>
                      <a:pt x="151" y="182"/>
                    </a:lnTo>
                    <a:lnTo>
                      <a:pt x="135" y="201"/>
                    </a:lnTo>
                    <a:lnTo>
                      <a:pt x="119" y="220"/>
                    </a:lnTo>
                    <a:lnTo>
                      <a:pt x="104" y="239"/>
                    </a:lnTo>
                    <a:lnTo>
                      <a:pt x="91" y="260"/>
                    </a:lnTo>
                    <a:lnTo>
                      <a:pt x="77" y="280"/>
                    </a:lnTo>
                    <a:lnTo>
                      <a:pt x="66" y="302"/>
                    </a:lnTo>
                    <a:lnTo>
                      <a:pt x="53" y="324"/>
                    </a:lnTo>
                    <a:lnTo>
                      <a:pt x="43" y="346"/>
                    </a:lnTo>
                    <a:lnTo>
                      <a:pt x="33" y="369"/>
                    </a:lnTo>
                    <a:lnTo>
                      <a:pt x="25" y="392"/>
                    </a:lnTo>
                    <a:lnTo>
                      <a:pt x="17" y="417"/>
                    </a:lnTo>
                    <a:lnTo>
                      <a:pt x="10" y="441"/>
                    </a:lnTo>
                    <a:lnTo>
                      <a:pt x="5" y="465"/>
                    </a:lnTo>
                    <a:lnTo>
                      <a:pt x="0" y="491"/>
                    </a:lnTo>
                    <a:lnTo>
                      <a:pt x="0" y="493"/>
                    </a:lnTo>
                    <a:lnTo>
                      <a:pt x="1" y="496"/>
                    </a:lnTo>
                    <a:lnTo>
                      <a:pt x="3" y="497"/>
                    </a:lnTo>
                    <a:lnTo>
                      <a:pt x="5" y="498"/>
                    </a:lnTo>
                    <a:lnTo>
                      <a:pt x="7" y="498"/>
                    </a:lnTo>
                    <a:lnTo>
                      <a:pt x="9" y="497"/>
                    </a:lnTo>
                    <a:lnTo>
                      <a:pt x="10" y="496"/>
                    </a:lnTo>
                    <a:lnTo>
                      <a:pt x="12" y="493"/>
                    </a:lnTo>
                  </a:path>
                </a:pathLst>
              </a:custGeom>
              <a:solidFill>
                <a:schemeClr val="hlink"/>
              </a:solidFill>
              <a:ln w="9525" cap="rnd">
                <a:noFill/>
                <a:round/>
                <a:headEnd type="none" w="sm" len="sm"/>
                <a:tailEnd type="none" w="sm" len="sm"/>
              </a:ln>
            </p:spPr>
            <p:txBody>
              <a:bodyPr/>
              <a:lstStyle/>
              <a:p>
                <a:endParaRPr lang="tr-TR"/>
              </a:p>
            </p:txBody>
          </p:sp>
          <p:sp>
            <p:nvSpPr>
              <p:cNvPr id="11280" name="Freeform 109"/>
              <p:cNvSpPr>
                <a:spLocks/>
              </p:cNvSpPr>
              <p:nvPr/>
            </p:nvSpPr>
            <p:spPr bwMode="auto">
              <a:xfrm>
                <a:off x="1157" y="1457"/>
                <a:ext cx="17" cy="26"/>
              </a:xfrm>
              <a:custGeom>
                <a:avLst/>
                <a:gdLst>
                  <a:gd name="T0" fmla="*/ 10 w 17"/>
                  <a:gd name="T1" fmla="*/ 24 h 26"/>
                  <a:gd name="T2" fmla="*/ 12 w 17"/>
                  <a:gd name="T3" fmla="*/ 20 h 26"/>
                  <a:gd name="T4" fmla="*/ 16 w 17"/>
                  <a:gd name="T5" fmla="*/ 2 h 26"/>
                  <a:gd name="T6" fmla="*/ 4 w 17"/>
                  <a:gd name="T7" fmla="*/ 0 h 26"/>
                  <a:gd name="T8" fmla="*/ 0 w 17"/>
                  <a:gd name="T9" fmla="*/ 18 h 26"/>
                  <a:gd name="T10" fmla="*/ 1 w 17"/>
                  <a:gd name="T11" fmla="*/ 14 h 26"/>
                  <a:gd name="T12" fmla="*/ 0 w 17"/>
                  <a:gd name="T13" fmla="*/ 18 h 26"/>
                  <a:gd name="T14" fmla="*/ 0 w 17"/>
                  <a:gd name="T15" fmla="*/ 20 h 26"/>
                  <a:gd name="T16" fmla="*/ 1 w 17"/>
                  <a:gd name="T17" fmla="*/ 23 h 26"/>
                  <a:gd name="T18" fmla="*/ 3 w 17"/>
                  <a:gd name="T19" fmla="*/ 24 h 26"/>
                  <a:gd name="T20" fmla="*/ 5 w 17"/>
                  <a:gd name="T21" fmla="*/ 25 h 26"/>
                  <a:gd name="T22" fmla="*/ 7 w 17"/>
                  <a:gd name="T23" fmla="*/ 25 h 26"/>
                  <a:gd name="T24" fmla="*/ 10 w 17"/>
                  <a:gd name="T25" fmla="*/ 24 h 26"/>
                  <a:gd name="T26" fmla="*/ 11 w 17"/>
                  <a:gd name="T27" fmla="*/ 23 h 26"/>
                  <a:gd name="T28" fmla="*/ 12 w 17"/>
                  <a:gd name="T29" fmla="*/ 20 h 26"/>
                  <a:gd name="T30" fmla="*/ 10 w 17"/>
                  <a:gd name="T31" fmla="*/ 24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6"/>
                  <a:gd name="T50" fmla="*/ 17 w 17"/>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6">
                    <a:moveTo>
                      <a:pt x="10" y="24"/>
                    </a:moveTo>
                    <a:lnTo>
                      <a:pt x="12" y="20"/>
                    </a:lnTo>
                    <a:lnTo>
                      <a:pt x="16" y="2"/>
                    </a:lnTo>
                    <a:lnTo>
                      <a:pt x="4" y="0"/>
                    </a:lnTo>
                    <a:lnTo>
                      <a:pt x="0" y="18"/>
                    </a:lnTo>
                    <a:lnTo>
                      <a:pt x="1" y="14"/>
                    </a:lnTo>
                    <a:lnTo>
                      <a:pt x="0" y="18"/>
                    </a:lnTo>
                    <a:lnTo>
                      <a:pt x="0" y="20"/>
                    </a:lnTo>
                    <a:lnTo>
                      <a:pt x="1" y="23"/>
                    </a:lnTo>
                    <a:lnTo>
                      <a:pt x="3" y="24"/>
                    </a:lnTo>
                    <a:lnTo>
                      <a:pt x="5" y="25"/>
                    </a:lnTo>
                    <a:lnTo>
                      <a:pt x="7" y="25"/>
                    </a:lnTo>
                    <a:lnTo>
                      <a:pt x="10" y="24"/>
                    </a:lnTo>
                    <a:lnTo>
                      <a:pt x="11" y="23"/>
                    </a:lnTo>
                    <a:lnTo>
                      <a:pt x="12" y="20"/>
                    </a:lnTo>
                    <a:lnTo>
                      <a:pt x="10" y="24"/>
                    </a:lnTo>
                  </a:path>
                </a:pathLst>
              </a:custGeom>
              <a:solidFill>
                <a:schemeClr val="hlink"/>
              </a:solidFill>
              <a:ln w="9525" cap="rnd">
                <a:noFill/>
                <a:round/>
                <a:headEnd type="none" w="sm" len="sm"/>
                <a:tailEnd type="none" w="sm" len="sm"/>
              </a:ln>
            </p:spPr>
            <p:txBody>
              <a:bodyPr/>
              <a:lstStyle/>
              <a:p>
                <a:endParaRPr lang="tr-TR"/>
              </a:p>
            </p:txBody>
          </p:sp>
          <p:sp>
            <p:nvSpPr>
              <p:cNvPr id="11281" name="Freeform 110"/>
              <p:cNvSpPr>
                <a:spLocks/>
              </p:cNvSpPr>
              <p:nvPr/>
            </p:nvSpPr>
            <p:spPr bwMode="auto">
              <a:xfrm>
                <a:off x="910" y="1472"/>
                <a:ext cx="258" cy="479"/>
              </a:xfrm>
              <a:custGeom>
                <a:avLst/>
                <a:gdLst>
                  <a:gd name="T0" fmla="*/ 13 w 258"/>
                  <a:gd name="T1" fmla="*/ 460 h 479"/>
                  <a:gd name="T2" fmla="*/ 15 w 258"/>
                  <a:gd name="T3" fmla="*/ 424 h 479"/>
                  <a:gd name="T4" fmla="*/ 19 w 258"/>
                  <a:gd name="T5" fmla="*/ 390 h 479"/>
                  <a:gd name="T6" fmla="*/ 26 w 258"/>
                  <a:gd name="T7" fmla="*/ 354 h 479"/>
                  <a:gd name="T8" fmla="*/ 34 w 258"/>
                  <a:gd name="T9" fmla="*/ 321 h 479"/>
                  <a:gd name="T10" fmla="*/ 44 w 258"/>
                  <a:gd name="T11" fmla="*/ 289 h 479"/>
                  <a:gd name="T12" fmla="*/ 57 w 258"/>
                  <a:gd name="T13" fmla="*/ 256 h 479"/>
                  <a:gd name="T14" fmla="*/ 71 w 258"/>
                  <a:gd name="T15" fmla="*/ 226 h 479"/>
                  <a:gd name="T16" fmla="*/ 88 w 258"/>
                  <a:gd name="T17" fmla="*/ 195 h 479"/>
                  <a:gd name="T18" fmla="*/ 106 w 258"/>
                  <a:gd name="T19" fmla="*/ 166 h 479"/>
                  <a:gd name="T20" fmla="*/ 125 w 258"/>
                  <a:gd name="T21" fmla="*/ 138 h 479"/>
                  <a:gd name="T22" fmla="*/ 145 w 258"/>
                  <a:gd name="T23" fmla="*/ 113 h 479"/>
                  <a:gd name="T24" fmla="*/ 167 w 258"/>
                  <a:gd name="T25" fmla="*/ 87 h 479"/>
                  <a:gd name="T26" fmla="*/ 192 w 258"/>
                  <a:gd name="T27" fmla="*/ 63 h 479"/>
                  <a:gd name="T28" fmla="*/ 217 w 258"/>
                  <a:gd name="T29" fmla="*/ 40 h 479"/>
                  <a:gd name="T30" fmla="*/ 243 w 258"/>
                  <a:gd name="T31" fmla="*/ 19 h 479"/>
                  <a:gd name="T32" fmla="*/ 250 w 258"/>
                  <a:gd name="T33" fmla="*/ 0 h 479"/>
                  <a:gd name="T34" fmla="*/ 223 w 258"/>
                  <a:gd name="T35" fmla="*/ 21 h 479"/>
                  <a:gd name="T36" fmla="*/ 196 w 258"/>
                  <a:gd name="T37" fmla="*/ 43 h 479"/>
                  <a:gd name="T38" fmla="*/ 170 w 258"/>
                  <a:gd name="T39" fmla="*/ 66 h 479"/>
                  <a:gd name="T40" fmla="*/ 147 w 258"/>
                  <a:gd name="T41" fmla="*/ 92 h 479"/>
                  <a:gd name="T42" fmla="*/ 125 w 258"/>
                  <a:gd name="T43" fmla="*/ 117 h 479"/>
                  <a:gd name="T44" fmla="*/ 105 w 258"/>
                  <a:gd name="T45" fmla="*/ 145 h 479"/>
                  <a:gd name="T46" fmla="*/ 86 w 258"/>
                  <a:gd name="T47" fmla="*/ 174 h 479"/>
                  <a:gd name="T48" fmla="*/ 68 w 258"/>
                  <a:gd name="T49" fmla="*/ 205 h 479"/>
                  <a:gd name="T50" fmla="*/ 52 w 258"/>
                  <a:gd name="T51" fmla="*/ 236 h 479"/>
                  <a:gd name="T52" fmla="*/ 39 w 258"/>
                  <a:gd name="T53" fmla="*/ 268 h 479"/>
                  <a:gd name="T54" fmla="*/ 27 w 258"/>
                  <a:gd name="T55" fmla="*/ 301 h 479"/>
                  <a:gd name="T56" fmla="*/ 18 w 258"/>
                  <a:gd name="T57" fmla="*/ 335 h 479"/>
                  <a:gd name="T58" fmla="*/ 10 w 258"/>
                  <a:gd name="T59" fmla="*/ 370 h 479"/>
                  <a:gd name="T60" fmla="*/ 5 w 258"/>
                  <a:gd name="T61" fmla="*/ 405 h 479"/>
                  <a:gd name="T62" fmla="*/ 1 w 258"/>
                  <a:gd name="T63" fmla="*/ 442 h 479"/>
                  <a:gd name="T64" fmla="*/ 0 w 258"/>
                  <a:gd name="T65" fmla="*/ 478 h 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479"/>
                  <a:gd name="T101" fmla="*/ 258 w 258"/>
                  <a:gd name="T102" fmla="*/ 479 h 4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479">
                    <a:moveTo>
                      <a:pt x="13" y="478"/>
                    </a:moveTo>
                    <a:lnTo>
                      <a:pt x="13" y="460"/>
                    </a:lnTo>
                    <a:lnTo>
                      <a:pt x="14" y="442"/>
                    </a:lnTo>
                    <a:lnTo>
                      <a:pt x="15" y="424"/>
                    </a:lnTo>
                    <a:lnTo>
                      <a:pt x="17" y="407"/>
                    </a:lnTo>
                    <a:lnTo>
                      <a:pt x="19" y="390"/>
                    </a:lnTo>
                    <a:lnTo>
                      <a:pt x="22" y="372"/>
                    </a:lnTo>
                    <a:lnTo>
                      <a:pt x="26" y="354"/>
                    </a:lnTo>
                    <a:lnTo>
                      <a:pt x="30" y="338"/>
                    </a:lnTo>
                    <a:lnTo>
                      <a:pt x="34" y="321"/>
                    </a:lnTo>
                    <a:lnTo>
                      <a:pt x="40" y="305"/>
                    </a:lnTo>
                    <a:lnTo>
                      <a:pt x="44" y="289"/>
                    </a:lnTo>
                    <a:lnTo>
                      <a:pt x="50" y="272"/>
                    </a:lnTo>
                    <a:lnTo>
                      <a:pt x="57" y="256"/>
                    </a:lnTo>
                    <a:lnTo>
                      <a:pt x="64" y="240"/>
                    </a:lnTo>
                    <a:lnTo>
                      <a:pt x="71" y="226"/>
                    </a:lnTo>
                    <a:lnTo>
                      <a:pt x="79" y="211"/>
                    </a:lnTo>
                    <a:lnTo>
                      <a:pt x="88" y="195"/>
                    </a:lnTo>
                    <a:lnTo>
                      <a:pt x="96" y="182"/>
                    </a:lnTo>
                    <a:lnTo>
                      <a:pt x="106" y="166"/>
                    </a:lnTo>
                    <a:lnTo>
                      <a:pt x="115" y="152"/>
                    </a:lnTo>
                    <a:lnTo>
                      <a:pt x="125" y="138"/>
                    </a:lnTo>
                    <a:lnTo>
                      <a:pt x="135" y="125"/>
                    </a:lnTo>
                    <a:lnTo>
                      <a:pt x="145" y="113"/>
                    </a:lnTo>
                    <a:lnTo>
                      <a:pt x="156" y="100"/>
                    </a:lnTo>
                    <a:lnTo>
                      <a:pt x="167" y="87"/>
                    </a:lnTo>
                    <a:lnTo>
                      <a:pt x="179" y="74"/>
                    </a:lnTo>
                    <a:lnTo>
                      <a:pt x="192" y="63"/>
                    </a:lnTo>
                    <a:lnTo>
                      <a:pt x="204" y="52"/>
                    </a:lnTo>
                    <a:lnTo>
                      <a:pt x="217" y="40"/>
                    </a:lnTo>
                    <a:lnTo>
                      <a:pt x="230" y="30"/>
                    </a:lnTo>
                    <a:lnTo>
                      <a:pt x="243" y="19"/>
                    </a:lnTo>
                    <a:lnTo>
                      <a:pt x="257" y="10"/>
                    </a:lnTo>
                    <a:lnTo>
                      <a:pt x="250" y="0"/>
                    </a:lnTo>
                    <a:lnTo>
                      <a:pt x="236" y="10"/>
                    </a:lnTo>
                    <a:lnTo>
                      <a:pt x="223" y="21"/>
                    </a:lnTo>
                    <a:lnTo>
                      <a:pt x="208" y="31"/>
                    </a:lnTo>
                    <a:lnTo>
                      <a:pt x="196" y="43"/>
                    </a:lnTo>
                    <a:lnTo>
                      <a:pt x="183" y="55"/>
                    </a:lnTo>
                    <a:lnTo>
                      <a:pt x="170" y="66"/>
                    </a:lnTo>
                    <a:lnTo>
                      <a:pt x="158" y="79"/>
                    </a:lnTo>
                    <a:lnTo>
                      <a:pt x="147" y="92"/>
                    </a:lnTo>
                    <a:lnTo>
                      <a:pt x="136" y="104"/>
                    </a:lnTo>
                    <a:lnTo>
                      <a:pt x="125" y="117"/>
                    </a:lnTo>
                    <a:lnTo>
                      <a:pt x="115" y="131"/>
                    </a:lnTo>
                    <a:lnTo>
                      <a:pt x="105" y="145"/>
                    </a:lnTo>
                    <a:lnTo>
                      <a:pt x="95" y="160"/>
                    </a:lnTo>
                    <a:lnTo>
                      <a:pt x="86" y="174"/>
                    </a:lnTo>
                    <a:lnTo>
                      <a:pt x="77" y="190"/>
                    </a:lnTo>
                    <a:lnTo>
                      <a:pt x="68" y="205"/>
                    </a:lnTo>
                    <a:lnTo>
                      <a:pt x="60" y="219"/>
                    </a:lnTo>
                    <a:lnTo>
                      <a:pt x="52" y="236"/>
                    </a:lnTo>
                    <a:lnTo>
                      <a:pt x="45" y="251"/>
                    </a:lnTo>
                    <a:lnTo>
                      <a:pt x="39" y="268"/>
                    </a:lnTo>
                    <a:lnTo>
                      <a:pt x="33" y="284"/>
                    </a:lnTo>
                    <a:lnTo>
                      <a:pt x="27" y="301"/>
                    </a:lnTo>
                    <a:lnTo>
                      <a:pt x="22" y="317"/>
                    </a:lnTo>
                    <a:lnTo>
                      <a:pt x="18" y="335"/>
                    </a:lnTo>
                    <a:lnTo>
                      <a:pt x="14" y="353"/>
                    </a:lnTo>
                    <a:lnTo>
                      <a:pt x="10" y="370"/>
                    </a:lnTo>
                    <a:lnTo>
                      <a:pt x="7" y="387"/>
                    </a:lnTo>
                    <a:lnTo>
                      <a:pt x="5" y="405"/>
                    </a:lnTo>
                    <a:lnTo>
                      <a:pt x="3" y="424"/>
                    </a:lnTo>
                    <a:lnTo>
                      <a:pt x="1" y="442"/>
                    </a:lnTo>
                    <a:lnTo>
                      <a:pt x="1" y="460"/>
                    </a:lnTo>
                    <a:lnTo>
                      <a:pt x="0" y="478"/>
                    </a:lnTo>
                    <a:lnTo>
                      <a:pt x="13" y="478"/>
                    </a:lnTo>
                  </a:path>
                </a:pathLst>
              </a:custGeom>
              <a:solidFill>
                <a:schemeClr val="hlink"/>
              </a:solidFill>
              <a:ln w="9525" cap="rnd">
                <a:noFill/>
                <a:round/>
                <a:headEnd type="none" w="sm" len="sm"/>
                <a:tailEnd type="none" w="sm" len="sm"/>
              </a:ln>
            </p:spPr>
            <p:txBody>
              <a:bodyPr/>
              <a:lstStyle/>
              <a:p>
                <a:endParaRPr lang="tr-TR"/>
              </a:p>
            </p:txBody>
          </p:sp>
          <p:sp>
            <p:nvSpPr>
              <p:cNvPr id="11282" name="Freeform 111"/>
              <p:cNvSpPr>
                <a:spLocks/>
              </p:cNvSpPr>
              <p:nvPr/>
            </p:nvSpPr>
            <p:spPr bwMode="auto">
              <a:xfrm>
                <a:off x="910" y="1951"/>
                <a:ext cx="83" cy="283"/>
              </a:xfrm>
              <a:custGeom>
                <a:avLst/>
                <a:gdLst>
                  <a:gd name="T0" fmla="*/ 82 w 83"/>
                  <a:gd name="T1" fmla="*/ 273 h 283"/>
                  <a:gd name="T2" fmla="*/ 73 w 83"/>
                  <a:gd name="T3" fmla="*/ 258 h 283"/>
                  <a:gd name="T4" fmla="*/ 66 w 83"/>
                  <a:gd name="T5" fmla="*/ 241 h 283"/>
                  <a:gd name="T6" fmla="*/ 59 w 83"/>
                  <a:gd name="T7" fmla="*/ 227 h 283"/>
                  <a:gd name="T8" fmla="*/ 52 w 83"/>
                  <a:gd name="T9" fmla="*/ 210 h 283"/>
                  <a:gd name="T10" fmla="*/ 46 w 83"/>
                  <a:gd name="T11" fmla="*/ 194 h 283"/>
                  <a:gd name="T12" fmla="*/ 41 w 83"/>
                  <a:gd name="T13" fmla="*/ 177 h 283"/>
                  <a:gd name="T14" fmla="*/ 35 w 83"/>
                  <a:gd name="T15" fmla="*/ 160 h 283"/>
                  <a:gd name="T16" fmla="*/ 31 w 83"/>
                  <a:gd name="T17" fmla="*/ 144 h 283"/>
                  <a:gd name="T18" fmla="*/ 26 w 83"/>
                  <a:gd name="T19" fmla="*/ 126 h 283"/>
                  <a:gd name="T20" fmla="*/ 23 w 83"/>
                  <a:gd name="T21" fmla="*/ 108 h 283"/>
                  <a:gd name="T22" fmla="*/ 19 w 83"/>
                  <a:gd name="T23" fmla="*/ 90 h 283"/>
                  <a:gd name="T24" fmla="*/ 17 w 83"/>
                  <a:gd name="T25" fmla="*/ 73 h 283"/>
                  <a:gd name="T26" fmla="*/ 15 w 83"/>
                  <a:gd name="T27" fmla="*/ 55 h 283"/>
                  <a:gd name="T28" fmla="*/ 14 w 83"/>
                  <a:gd name="T29" fmla="*/ 35 h 283"/>
                  <a:gd name="T30" fmla="*/ 13 w 83"/>
                  <a:gd name="T31" fmla="*/ 19 h 283"/>
                  <a:gd name="T32" fmla="*/ 13 w 83"/>
                  <a:gd name="T33" fmla="*/ 0 h 283"/>
                  <a:gd name="T34" fmla="*/ 0 w 83"/>
                  <a:gd name="T35" fmla="*/ 9 h 283"/>
                  <a:gd name="T36" fmla="*/ 1 w 83"/>
                  <a:gd name="T37" fmla="*/ 27 h 283"/>
                  <a:gd name="T38" fmla="*/ 1 w 83"/>
                  <a:gd name="T39" fmla="*/ 46 h 283"/>
                  <a:gd name="T40" fmla="*/ 3 w 83"/>
                  <a:gd name="T41" fmla="*/ 65 h 283"/>
                  <a:gd name="T42" fmla="*/ 6 w 83"/>
                  <a:gd name="T43" fmla="*/ 84 h 283"/>
                  <a:gd name="T44" fmla="*/ 9 w 83"/>
                  <a:gd name="T45" fmla="*/ 102 h 283"/>
                  <a:gd name="T46" fmla="*/ 12 w 83"/>
                  <a:gd name="T47" fmla="*/ 119 h 283"/>
                  <a:gd name="T48" fmla="*/ 16 w 83"/>
                  <a:gd name="T49" fmla="*/ 137 h 283"/>
                  <a:gd name="T50" fmla="*/ 20 w 83"/>
                  <a:gd name="T51" fmla="*/ 155 h 283"/>
                  <a:gd name="T52" fmla="*/ 26 w 83"/>
                  <a:gd name="T53" fmla="*/ 173 h 283"/>
                  <a:gd name="T54" fmla="*/ 31 w 83"/>
                  <a:gd name="T55" fmla="*/ 190 h 283"/>
                  <a:gd name="T56" fmla="*/ 37 w 83"/>
                  <a:gd name="T57" fmla="*/ 206 h 283"/>
                  <a:gd name="T58" fmla="*/ 44 w 83"/>
                  <a:gd name="T59" fmla="*/ 223 h 283"/>
                  <a:gd name="T60" fmla="*/ 51 w 83"/>
                  <a:gd name="T61" fmla="*/ 239 h 283"/>
                  <a:gd name="T62" fmla="*/ 58 w 83"/>
                  <a:gd name="T63" fmla="*/ 256 h 283"/>
                  <a:gd name="T64" fmla="*/ 67 w 83"/>
                  <a:gd name="T65" fmla="*/ 272 h 283"/>
                  <a:gd name="T66" fmla="*/ 73 w 83"/>
                  <a:gd name="T67" fmla="*/ 282 h 283"/>
                  <a:gd name="T68" fmla="*/ 73 w 83"/>
                  <a:gd name="T69" fmla="*/ 281 h 283"/>
                  <a:gd name="T70" fmla="*/ 77 w 83"/>
                  <a:gd name="T71" fmla="*/ 282 h 283"/>
                  <a:gd name="T72" fmla="*/ 82 w 83"/>
                  <a:gd name="T73" fmla="*/ 280 h 283"/>
                  <a:gd name="T74" fmla="*/ 82 w 83"/>
                  <a:gd name="T75" fmla="*/ 275 h 283"/>
                  <a:gd name="T76" fmla="*/ 78 w 83"/>
                  <a:gd name="T77" fmla="*/ 271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283"/>
                  <a:gd name="T119" fmla="*/ 83 w 83"/>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283">
                    <a:moveTo>
                      <a:pt x="78" y="271"/>
                    </a:moveTo>
                    <a:lnTo>
                      <a:pt x="82" y="273"/>
                    </a:lnTo>
                    <a:lnTo>
                      <a:pt x="77" y="266"/>
                    </a:lnTo>
                    <a:lnTo>
                      <a:pt x="73" y="258"/>
                    </a:lnTo>
                    <a:lnTo>
                      <a:pt x="70" y="249"/>
                    </a:lnTo>
                    <a:lnTo>
                      <a:pt x="66" y="241"/>
                    </a:lnTo>
                    <a:lnTo>
                      <a:pt x="62" y="235"/>
                    </a:lnTo>
                    <a:lnTo>
                      <a:pt x="59" y="227"/>
                    </a:lnTo>
                    <a:lnTo>
                      <a:pt x="55" y="218"/>
                    </a:lnTo>
                    <a:lnTo>
                      <a:pt x="52" y="210"/>
                    </a:lnTo>
                    <a:lnTo>
                      <a:pt x="49" y="202"/>
                    </a:lnTo>
                    <a:lnTo>
                      <a:pt x="46" y="194"/>
                    </a:lnTo>
                    <a:lnTo>
                      <a:pt x="43" y="185"/>
                    </a:lnTo>
                    <a:lnTo>
                      <a:pt x="41" y="177"/>
                    </a:lnTo>
                    <a:lnTo>
                      <a:pt x="38" y="168"/>
                    </a:lnTo>
                    <a:lnTo>
                      <a:pt x="35" y="160"/>
                    </a:lnTo>
                    <a:lnTo>
                      <a:pt x="33" y="152"/>
                    </a:lnTo>
                    <a:lnTo>
                      <a:pt x="31" y="144"/>
                    </a:lnTo>
                    <a:lnTo>
                      <a:pt x="28" y="134"/>
                    </a:lnTo>
                    <a:lnTo>
                      <a:pt x="26" y="126"/>
                    </a:lnTo>
                    <a:lnTo>
                      <a:pt x="25" y="118"/>
                    </a:lnTo>
                    <a:lnTo>
                      <a:pt x="23" y="108"/>
                    </a:lnTo>
                    <a:lnTo>
                      <a:pt x="21" y="99"/>
                    </a:lnTo>
                    <a:lnTo>
                      <a:pt x="19" y="90"/>
                    </a:lnTo>
                    <a:lnTo>
                      <a:pt x="18" y="81"/>
                    </a:lnTo>
                    <a:lnTo>
                      <a:pt x="17" y="73"/>
                    </a:lnTo>
                    <a:lnTo>
                      <a:pt x="16" y="64"/>
                    </a:lnTo>
                    <a:lnTo>
                      <a:pt x="15" y="55"/>
                    </a:lnTo>
                    <a:lnTo>
                      <a:pt x="14" y="46"/>
                    </a:lnTo>
                    <a:lnTo>
                      <a:pt x="14" y="35"/>
                    </a:lnTo>
                    <a:lnTo>
                      <a:pt x="13" y="27"/>
                    </a:lnTo>
                    <a:lnTo>
                      <a:pt x="13" y="19"/>
                    </a:lnTo>
                    <a:lnTo>
                      <a:pt x="13" y="9"/>
                    </a:lnTo>
                    <a:lnTo>
                      <a:pt x="13" y="0"/>
                    </a:lnTo>
                    <a:lnTo>
                      <a:pt x="0" y="0"/>
                    </a:lnTo>
                    <a:lnTo>
                      <a:pt x="0" y="9"/>
                    </a:lnTo>
                    <a:lnTo>
                      <a:pt x="1" y="19"/>
                    </a:lnTo>
                    <a:lnTo>
                      <a:pt x="1" y="27"/>
                    </a:lnTo>
                    <a:lnTo>
                      <a:pt x="1" y="37"/>
                    </a:lnTo>
                    <a:lnTo>
                      <a:pt x="1" y="46"/>
                    </a:lnTo>
                    <a:lnTo>
                      <a:pt x="3" y="56"/>
                    </a:lnTo>
                    <a:lnTo>
                      <a:pt x="3" y="65"/>
                    </a:lnTo>
                    <a:lnTo>
                      <a:pt x="5" y="74"/>
                    </a:lnTo>
                    <a:lnTo>
                      <a:pt x="6" y="84"/>
                    </a:lnTo>
                    <a:lnTo>
                      <a:pt x="8" y="93"/>
                    </a:lnTo>
                    <a:lnTo>
                      <a:pt x="9" y="102"/>
                    </a:lnTo>
                    <a:lnTo>
                      <a:pt x="10" y="110"/>
                    </a:lnTo>
                    <a:lnTo>
                      <a:pt x="12" y="119"/>
                    </a:lnTo>
                    <a:lnTo>
                      <a:pt x="14" y="128"/>
                    </a:lnTo>
                    <a:lnTo>
                      <a:pt x="16" y="137"/>
                    </a:lnTo>
                    <a:lnTo>
                      <a:pt x="18" y="146"/>
                    </a:lnTo>
                    <a:lnTo>
                      <a:pt x="20" y="155"/>
                    </a:lnTo>
                    <a:lnTo>
                      <a:pt x="23" y="164"/>
                    </a:lnTo>
                    <a:lnTo>
                      <a:pt x="26" y="173"/>
                    </a:lnTo>
                    <a:lnTo>
                      <a:pt x="28" y="181"/>
                    </a:lnTo>
                    <a:lnTo>
                      <a:pt x="31" y="190"/>
                    </a:lnTo>
                    <a:lnTo>
                      <a:pt x="35" y="198"/>
                    </a:lnTo>
                    <a:lnTo>
                      <a:pt x="37" y="206"/>
                    </a:lnTo>
                    <a:lnTo>
                      <a:pt x="41" y="214"/>
                    </a:lnTo>
                    <a:lnTo>
                      <a:pt x="44" y="223"/>
                    </a:lnTo>
                    <a:lnTo>
                      <a:pt x="47" y="231"/>
                    </a:lnTo>
                    <a:lnTo>
                      <a:pt x="51" y="239"/>
                    </a:lnTo>
                    <a:lnTo>
                      <a:pt x="54" y="248"/>
                    </a:lnTo>
                    <a:lnTo>
                      <a:pt x="58" y="256"/>
                    </a:lnTo>
                    <a:lnTo>
                      <a:pt x="62" y="264"/>
                    </a:lnTo>
                    <a:lnTo>
                      <a:pt x="67" y="272"/>
                    </a:lnTo>
                    <a:lnTo>
                      <a:pt x="70" y="279"/>
                    </a:lnTo>
                    <a:lnTo>
                      <a:pt x="73" y="282"/>
                    </a:lnTo>
                    <a:lnTo>
                      <a:pt x="70" y="279"/>
                    </a:lnTo>
                    <a:lnTo>
                      <a:pt x="73" y="281"/>
                    </a:lnTo>
                    <a:lnTo>
                      <a:pt x="74" y="282"/>
                    </a:lnTo>
                    <a:lnTo>
                      <a:pt x="77" y="282"/>
                    </a:lnTo>
                    <a:lnTo>
                      <a:pt x="80" y="281"/>
                    </a:lnTo>
                    <a:lnTo>
                      <a:pt x="82" y="280"/>
                    </a:lnTo>
                    <a:lnTo>
                      <a:pt x="82" y="277"/>
                    </a:lnTo>
                    <a:lnTo>
                      <a:pt x="82" y="275"/>
                    </a:lnTo>
                    <a:lnTo>
                      <a:pt x="82" y="273"/>
                    </a:lnTo>
                    <a:lnTo>
                      <a:pt x="78" y="271"/>
                    </a:lnTo>
                  </a:path>
                </a:pathLst>
              </a:custGeom>
              <a:solidFill>
                <a:schemeClr val="hlink"/>
              </a:solidFill>
              <a:ln w="9525" cap="rnd">
                <a:noFill/>
                <a:round/>
                <a:headEnd type="none" w="sm" len="sm"/>
                <a:tailEnd type="none" w="sm" len="sm"/>
              </a:ln>
            </p:spPr>
            <p:txBody>
              <a:bodyPr/>
              <a:lstStyle/>
              <a:p>
                <a:endParaRPr lang="tr-TR"/>
              </a:p>
            </p:txBody>
          </p:sp>
          <p:sp>
            <p:nvSpPr>
              <p:cNvPr id="11283" name="Freeform 112"/>
              <p:cNvSpPr>
                <a:spLocks/>
              </p:cNvSpPr>
              <p:nvPr/>
            </p:nvSpPr>
            <p:spPr bwMode="auto">
              <a:xfrm>
                <a:off x="985" y="2222"/>
                <a:ext cx="17" cy="17"/>
              </a:xfrm>
              <a:custGeom>
                <a:avLst/>
                <a:gdLst>
                  <a:gd name="T0" fmla="*/ 5 w 17"/>
                  <a:gd name="T1" fmla="*/ 12 h 17"/>
                  <a:gd name="T2" fmla="*/ 12 w 17"/>
                  <a:gd name="T3" fmla="*/ 5 h 17"/>
                  <a:gd name="T4" fmla="*/ 3 w 17"/>
                  <a:gd name="T5" fmla="*/ 0 h 17"/>
                  <a:gd name="T6" fmla="*/ 0 w 17"/>
                  <a:gd name="T7" fmla="*/ 12 h 17"/>
                  <a:gd name="T8" fmla="*/ 9 w 17"/>
                  <a:gd name="T9" fmla="*/ 15 h 17"/>
                  <a:gd name="T10" fmla="*/ 16 w 17"/>
                  <a:gd name="T11" fmla="*/ 7 h 17"/>
                  <a:gd name="T12" fmla="*/ 9 w 17"/>
                  <a:gd name="T13" fmla="*/ 15 h 17"/>
                  <a:gd name="T14" fmla="*/ 10 w 17"/>
                  <a:gd name="T15" fmla="*/ 16 h 17"/>
                  <a:gd name="T16" fmla="*/ 12 w 17"/>
                  <a:gd name="T17" fmla="*/ 15 h 17"/>
                  <a:gd name="T18" fmla="*/ 14 w 17"/>
                  <a:gd name="T19" fmla="*/ 14 h 17"/>
                  <a:gd name="T20" fmla="*/ 16 w 17"/>
                  <a:gd name="T21" fmla="*/ 12 h 17"/>
                  <a:gd name="T22" fmla="*/ 16 w 17"/>
                  <a:gd name="T23" fmla="*/ 10 h 17"/>
                  <a:gd name="T24" fmla="*/ 16 w 17"/>
                  <a:gd name="T25" fmla="*/ 8 h 17"/>
                  <a:gd name="T26" fmla="*/ 16 w 17"/>
                  <a:gd name="T27" fmla="*/ 5 h 17"/>
                  <a:gd name="T28" fmla="*/ 12 w 17"/>
                  <a:gd name="T29" fmla="*/ 5 h 17"/>
                  <a:gd name="T30" fmla="*/ 5 w 17"/>
                  <a:gd name="T31" fmla="*/ 12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7"/>
                  <a:gd name="T50" fmla="*/ 17 w 17"/>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7">
                    <a:moveTo>
                      <a:pt x="5" y="12"/>
                    </a:moveTo>
                    <a:lnTo>
                      <a:pt x="12" y="5"/>
                    </a:lnTo>
                    <a:lnTo>
                      <a:pt x="3" y="0"/>
                    </a:lnTo>
                    <a:lnTo>
                      <a:pt x="0" y="12"/>
                    </a:lnTo>
                    <a:lnTo>
                      <a:pt x="9" y="15"/>
                    </a:lnTo>
                    <a:lnTo>
                      <a:pt x="16" y="7"/>
                    </a:lnTo>
                    <a:lnTo>
                      <a:pt x="9" y="15"/>
                    </a:lnTo>
                    <a:lnTo>
                      <a:pt x="10" y="16"/>
                    </a:lnTo>
                    <a:lnTo>
                      <a:pt x="12" y="15"/>
                    </a:lnTo>
                    <a:lnTo>
                      <a:pt x="14" y="14"/>
                    </a:lnTo>
                    <a:lnTo>
                      <a:pt x="16" y="12"/>
                    </a:lnTo>
                    <a:lnTo>
                      <a:pt x="16" y="10"/>
                    </a:lnTo>
                    <a:lnTo>
                      <a:pt x="16" y="8"/>
                    </a:lnTo>
                    <a:lnTo>
                      <a:pt x="16" y="5"/>
                    </a:lnTo>
                    <a:lnTo>
                      <a:pt x="12" y="5"/>
                    </a:lnTo>
                    <a:lnTo>
                      <a:pt x="5" y="12"/>
                    </a:lnTo>
                  </a:path>
                </a:pathLst>
              </a:custGeom>
              <a:solidFill>
                <a:schemeClr val="hlink"/>
              </a:solidFill>
              <a:ln w="9525" cap="rnd">
                <a:noFill/>
                <a:round/>
                <a:headEnd type="none" w="sm" len="sm"/>
                <a:tailEnd type="none" w="sm" len="sm"/>
              </a:ln>
            </p:spPr>
            <p:txBody>
              <a:bodyPr/>
              <a:lstStyle/>
              <a:p>
                <a:endParaRPr lang="tr-TR"/>
              </a:p>
            </p:txBody>
          </p:sp>
          <p:sp>
            <p:nvSpPr>
              <p:cNvPr id="11284" name="Freeform 113"/>
              <p:cNvSpPr>
                <a:spLocks/>
              </p:cNvSpPr>
              <p:nvPr/>
            </p:nvSpPr>
            <p:spPr bwMode="auto">
              <a:xfrm>
                <a:off x="950" y="2071"/>
                <a:ext cx="52" cy="164"/>
              </a:xfrm>
              <a:custGeom>
                <a:avLst/>
                <a:gdLst>
                  <a:gd name="T0" fmla="*/ 0 w 52"/>
                  <a:gd name="T1" fmla="*/ 0 h 164"/>
                  <a:gd name="T2" fmla="*/ 0 w 52"/>
                  <a:gd name="T3" fmla="*/ 11 h 164"/>
                  <a:gd name="T4" fmla="*/ 1 w 52"/>
                  <a:gd name="T5" fmla="*/ 22 h 164"/>
                  <a:gd name="T6" fmla="*/ 1 w 52"/>
                  <a:gd name="T7" fmla="*/ 32 h 164"/>
                  <a:gd name="T8" fmla="*/ 3 w 52"/>
                  <a:gd name="T9" fmla="*/ 44 h 164"/>
                  <a:gd name="T10" fmla="*/ 3 w 52"/>
                  <a:gd name="T11" fmla="*/ 55 h 164"/>
                  <a:gd name="T12" fmla="*/ 6 w 52"/>
                  <a:gd name="T13" fmla="*/ 64 h 164"/>
                  <a:gd name="T14" fmla="*/ 8 w 52"/>
                  <a:gd name="T15" fmla="*/ 76 h 164"/>
                  <a:gd name="T16" fmla="*/ 10 w 52"/>
                  <a:gd name="T17" fmla="*/ 86 h 164"/>
                  <a:gd name="T18" fmla="*/ 12 w 52"/>
                  <a:gd name="T19" fmla="*/ 96 h 164"/>
                  <a:gd name="T20" fmla="*/ 17 w 52"/>
                  <a:gd name="T21" fmla="*/ 106 h 164"/>
                  <a:gd name="T22" fmla="*/ 19 w 52"/>
                  <a:gd name="T23" fmla="*/ 115 h 164"/>
                  <a:gd name="T24" fmla="*/ 22 w 52"/>
                  <a:gd name="T25" fmla="*/ 125 h 164"/>
                  <a:gd name="T26" fmla="*/ 28 w 52"/>
                  <a:gd name="T27" fmla="*/ 135 h 164"/>
                  <a:gd name="T28" fmla="*/ 31 w 52"/>
                  <a:gd name="T29" fmla="*/ 145 h 164"/>
                  <a:gd name="T30" fmla="*/ 35 w 52"/>
                  <a:gd name="T31" fmla="*/ 154 h 164"/>
                  <a:gd name="T32" fmla="*/ 40 w 52"/>
                  <a:gd name="T33" fmla="*/ 163 h 164"/>
                  <a:gd name="T34" fmla="*/ 51 w 52"/>
                  <a:gd name="T35" fmla="*/ 158 h 164"/>
                  <a:gd name="T36" fmla="*/ 47 w 52"/>
                  <a:gd name="T37" fmla="*/ 148 h 164"/>
                  <a:gd name="T38" fmla="*/ 42 w 52"/>
                  <a:gd name="T39" fmla="*/ 140 h 164"/>
                  <a:gd name="T40" fmla="*/ 38 w 52"/>
                  <a:gd name="T41" fmla="*/ 130 h 164"/>
                  <a:gd name="T42" fmla="*/ 35 w 52"/>
                  <a:gd name="T43" fmla="*/ 121 h 164"/>
                  <a:gd name="T44" fmla="*/ 31 w 52"/>
                  <a:gd name="T45" fmla="*/ 112 h 164"/>
                  <a:gd name="T46" fmla="*/ 28 w 52"/>
                  <a:gd name="T47" fmla="*/ 102 h 164"/>
                  <a:gd name="T48" fmla="*/ 26 w 52"/>
                  <a:gd name="T49" fmla="*/ 92 h 164"/>
                  <a:gd name="T50" fmla="*/ 22 w 52"/>
                  <a:gd name="T51" fmla="*/ 81 h 164"/>
                  <a:gd name="T52" fmla="*/ 19 w 52"/>
                  <a:gd name="T53" fmla="*/ 72 h 164"/>
                  <a:gd name="T54" fmla="*/ 17 w 52"/>
                  <a:gd name="T55" fmla="*/ 63 h 164"/>
                  <a:gd name="T56" fmla="*/ 17 w 52"/>
                  <a:gd name="T57" fmla="*/ 52 h 164"/>
                  <a:gd name="T58" fmla="*/ 15 w 52"/>
                  <a:gd name="T59" fmla="*/ 42 h 164"/>
                  <a:gd name="T60" fmla="*/ 14 w 52"/>
                  <a:gd name="T61" fmla="*/ 31 h 164"/>
                  <a:gd name="T62" fmla="*/ 12 w 52"/>
                  <a:gd name="T63" fmla="*/ 21 h 164"/>
                  <a:gd name="T64" fmla="*/ 12 w 52"/>
                  <a:gd name="T65" fmla="*/ 10 h 164"/>
                  <a:gd name="T66" fmla="*/ 12 w 52"/>
                  <a:gd name="T67" fmla="*/ 0 h 164"/>
                  <a:gd name="T68" fmla="*/ 0 w 52"/>
                  <a:gd name="T69" fmla="*/ 0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64"/>
                  <a:gd name="T107" fmla="*/ 52 w 52"/>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64">
                    <a:moveTo>
                      <a:pt x="0" y="0"/>
                    </a:moveTo>
                    <a:lnTo>
                      <a:pt x="0" y="11"/>
                    </a:lnTo>
                    <a:lnTo>
                      <a:pt x="1" y="22"/>
                    </a:lnTo>
                    <a:lnTo>
                      <a:pt x="1" y="32"/>
                    </a:lnTo>
                    <a:lnTo>
                      <a:pt x="3" y="44"/>
                    </a:lnTo>
                    <a:lnTo>
                      <a:pt x="3" y="55"/>
                    </a:lnTo>
                    <a:lnTo>
                      <a:pt x="6" y="64"/>
                    </a:lnTo>
                    <a:lnTo>
                      <a:pt x="8" y="76"/>
                    </a:lnTo>
                    <a:lnTo>
                      <a:pt x="10" y="86"/>
                    </a:lnTo>
                    <a:lnTo>
                      <a:pt x="12" y="96"/>
                    </a:lnTo>
                    <a:lnTo>
                      <a:pt x="17" y="106"/>
                    </a:lnTo>
                    <a:lnTo>
                      <a:pt x="19" y="115"/>
                    </a:lnTo>
                    <a:lnTo>
                      <a:pt x="22" y="125"/>
                    </a:lnTo>
                    <a:lnTo>
                      <a:pt x="28" y="135"/>
                    </a:lnTo>
                    <a:lnTo>
                      <a:pt x="31" y="145"/>
                    </a:lnTo>
                    <a:lnTo>
                      <a:pt x="35" y="154"/>
                    </a:lnTo>
                    <a:lnTo>
                      <a:pt x="40" y="163"/>
                    </a:lnTo>
                    <a:lnTo>
                      <a:pt x="51" y="158"/>
                    </a:lnTo>
                    <a:lnTo>
                      <a:pt x="47" y="148"/>
                    </a:lnTo>
                    <a:lnTo>
                      <a:pt x="42" y="140"/>
                    </a:lnTo>
                    <a:lnTo>
                      <a:pt x="38" y="130"/>
                    </a:lnTo>
                    <a:lnTo>
                      <a:pt x="35" y="121"/>
                    </a:lnTo>
                    <a:lnTo>
                      <a:pt x="31" y="112"/>
                    </a:lnTo>
                    <a:lnTo>
                      <a:pt x="28" y="102"/>
                    </a:lnTo>
                    <a:lnTo>
                      <a:pt x="26" y="92"/>
                    </a:lnTo>
                    <a:lnTo>
                      <a:pt x="22" y="81"/>
                    </a:lnTo>
                    <a:lnTo>
                      <a:pt x="19" y="72"/>
                    </a:lnTo>
                    <a:lnTo>
                      <a:pt x="17" y="63"/>
                    </a:lnTo>
                    <a:lnTo>
                      <a:pt x="17" y="52"/>
                    </a:lnTo>
                    <a:lnTo>
                      <a:pt x="15" y="42"/>
                    </a:lnTo>
                    <a:lnTo>
                      <a:pt x="14" y="31"/>
                    </a:lnTo>
                    <a:lnTo>
                      <a:pt x="12" y="21"/>
                    </a:lnTo>
                    <a:lnTo>
                      <a:pt x="12" y="10"/>
                    </a:lnTo>
                    <a:lnTo>
                      <a:pt x="12" y="0"/>
                    </a:lnTo>
                    <a:lnTo>
                      <a:pt x="0" y="0"/>
                    </a:lnTo>
                  </a:path>
                </a:pathLst>
              </a:custGeom>
              <a:solidFill>
                <a:schemeClr val="hlink"/>
              </a:solidFill>
              <a:ln w="9525" cap="rnd">
                <a:noFill/>
                <a:round/>
                <a:headEnd type="none" w="sm" len="sm"/>
                <a:tailEnd type="none" w="sm" len="sm"/>
              </a:ln>
            </p:spPr>
            <p:txBody>
              <a:bodyPr/>
              <a:lstStyle/>
              <a:p>
                <a:endParaRPr lang="tr-TR"/>
              </a:p>
            </p:txBody>
          </p:sp>
          <p:sp>
            <p:nvSpPr>
              <p:cNvPr id="11285" name="Freeform 114"/>
              <p:cNvSpPr>
                <a:spLocks/>
              </p:cNvSpPr>
              <p:nvPr/>
            </p:nvSpPr>
            <p:spPr bwMode="auto">
              <a:xfrm>
                <a:off x="950" y="1721"/>
                <a:ext cx="352" cy="351"/>
              </a:xfrm>
              <a:custGeom>
                <a:avLst/>
                <a:gdLst>
                  <a:gd name="T0" fmla="*/ 333 w 352"/>
                  <a:gd name="T1" fmla="*/ 1 h 351"/>
                  <a:gd name="T2" fmla="*/ 298 w 352"/>
                  <a:gd name="T3" fmla="*/ 4 h 351"/>
                  <a:gd name="T4" fmla="*/ 263 w 352"/>
                  <a:gd name="T5" fmla="*/ 11 h 351"/>
                  <a:gd name="T6" fmla="*/ 230 w 352"/>
                  <a:gd name="T7" fmla="*/ 22 h 351"/>
                  <a:gd name="T8" fmla="*/ 199 w 352"/>
                  <a:gd name="T9" fmla="*/ 35 h 351"/>
                  <a:gd name="T10" fmla="*/ 169 w 352"/>
                  <a:gd name="T11" fmla="*/ 51 h 351"/>
                  <a:gd name="T12" fmla="*/ 141 w 352"/>
                  <a:gd name="T13" fmla="*/ 70 h 351"/>
                  <a:gd name="T14" fmla="*/ 115 w 352"/>
                  <a:gd name="T15" fmla="*/ 91 h 351"/>
                  <a:gd name="T16" fmla="*/ 91 w 352"/>
                  <a:gd name="T17" fmla="*/ 114 h 351"/>
                  <a:gd name="T18" fmla="*/ 70 w 352"/>
                  <a:gd name="T19" fmla="*/ 141 h 351"/>
                  <a:gd name="T20" fmla="*/ 51 w 352"/>
                  <a:gd name="T21" fmla="*/ 169 h 351"/>
                  <a:gd name="T22" fmla="*/ 34 w 352"/>
                  <a:gd name="T23" fmla="*/ 198 h 351"/>
                  <a:gd name="T24" fmla="*/ 21 w 352"/>
                  <a:gd name="T25" fmla="*/ 230 h 351"/>
                  <a:gd name="T26" fmla="*/ 10 w 352"/>
                  <a:gd name="T27" fmla="*/ 264 h 351"/>
                  <a:gd name="T28" fmla="*/ 3 w 352"/>
                  <a:gd name="T29" fmla="*/ 296 h 351"/>
                  <a:gd name="T30" fmla="*/ 1 w 352"/>
                  <a:gd name="T31" fmla="*/ 332 h 351"/>
                  <a:gd name="T32" fmla="*/ 13 w 352"/>
                  <a:gd name="T33" fmla="*/ 350 h 351"/>
                  <a:gd name="T34" fmla="*/ 14 w 352"/>
                  <a:gd name="T35" fmla="*/ 316 h 351"/>
                  <a:gd name="T36" fmla="*/ 19 w 352"/>
                  <a:gd name="T37" fmla="*/ 283 h 351"/>
                  <a:gd name="T38" fmla="*/ 28 w 352"/>
                  <a:gd name="T39" fmla="*/ 250 h 351"/>
                  <a:gd name="T40" fmla="*/ 39 w 352"/>
                  <a:gd name="T41" fmla="*/ 219 h 351"/>
                  <a:gd name="T42" fmla="*/ 53 w 352"/>
                  <a:gd name="T43" fmla="*/ 189 h 351"/>
                  <a:gd name="T44" fmla="*/ 70 w 352"/>
                  <a:gd name="T45" fmla="*/ 162 h 351"/>
                  <a:gd name="T46" fmla="*/ 90 w 352"/>
                  <a:gd name="T47" fmla="*/ 135 h 351"/>
                  <a:gd name="T48" fmla="*/ 112 w 352"/>
                  <a:gd name="T49" fmla="*/ 112 h 351"/>
                  <a:gd name="T50" fmla="*/ 136 w 352"/>
                  <a:gd name="T51" fmla="*/ 89 h 351"/>
                  <a:gd name="T52" fmla="*/ 162 w 352"/>
                  <a:gd name="T53" fmla="*/ 70 h 351"/>
                  <a:gd name="T54" fmla="*/ 190 w 352"/>
                  <a:gd name="T55" fmla="*/ 53 h 351"/>
                  <a:gd name="T56" fmla="*/ 220 w 352"/>
                  <a:gd name="T57" fmla="*/ 39 h 351"/>
                  <a:gd name="T58" fmla="*/ 250 w 352"/>
                  <a:gd name="T59" fmla="*/ 27 h 351"/>
                  <a:gd name="T60" fmla="*/ 282 w 352"/>
                  <a:gd name="T61" fmla="*/ 19 h 351"/>
                  <a:gd name="T62" fmla="*/ 317 w 352"/>
                  <a:gd name="T63" fmla="*/ 14 h 351"/>
                  <a:gd name="T64" fmla="*/ 351 w 352"/>
                  <a:gd name="T65" fmla="*/ 12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2"/>
                  <a:gd name="T100" fmla="*/ 0 h 351"/>
                  <a:gd name="T101" fmla="*/ 352 w 352"/>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2" h="351">
                    <a:moveTo>
                      <a:pt x="351" y="0"/>
                    </a:moveTo>
                    <a:lnTo>
                      <a:pt x="333" y="1"/>
                    </a:lnTo>
                    <a:lnTo>
                      <a:pt x="315" y="2"/>
                    </a:lnTo>
                    <a:lnTo>
                      <a:pt x="298" y="4"/>
                    </a:lnTo>
                    <a:lnTo>
                      <a:pt x="281" y="6"/>
                    </a:lnTo>
                    <a:lnTo>
                      <a:pt x="263" y="11"/>
                    </a:lnTo>
                    <a:lnTo>
                      <a:pt x="247" y="16"/>
                    </a:lnTo>
                    <a:lnTo>
                      <a:pt x="230" y="22"/>
                    </a:lnTo>
                    <a:lnTo>
                      <a:pt x="214" y="27"/>
                    </a:lnTo>
                    <a:lnTo>
                      <a:pt x="199" y="35"/>
                    </a:lnTo>
                    <a:lnTo>
                      <a:pt x="183" y="43"/>
                    </a:lnTo>
                    <a:lnTo>
                      <a:pt x="169" y="51"/>
                    </a:lnTo>
                    <a:lnTo>
                      <a:pt x="154" y="60"/>
                    </a:lnTo>
                    <a:lnTo>
                      <a:pt x="141" y="70"/>
                    </a:lnTo>
                    <a:lnTo>
                      <a:pt x="128" y="81"/>
                    </a:lnTo>
                    <a:lnTo>
                      <a:pt x="115" y="91"/>
                    </a:lnTo>
                    <a:lnTo>
                      <a:pt x="102" y="102"/>
                    </a:lnTo>
                    <a:lnTo>
                      <a:pt x="91" y="114"/>
                    </a:lnTo>
                    <a:lnTo>
                      <a:pt x="80" y="128"/>
                    </a:lnTo>
                    <a:lnTo>
                      <a:pt x="70" y="141"/>
                    </a:lnTo>
                    <a:lnTo>
                      <a:pt x="59" y="154"/>
                    </a:lnTo>
                    <a:lnTo>
                      <a:pt x="51" y="169"/>
                    </a:lnTo>
                    <a:lnTo>
                      <a:pt x="42" y="183"/>
                    </a:lnTo>
                    <a:lnTo>
                      <a:pt x="34" y="198"/>
                    </a:lnTo>
                    <a:lnTo>
                      <a:pt x="27" y="213"/>
                    </a:lnTo>
                    <a:lnTo>
                      <a:pt x="21" y="230"/>
                    </a:lnTo>
                    <a:lnTo>
                      <a:pt x="15" y="246"/>
                    </a:lnTo>
                    <a:lnTo>
                      <a:pt x="10" y="264"/>
                    </a:lnTo>
                    <a:lnTo>
                      <a:pt x="7" y="280"/>
                    </a:lnTo>
                    <a:lnTo>
                      <a:pt x="3" y="296"/>
                    </a:lnTo>
                    <a:lnTo>
                      <a:pt x="1" y="314"/>
                    </a:lnTo>
                    <a:lnTo>
                      <a:pt x="1" y="332"/>
                    </a:lnTo>
                    <a:lnTo>
                      <a:pt x="0" y="350"/>
                    </a:lnTo>
                    <a:lnTo>
                      <a:pt x="13" y="350"/>
                    </a:lnTo>
                    <a:lnTo>
                      <a:pt x="13" y="332"/>
                    </a:lnTo>
                    <a:lnTo>
                      <a:pt x="14" y="316"/>
                    </a:lnTo>
                    <a:lnTo>
                      <a:pt x="16" y="299"/>
                    </a:lnTo>
                    <a:lnTo>
                      <a:pt x="19" y="283"/>
                    </a:lnTo>
                    <a:lnTo>
                      <a:pt x="23" y="266"/>
                    </a:lnTo>
                    <a:lnTo>
                      <a:pt x="28" y="250"/>
                    </a:lnTo>
                    <a:lnTo>
                      <a:pt x="33" y="234"/>
                    </a:lnTo>
                    <a:lnTo>
                      <a:pt x="39" y="219"/>
                    </a:lnTo>
                    <a:lnTo>
                      <a:pt x="46" y="204"/>
                    </a:lnTo>
                    <a:lnTo>
                      <a:pt x="53" y="189"/>
                    </a:lnTo>
                    <a:lnTo>
                      <a:pt x="61" y="175"/>
                    </a:lnTo>
                    <a:lnTo>
                      <a:pt x="70" y="162"/>
                    </a:lnTo>
                    <a:lnTo>
                      <a:pt x="79" y="148"/>
                    </a:lnTo>
                    <a:lnTo>
                      <a:pt x="90" y="135"/>
                    </a:lnTo>
                    <a:lnTo>
                      <a:pt x="100" y="123"/>
                    </a:lnTo>
                    <a:lnTo>
                      <a:pt x="112" y="112"/>
                    </a:lnTo>
                    <a:lnTo>
                      <a:pt x="123" y="100"/>
                    </a:lnTo>
                    <a:lnTo>
                      <a:pt x="136" y="89"/>
                    </a:lnTo>
                    <a:lnTo>
                      <a:pt x="148" y="81"/>
                    </a:lnTo>
                    <a:lnTo>
                      <a:pt x="162" y="70"/>
                    </a:lnTo>
                    <a:lnTo>
                      <a:pt x="176" y="61"/>
                    </a:lnTo>
                    <a:lnTo>
                      <a:pt x="190" y="53"/>
                    </a:lnTo>
                    <a:lnTo>
                      <a:pt x="205" y="47"/>
                    </a:lnTo>
                    <a:lnTo>
                      <a:pt x="220" y="39"/>
                    </a:lnTo>
                    <a:lnTo>
                      <a:pt x="235" y="32"/>
                    </a:lnTo>
                    <a:lnTo>
                      <a:pt x="250" y="27"/>
                    </a:lnTo>
                    <a:lnTo>
                      <a:pt x="266" y="23"/>
                    </a:lnTo>
                    <a:lnTo>
                      <a:pt x="282" y="19"/>
                    </a:lnTo>
                    <a:lnTo>
                      <a:pt x="300" y="16"/>
                    </a:lnTo>
                    <a:lnTo>
                      <a:pt x="317" y="14"/>
                    </a:lnTo>
                    <a:lnTo>
                      <a:pt x="334" y="12"/>
                    </a:lnTo>
                    <a:lnTo>
                      <a:pt x="351" y="12"/>
                    </a:lnTo>
                    <a:lnTo>
                      <a:pt x="351" y="0"/>
                    </a:lnTo>
                  </a:path>
                </a:pathLst>
              </a:custGeom>
              <a:solidFill>
                <a:schemeClr val="hlink"/>
              </a:solidFill>
              <a:ln w="9525" cap="rnd">
                <a:noFill/>
                <a:round/>
                <a:headEnd type="none" w="sm" len="sm"/>
                <a:tailEnd type="none" w="sm" len="sm"/>
              </a:ln>
            </p:spPr>
            <p:txBody>
              <a:bodyPr/>
              <a:lstStyle/>
              <a:p>
                <a:endParaRPr lang="tr-TR"/>
              </a:p>
            </p:txBody>
          </p:sp>
          <p:sp>
            <p:nvSpPr>
              <p:cNvPr id="11286" name="Freeform 115"/>
              <p:cNvSpPr>
                <a:spLocks/>
              </p:cNvSpPr>
              <p:nvPr/>
            </p:nvSpPr>
            <p:spPr bwMode="auto">
              <a:xfrm>
                <a:off x="1301" y="1721"/>
                <a:ext cx="266" cy="132"/>
              </a:xfrm>
              <a:custGeom>
                <a:avLst/>
                <a:gdLst>
                  <a:gd name="T0" fmla="*/ 265 w 266"/>
                  <a:gd name="T1" fmla="*/ 121 h 132"/>
                  <a:gd name="T2" fmla="*/ 252 w 266"/>
                  <a:gd name="T3" fmla="*/ 108 h 132"/>
                  <a:gd name="T4" fmla="*/ 238 w 266"/>
                  <a:gd name="T5" fmla="*/ 95 h 132"/>
                  <a:gd name="T6" fmla="*/ 225 w 266"/>
                  <a:gd name="T7" fmla="*/ 82 h 132"/>
                  <a:gd name="T8" fmla="*/ 211 w 266"/>
                  <a:gd name="T9" fmla="*/ 71 h 132"/>
                  <a:gd name="T10" fmla="*/ 196 w 266"/>
                  <a:gd name="T11" fmla="*/ 60 h 132"/>
                  <a:gd name="T12" fmla="*/ 180 w 266"/>
                  <a:gd name="T13" fmla="*/ 50 h 132"/>
                  <a:gd name="T14" fmla="*/ 164 w 266"/>
                  <a:gd name="T15" fmla="*/ 42 h 132"/>
                  <a:gd name="T16" fmla="*/ 147 w 266"/>
                  <a:gd name="T17" fmla="*/ 32 h 132"/>
                  <a:gd name="T18" fmla="*/ 130 w 266"/>
                  <a:gd name="T19" fmla="*/ 25 h 132"/>
                  <a:gd name="T20" fmla="*/ 113 w 266"/>
                  <a:gd name="T21" fmla="*/ 19 h 132"/>
                  <a:gd name="T22" fmla="*/ 95 w 266"/>
                  <a:gd name="T23" fmla="*/ 12 h 132"/>
                  <a:gd name="T24" fmla="*/ 77 w 266"/>
                  <a:gd name="T25" fmla="*/ 8 h 132"/>
                  <a:gd name="T26" fmla="*/ 58 w 266"/>
                  <a:gd name="T27" fmla="*/ 4 h 132"/>
                  <a:gd name="T28" fmla="*/ 38 w 266"/>
                  <a:gd name="T29" fmla="*/ 2 h 132"/>
                  <a:gd name="T30" fmla="*/ 19 w 266"/>
                  <a:gd name="T31" fmla="*/ 1 h 132"/>
                  <a:gd name="T32" fmla="*/ 0 w 266"/>
                  <a:gd name="T33" fmla="*/ 0 h 132"/>
                  <a:gd name="T34" fmla="*/ 10 w 266"/>
                  <a:gd name="T35" fmla="*/ 12 h 132"/>
                  <a:gd name="T36" fmla="*/ 28 w 266"/>
                  <a:gd name="T37" fmla="*/ 14 h 132"/>
                  <a:gd name="T38" fmla="*/ 47 w 266"/>
                  <a:gd name="T39" fmla="*/ 16 h 132"/>
                  <a:gd name="T40" fmla="*/ 64 w 266"/>
                  <a:gd name="T41" fmla="*/ 19 h 132"/>
                  <a:gd name="T42" fmla="*/ 82 w 266"/>
                  <a:gd name="T43" fmla="*/ 23 h 132"/>
                  <a:gd name="T44" fmla="*/ 101 w 266"/>
                  <a:gd name="T45" fmla="*/ 27 h 132"/>
                  <a:gd name="T46" fmla="*/ 118 w 266"/>
                  <a:gd name="T47" fmla="*/ 33 h 132"/>
                  <a:gd name="T48" fmla="*/ 134 w 266"/>
                  <a:gd name="T49" fmla="*/ 40 h 132"/>
                  <a:gd name="T50" fmla="*/ 150 w 266"/>
                  <a:gd name="T51" fmla="*/ 47 h 132"/>
                  <a:gd name="T52" fmla="*/ 166 w 266"/>
                  <a:gd name="T53" fmla="*/ 56 h 132"/>
                  <a:gd name="T54" fmla="*/ 182 w 266"/>
                  <a:gd name="T55" fmla="*/ 65 h 132"/>
                  <a:gd name="T56" fmla="*/ 196 w 266"/>
                  <a:gd name="T57" fmla="*/ 76 h 132"/>
                  <a:gd name="T58" fmla="*/ 210 w 266"/>
                  <a:gd name="T59" fmla="*/ 86 h 132"/>
                  <a:gd name="T60" fmla="*/ 224 w 266"/>
                  <a:gd name="T61" fmla="*/ 97 h 132"/>
                  <a:gd name="T62" fmla="*/ 236 w 266"/>
                  <a:gd name="T63" fmla="*/ 110 h 132"/>
                  <a:gd name="T64" fmla="*/ 248 w 266"/>
                  <a:gd name="T65" fmla="*/ 123 h 132"/>
                  <a:gd name="T66" fmla="*/ 257 w 266"/>
                  <a:gd name="T67" fmla="*/ 131 h 132"/>
                  <a:gd name="T68" fmla="*/ 261 w 266"/>
                  <a:gd name="T69" fmla="*/ 131 h 132"/>
                  <a:gd name="T70" fmla="*/ 265 w 266"/>
                  <a:gd name="T71" fmla="*/ 128 h 132"/>
                  <a:gd name="T72" fmla="*/ 265 w 266"/>
                  <a:gd name="T73" fmla="*/ 124 h 132"/>
                  <a:gd name="T74" fmla="*/ 265 w 266"/>
                  <a:gd name="T75" fmla="*/ 122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6"/>
                  <a:gd name="T115" fmla="*/ 0 h 132"/>
                  <a:gd name="T116" fmla="*/ 266 w 266"/>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6" h="132">
                    <a:moveTo>
                      <a:pt x="265" y="122"/>
                    </a:moveTo>
                    <a:lnTo>
                      <a:pt x="265" y="121"/>
                    </a:lnTo>
                    <a:lnTo>
                      <a:pt x="258" y="113"/>
                    </a:lnTo>
                    <a:lnTo>
                      <a:pt x="252" y="108"/>
                    </a:lnTo>
                    <a:lnTo>
                      <a:pt x="245" y="101"/>
                    </a:lnTo>
                    <a:lnTo>
                      <a:pt x="238" y="95"/>
                    </a:lnTo>
                    <a:lnTo>
                      <a:pt x="232" y="89"/>
                    </a:lnTo>
                    <a:lnTo>
                      <a:pt x="225" y="82"/>
                    </a:lnTo>
                    <a:lnTo>
                      <a:pt x="218" y="76"/>
                    </a:lnTo>
                    <a:lnTo>
                      <a:pt x="211" y="71"/>
                    </a:lnTo>
                    <a:lnTo>
                      <a:pt x="203" y="65"/>
                    </a:lnTo>
                    <a:lnTo>
                      <a:pt x="196" y="60"/>
                    </a:lnTo>
                    <a:lnTo>
                      <a:pt x="187" y="55"/>
                    </a:lnTo>
                    <a:lnTo>
                      <a:pt x="180" y="50"/>
                    </a:lnTo>
                    <a:lnTo>
                      <a:pt x="173" y="45"/>
                    </a:lnTo>
                    <a:lnTo>
                      <a:pt x="164" y="42"/>
                    </a:lnTo>
                    <a:lnTo>
                      <a:pt x="156" y="37"/>
                    </a:lnTo>
                    <a:lnTo>
                      <a:pt x="147" y="32"/>
                    </a:lnTo>
                    <a:lnTo>
                      <a:pt x="139" y="29"/>
                    </a:lnTo>
                    <a:lnTo>
                      <a:pt x="130" y="25"/>
                    </a:lnTo>
                    <a:lnTo>
                      <a:pt x="122" y="22"/>
                    </a:lnTo>
                    <a:lnTo>
                      <a:pt x="113" y="19"/>
                    </a:lnTo>
                    <a:lnTo>
                      <a:pt x="104" y="16"/>
                    </a:lnTo>
                    <a:lnTo>
                      <a:pt x="95" y="12"/>
                    </a:lnTo>
                    <a:lnTo>
                      <a:pt x="86" y="10"/>
                    </a:lnTo>
                    <a:lnTo>
                      <a:pt x="77" y="8"/>
                    </a:lnTo>
                    <a:lnTo>
                      <a:pt x="68" y="6"/>
                    </a:lnTo>
                    <a:lnTo>
                      <a:pt x="58" y="4"/>
                    </a:lnTo>
                    <a:lnTo>
                      <a:pt x="48" y="3"/>
                    </a:lnTo>
                    <a:lnTo>
                      <a:pt x="38" y="2"/>
                    </a:lnTo>
                    <a:lnTo>
                      <a:pt x="29" y="1"/>
                    </a:lnTo>
                    <a:lnTo>
                      <a:pt x="19" y="1"/>
                    </a:lnTo>
                    <a:lnTo>
                      <a:pt x="10" y="0"/>
                    </a:lnTo>
                    <a:lnTo>
                      <a:pt x="0" y="0"/>
                    </a:lnTo>
                    <a:lnTo>
                      <a:pt x="0" y="12"/>
                    </a:lnTo>
                    <a:lnTo>
                      <a:pt x="10" y="12"/>
                    </a:lnTo>
                    <a:lnTo>
                      <a:pt x="19" y="12"/>
                    </a:lnTo>
                    <a:lnTo>
                      <a:pt x="28" y="14"/>
                    </a:lnTo>
                    <a:lnTo>
                      <a:pt x="37" y="14"/>
                    </a:lnTo>
                    <a:lnTo>
                      <a:pt x="47" y="16"/>
                    </a:lnTo>
                    <a:lnTo>
                      <a:pt x="55" y="17"/>
                    </a:lnTo>
                    <a:lnTo>
                      <a:pt x="64" y="19"/>
                    </a:lnTo>
                    <a:lnTo>
                      <a:pt x="73" y="21"/>
                    </a:lnTo>
                    <a:lnTo>
                      <a:pt x="82" y="23"/>
                    </a:lnTo>
                    <a:lnTo>
                      <a:pt x="92" y="25"/>
                    </a:lnTo>
                    <a:lnTo>
                      <a:pt x="101" y="27"/>
                    </a:lnTo>
                    <a:lnTo>
                      <a:pt x="109" y="31"/>
                    </a:lnTo>
                    <a:lnTo>
                      <a:pt x="118" y="33"/>
                    </a:lnTo>
                    <a:lnTo>
                      <a:pt x="126" y="37"/>
                    </a:lnTo>
                    <a:lnTo>
                      <a:pt x="134" y="40"/>
                    </a:lnTo>
                    <a:lnTo>
                      <a:pt x="142" y="44"/>
                    </a:lnTo>
                    <a:lnTo>
                      <a:pt x="150" y="47"/>
                    </a:lnTo>
                    <a:lnTo>
                      <a:pt x="158" y="52"/>
                    </a:lnTo>
                    <a:lnTo>
                      <a:pt x="166" y="56"/>
                    </a:lnTo>
                    <a:lnTo>
                      <a:pt x="173" y="61"/>
                    </a:lnTo>
                    <a:lnTo>
                      <a:pt x="182" y="65"/>
                    </a:lnTo>
                    <a:lnTo>
                      <a:pt x="189" y="71"/>
                    </a:lnTo>
                    <a:lnTo>
                      <a:pt x="196" y="76"/>
                    </a:lnTo>
                    <a:lnTo>
                      <a:pt x="203" y="81"/>
                    </a:lnTo>
                    <a:lnTo>
                      <a:pt x="210" y="86"/>
                    </a:lnTo>
                    <a:lnTo>
                      <a:pt x="217" y="92"/>
                    </a:lnTo>
                    <a:lnTo>
                      <a:pt x="224" y="97"/>
                    </a:lnTo>
                    <a:lnTo>
                      <a:pt x="230" y="103"/>
                    </a:lnTo>
                    <a:lnTo>
                      <a:pt x="236" y="110"/>
                    </a:lnTo>
                    <a:lnTo>
                      <a:pt x="243" y="116"/>
                    </a:lnTo>
                    <a:lnTo>
                      <a:pt x="248" y="123"/>
                    </a:lnTo>
                    <a:lnTo>
                      <a:pt x="254" y="129"/>
                    </a:lnTo>
                    <a:lnTo>
                      <a:pt x="257" y="131"/>
                    </a:lnTo>
                    <a:lnTo>
                      <a:pt x="259" y="131"/>
                    </a:lnTo>
                    <a:lnTo>
                      <a:pt x="261" y="131"/>
                    </a:lnTo>
                    <a:lnTo>
                      <a:pt x="263" y="130"/>
                    </a:lnTo>
                    <a:lnTo>
                      <a:pt x="265" y="128"/>
                    </a:lnTo>
                    <a:lnTo>
                      <a:pt x="265" y="126"/>
                    </a:lnTo>
                    <a:lnTo>
                      <a:pt x="265" y="124"/>
                    </a:lnTo>
                    <a:lnTo>
                      <a:pt x="265" y="121"/>
                    </a:lnTo>
                    <a:lnTo>
                      <a:pt x="265" y="122"/>
                    </a:lnTo>
                  </a:path>
                </a:pathLst>
              </a:custGeom>
              <a:solidFill>
                <a:schemeClr val="hlink"/>
              </a:solidFill>
              <a:ln w="9525" cap="rnd">
                <a:noFill/>
                <a:round/>
                <a:headEnd type="none" w="sm" len="sm"/>
                <a:tailEnd type="none" w="sm" len="sm"/>
              </a:ln>
            </p:spPr>
            <p:txBody>
              <a:bodyPr/>
              <a:lstStyle/>
              <a:p>
                <a:endParaRPr lang="tr-TR"/>
              </a:p>
            </p:txBody>
          </p:sp>
          <p:sp>
            <p:nvSpPr>
              <p:cNvPr id="11287" name="Freeform 116"/>
              <p:cNvSpPr>
                <a:spLocks/>
              </p:cNvSpPr>
              <p:nvPr/>
            </p:nvSpPr>
            <p:spPr bwMode="auto">
              <a:xfrm>
                <a:off x="1556" y="1844"/>
                <a:ext cx="42" cy="58"/>
              </a:xfrm>
              <a:custGeom>
                <a:avLst/>
                <a:gdLst>
                  <a:gd name="T0" fmla="*/ 29 w 42"/>
                  <a:gd name="T1" fmla="*/ 55 h 58"/>
                  <a:gd name="T2" fmla="*/ 41 w 42"/>
                  <a:gd name="T3" fmla="*/ 48 h 58"/>
                  <a:gd name="T4" fmla="*/ 10 w 42"/>
                  <a:gd name="T5" fmla="*/ 0 h 58"/>
                  <a:gd name="T6" fmla="*/ 0 w 42"/>
                  <a:gd name="T7" fmla="*/ 6 h 58"/>
                  <a:gd name="T8" fmla="*/ 29 w 42"/>
                  <a:gd name="T9" fmla="*/ 55 h 58"/>
                  <a:gd name="T10" fmla="*/ 41 w 42"/>
                  <a:gd name="T11" fmla="*/ 48 h 58"/>
                  <a:gd name="T12" fmla="*/ 29 w 42"/>
                  <a:gd name="T13" fmla="*/ 55 h 58"/>
                  <a:gd name="T14" fmla="*/ 31 w 42"/>
                  <a:gd name="T15" fmla="*/ 56 h 58"/>
                  <a:gd name="T16" fmla="*/ 33 w 42"/>
                  <a:gd name="T17" fmla="*/ 57 h 58"/>
                  <a:gd name="T18" fmla="*/ 36 w 42"/>
                  <a:gd name="T19" fmla="*/ 57 h 58"/>
                  <a:gd name="T20" fmla="*/ 38 w 42"/>
                  <a:gd name="T21" fmla="*/ 56 h 58"/>
                  <a:gd name="T22" fmla="*/ 41 w 42"/>
                  <a:gd name="T23" fmla="*/ 55 h 58"/>
                  <a:gd name="T24" fmla="*/ 41 w 42"/>
                  <a:gd name="T25" fmla="*/ 52 h 58"/>
                  <a:gd name="T26" fmla="*/ 41 w 42"/>
                  <a:gd name="T27" fmla="*/ 50 h 58"/>
                  <a:gd name="T28" fmla="*/ 41 w 42"/>
                  <a:gd name="T29" fmla="*/ 48 h 58"/>
                  <a:gd name="T30" fmla="*/ 29 w 42"/>
                  <a:gd name="T31" fmla="*/ 55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58"/>
                  <a:gd name="T50" fmla="*/ 42 w 4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58">
                    <a:moveTo>
                      <a:pt x="29" y="55"/>
                    </a:moveTo>
                    <a:lnTo>
                      <a:pt x="41" y="48"/>
                    </a:lnTo>
                    <a:lnTo>
                      <a:pt x="10" y="0"/>
                    </a:lnTo>
                    <a:lnTo>
                      <a:pt x="0" y="6"/>
                    </a:lnTo>
                    <a:lnTo>
                      <a:pt x="29" y="55"/>
                    </a:lnTo>
                    <a:lnTo>
                      <a:pt x="41" y="48"/>
                    </a:lnTo>
                    <a:lnTo>
                      <a:pt x="29" y="55"/>
                    </a:lnTo>
                    <a:lnTo>
                      <a:pt x="31" y="56"/>
                    </a:lnTo>
                    <a:lnTo>
                      <a:pt x="33" y="57"/>
                    </a:lnTo>
                    <a:lnTo>
                      <a:pt x="36" y="57"/>
                    </a:lnTo>
                    <a:lnTo>
                      <a:pt x="38" y="56"/>
                    </a:lnTo>
                    <a:lnTo>
                      <a:pt x="41" y="55"/>
                    </a:lnTo>
                    <a:lnTo>
                      <a:pt x="41" y="52"/>
                    </a:lnTo>
                    <a:lnTo>
                      <a:pt x="41" y="50"/>
                    </a:lnTo>
                    <a:lnTo>
                      <a:pt x="41" y="48"/>
                    </a:lnTo>
                    <a:lnTo>
                      <a:pt x="29" y="55"/>
                    </a:lnTo>
                  </a:path>
                </a:pathLst>
              </a:custGeom>
              <a:solidFill>
                <a:schemeClr val="hlink"/>
              </a:solidFill>
              <a:ln w="9525" cap="rnd">
                <a:noFill/>
                <a:round/>
                <a:headEnd type="none" w="sm" len="sm"/>
                <a:tailEnd type="none" w="sm" len="sm"/>
              </a:ln>
            </p:spPr>
            <p:txBody>
              <a:bodyPr/>
              <a:lstStyle/>
              <a:p>
                <a:endParaRPr lang="tr-TR"/>
              </a:p>
            </p:txBody>
          </p:sp>
          <p:sp>
            <p:nvSpPr>
              <p:cNvPr id="11288" name="Freeform 117"/>
              <p:cNvSpPr>
                <a:spLocks/>
              </p:cNvSpPr>
              <p:nvPr/>
            </p:nvSpPr>
            <p:spPr bwMode="auto">
              <a:xfrm>
                <a:off x="1002" y="1908"/>
                <a:ext cx="1441" cy="630"/>
              </a:xfrm>
              <a:custGeom>
                <a:avLst/>
                <a:gdLst>
                  <a:gd name="T0" fmla="*/ 834 w 1441"/>
                  <a:gd name="T1" fmla="*/ 23 h 630"/>
                  <a:gd name="T2" fmla="*/ 811 w 1441"/>
                  <a:gd name="T3" fmla="*/ 48 h 630"/>
                  <a:gd name="T4" fmla="*/ 770 w 1441"/>
                  <a:gd name="T5" fmla="*/ 68 h 630"/>
                  <a:gd name="T6" fmla="*/ 724 w 1441"/>
                  <a:gd name="T7" fmla="*/ 76 h 630"/>
                  <a:gd name="T8" fmla="*/ 675 w 1441"/>
                  <a:gd name="T9" fmla="*/ 67 h 630"/>
                  <a:gd name="T10" fmla="*/ 627 w 1441"/>
                  <a:gd name="T11" fmla="*/ 35 h 630"/>
                  <a:gd name="T12" fmla="*/ 609 w 1441"/>
                  <a:gd name="T13" fmla="*/ 34 h 630"/>
                  <a:gd name="T14" fmla="*/ 627 w 1441"/>
                  <a:gd name="T15" fmla="*/ 97 h 630"/>
                  <a:gd name="T16" fmla="*/ 634 w 1441"/>
                  <a:gd name="T17" fmla="*/ 162 h 630"/>
                  <a:gd name="T18" fmla="*/ 629 w 1441"/>
                  <a:gd name="T19" fmla="*/ 225 h 630"/>
                  <a:gd name="T20" fmla="*/ 610 w 1441"/>
                  <a:gd name="T21" fmla="*/ 285 h 630"/>
                  <a:gd name="T22" fmla="*/ 581 w 1441"/>
                  <a:gd name="T23" fmla="*/ 342 h 630"/>
                  <a:gd name="T24" fmla="*/ 542 w 1441"/>
                  <a:gd name="T25" fmla="*/ 392 h 630"/>
                  <a:gd name="T26" fmla="*/ 491 w 1441"/>
                  <a:gd name="T27" fmla="*/ 436 h 630"/>
                  <a:gd name="T28" fmla="*/ 430 w 1441"/>
                  <a:gd name="T29" fmla="*/ 471 h 630"/>
                  <a:gd name="T30" fmla="*/ 367 w 1441"/>
                  <a:gd name="T31" fmla="*/ 492 h 630"/>
                  <a:gd name="T32" fmla="*/ 303 w 1441"/>
                  <a:gd name="T33" fmla="*/ 501 h 630"/>
                  <a:gd name="T34" fmla="*/ 238 w 1441"/>
                  <a:gd name="T35" fmla="*/ 497 h 630"/>
                  <a:gd name="T36" fmla="*/ 176 w 1441"/>
                  <a:gd name="T37" fmla="*/ 481 h 630"/>
                  <a:gd name="T38" fmla="*/ 118 w 1441"/>
                  <a:gd name="T39" fmla="*/ 454 h 630"/>
                  <a:gd name="T40" fmla="*/ 64 w 1441"/>
                  <a:gd name="T41" fmla="*/ 417 h 630"/>
                  <a:gd name="T42" fmla="*/ 19 w 1441"/>
                  <a:gd name="T43" fmla="*/ 368 h 630"/>
                  <a:gd name="T44" fmla="*/ 16 w 1441"/>
                  <a:gd name="T45" fmla="*/ 371 h 630"/>
                  <a:gd name="T46" fmla="*/ 79 w 1441"/>
                  <a:gd name="T47" fmla="*/ 450 h 630"/>
                  <a:gd name="T48" fmla="*/ 154 w 1441"/>
                  <a:gd name="T49" fmla="*/ 513 h 630"/>
                  <a:gd name="T50" fmla="*/ 238 w 1441"/>
                  <a:gd name="T51" fmla="*/ 562 h 630"/>
                  <a:gd name="T52" fmla="*/ 328 w 1441"/>
                  <a:gd name="T53" fmla="*/ 598 h 630"/>
                  <a:gd name="T54" fmla="*/ 422 w 1441"/>
                  <a:gd name="T55" fmla="*/ 616 h 630"/>
                  <a:gd name="T56" fmla="*/ 518 w 1441"/>
                  <a:gd name="T57" fmla="*/ 618 h 630"/>
                  <a:gd name="T58" fmla="*/ 616 w 1441"/>
                  <a:gd name="T59" fmla="*/ 603 h 630"/>
                  <a:gd name="T60" fmla="*/ 708 w 1441"/>
                  <a:gd name="T61" fmla="*/ 575 h 630"/>
                  <a:gd name="T62" fmla="*/ 771 w 1441"/>
                  <a:gd name="T63" fmla="*/ 600 h 630"/>
                  <a:gd name="T64" fmla="*/ 837 w 1441"/>
                  <a:gd name="T65" fmla="*/ 618 h 630"/>
                  <a:gd name="T66" fmla="*/ 904 w 1441"/>
                  <a:gd name="T67" fmla="*/ 628 h 630"/>
                  <a:gd name="T68" fmla="*/ 973 w 1441"/>
                  <a:gd name="T69" fmla="*/ 629 h 630"/>
                  <a:gd name="T70" fmla="*/ 1043 w 1441"/>
                  <a:gd name="T71" fmla="*/ 622 h 630"/>
                  <a:gd name="T72" fmla="*/ 1112 w 1441"/>
                  <a:gd name="T73" fmla="*/ 607 h 630"/>
                  <a:gd name="T74" fmla="*/ 1178 w 1441"/>
                  <a:gd name="T75" fmla="*/ 583 h 630"/>
                  <a:gd name="T76" fmla="*/ 1244 w 1441"/>
                  <a:gd name="T77" fmla="*/ 552 h 630"/>
                  <a:gd name="T78" fmla="*/ 1305 w 1441"/>
                  <a:gd name="T79" fmla="*/ 510 h 630"/>
                  <a:gd name="T80" fmla="*/ 1357 w 1441"/>
                  <a:gd name="T81" fmla="*/ 464 h 630"/>
                  <a:gd name="T82" fmla="*/ 1401 w 1441"/>
                  <a:gd name="T83" fmla="*/ 410 h 630"/>
                  <a:gd name="T84" fmla="*/ 1440 w 1441"/>
                  <a:gd name="T85" fmla="*/ 353 h 630"/>
                  <a:gd name="T86" fmla="*/ 1422 w 1441"/>
                  <a:gd name="T87" fmla="*/ 368 h 630"/>
                  <a:gd name="T88" fmla="*/ 1398 w 1441"/>
                  <a:gd name="T89" fmla="*/ 399 h 630"/>
                  <a:gd name="T90" fmla="*/ 1371 w 1441"/>
                  <a:gd name="T91" fmla="*/ 427 h 630"/>
                  <a:gd name="T92" fmla="*/ 1337 w 1441"/>
                  <a:gd name="T93" fmla="*/ 452 h 630"/>
                  <a:gd name="T94" fmla="*/ 1281 w 1441"/>
                  <a:gd name="T95" fmla="*/ 480 h 630"/>
                  <a:gd name="T96" fmla="*/ 1215 w 1441"/>
                  <a:gd name="T97" fmla="*/ 499 h 630"/>
                  <a:gd name="T98" fmla="*/ 1149 w 1441"/>
                  <a:gd name="T99" fmla="*/ 503 h 630"/>
                  <a:gd name="T100" fmla="*/ 1083 w 1441"/>
                  <a:gd name="T101" fmla="*/ 495 h 630"/>
                  <a:gd name="T102" fmla="*/ 1020 w 1441"/>
                  <a:gd name="T103" fmla="*/ 476 h 630"/>
                  <a:gd name="T104" fmla="*/ 962 w 1441"/>
                  <a:gd name="T105" fmla="*/ 444 h 630"/>
                  <a:gd name="T106" fmla="*/ 910 w 1441"/>
                  <a:gd name="T107" fmla="*/ 401 h 630"/>
                  <a:gd name="T108" fmla="*/ 867 w 1441"/>
                  <a:gd name="T109" fmla="*/ 347 h 630"/>
                  <a:gd name="T110" fmla="*/ 845 w 1441"/>
                  <a:gd name="T111" fmla="*/ 306 h 630"/>
                  <a:gd name="T112" fmla="*/ 830 w 1441"/>
                  <a:gd name="T113" fmla="*/ 272 h 630"/>
                  <a:gd name="T114" fmla="*/ 820 w 1441"/>
                  <a:gd name="T115" fmla="*/ 235 h 630"/>
                  <a:gd name="T116" fmla="*/ 814 w 1441"/>
                  <a:gd name="T117" fmla="*/ 199 h 630"/>
                  <a:gd name="T118" fmla="*/ 811 w 1441"/>
                  <a:gd name="T119" fmla="*/ 163 h 630"/>
                  <a:gd name="T120" fmla="*/ 814 w 1441"/>
                  <a:gd name="T121" fmla="*/ 127 h 630"/>
                  <a:gd name="T122" fmla="*/ 818 w 1441"/>
                  <a:gd name="T123" fmla="*/ 92 h 630"/>
                  <a:gd name="T124" fmla="*/ 828 w 1441"/>
                  <a:gd name="T125" fmla="*/ 57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1"/>
                  <a:gd name="T190" fmla="*/ 0 h 630"/>
                  <a:gd name="T191" fmla="*/ 1441 w 1441"/>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1" h="630">
                    <a:moveTo>
                      <a:pt x="848" y="0"/>
                    </a:moveTo>
                    <a:lnTo>
                      <a:pt x="843" y="8"/>
                    </a:lnTo>
                    <a:lnTo>
                      <a:pt x="839" y="16"/>
                    </a:lnTo>
                    <a:lnTo>
                      <a:pt x="834" y="23"/>
                    </a:lnTo>
                    <a:lnTo>
                      <a:pt x="830" y="30"/>
                    </a:lnTo>
                    <a:lnTo>
                      <a:pt x="823" y="35"/>
                    </a:lnTo>
                    <a:lnTo>
                      <a:pt x="818" y="43"/>
                    </a:lnTo>
                    <a:lnTo>
                      <a:pt x="811" y="48"/>
                    </a:lnTo>
                    <a:lnTo>
                      <a:pt x="802" y="53"/>
                    </a:lnTo>
                    <a:lnTo>
                      <a:pt x="792" y="59"/>
                    </a:lnTo>
                    <a:lnTo>
                      <a:pt x="782" y="63"/>
                    </a:lnTo>
                    <a:lnTo>
                      <a:pt x="770" y="68"/>
                    </a:lnTo>
                    <a:lnTo>
                      <a:pt x="759" y="71"/>
                    </a:lnTo>
                    <a:lnTo>
                      <a:pt x="747" y="74"/>
                    </a:lnTo>
                    <a:lnTo>
                      <a:pt x="735" y="76"/>
                    </a:lnTo>
                    <a:lnTo>
                      <a:pt x="724" y="76"/>
                    </a:lnTo>
                    <a:lnTo>
                      <a:pt x="711" y="76"/>
                    </a:lnTo>
                    <a:lnTo>
                      <a:pt x="699" y="74"/>
                    </a:lnTo>
                    <a:lnTo>
                      <a:pt x="687" y="71"/>
                    </a:lnTo>
                    <a:lnTo>
                      <a:pt x="675" y="67"/>
                    </a:lnTo>
                    <a:lnTo>
                      <a:pt x="663" y="61"/>
                    </a:lnTo>
                    <a:lnTo>
                      <a:pt x="650" y="53"/>
                    </a:lnTo>
                    <a:lnTo>
                      <a:pt x="639" y="45"/>
                    </a:lnTo>
                    <a:lnTo>
                      <a:pt x="627" y="35"/>
                    </a:lnTo>
                    <a:lnTo>
                      <a:pt x="616" y="24"/>
                    </a:lnTo>
                    <a:lnTo>
                      <a:pt x="594" y="3"/>
                    </a:lnTo>
                    <a:lnTo>
                      <a:pt x="602" y="18"/>
                    </a:lnTo>
                    <a:lnTo>
                      <a:pt x="609" y="34"/>
                    </a:lnTo>
                    <a:lnTo>
                      <a:pt x="614" y="50"/>
                    </a:lnTo>
                    <a:lnTo>
                      <a:pt x="619" y="65"/>
                    </a:lnTo>
                    <a:lnTo>
                      <a:pt x="623" y="81"/>
                    </a:lnTo>
                    <a:lnTo>
                      <a:pt x="627" y="97"/>
                    </a:lnTo>
                    <a:lnTo>
                      <a:pt x="630" y="112"/>
                    </a:lnTo>
                    <a:lnTo>
                      <a:pt x="632" y="129"/>
                    </a:lnTo>
                    <a:lnTo>
                      <a:pt x="634" y="145"/>
                    </a:lnTo>
                    <a:lnTo>
                      <a:pt x="634" y="162"/>
                    </a:lnTo>
                    <a:lnTo>
                      <a:pt x="634" y="177"/>
                    </a:lnTo>
                    <a:lnTo>
                      <a:pt x="632" y="193"/>
                    </a:lnTo>
                    <a:lnTo>
                      <a:pt x="630" y="208"/>
                    </a:lnTo>
                    <a:lnTo>
                      <a:pt x="629" y="225"/>
                    </a:lnTo>
                    <a:lnTo>
                      <a:pt x="625" y="239"/>
                    </a:lnTo>
                    <a:lnTo>
                      <a:pt x="620" y="255"/>
                    </a:lnTo>
                    <a:lnTo>
                      <a:pt x="616" y="270"/>
                    </a:lnTo>
                    <a:lnTo>
                      <a:pt x="610" y="285"/>
                    </a:lnTo>
                    <a:lnTo>
                      <a:pt x="604" y="299"/>
                    </a:lnTo>
                    <a:lnTo>
                      <a:pt x="597" y="313"/>
                    </a:lnTo>
                    <a:lnTo>
                      <a:pt x="589" y="327"/>
                    </a:lnTo>
                    <a:lnTo>
                      <a:pt x="581" y="342"/>
                    </a:lnTo>
                    <a:lnTo>
                      <a:pt x="572" y="354"/>
                    </a:lnTo>
                    <a:lnTo>
                      <a:pt x="563" y="368"/>
                    </a:lnTo>
                    <a:lnTo>
                      <a:pt x="551" y="380"/>
                    </a:lnTo>
                    <a:lnTo>
                      <a:pt x="542" y="392"/>
                    </a:lnTo>
                    <a:lnTo>
                      <a:pt x="529" y="404"/>
                    </a:lnTo>
                    <a:lnTo>
                      <a:pt x="517" y="415"/>
                    </a:lnTo>
                    <a:lnTo>
                      <a:pt x="504" y="427"/>
                    </a:lnTo>
                    <a:lnTo>
                      <a:pt x="491" y="436"/>
                    </a:lnTo>
                    <a:lnTo>
                      <a:pt x="476" y="445"/>
                    </a:lnTo>
                    <a:lnTo>
                      <a:pt x="462" y="454"/>
                    </a:lnTo>
                    <a:lnTo>
                      <a:pt x="446" y="463"/>
                    </a:lnTo>
                    <a:lnTo>
                      <a:pt x="430" y="471"/>
                    </a:lnTo>
                    <a:lnTo>
                      <a:pt x="415" y="477"/>
                    </a:lnTo>
                    <a:lnTo>
                      <a:pt x="399" y="482"/>
                    </a:lnTo>
                    <a:lnTo>
                      <a:pt x="384" y="487"/>
                    </a:lnTo>
                    <a:lnTo>
                      <a:pt x="367" y="492"/>
                    </a:lnTo>
                    <a:lnTo>
                      <a:pt x="351" y="495"/>
                    </a:lnTo>
                    <a:lnTo>
                      <a:pt x="335" y="497"/>
                    </a:lnTo>
                    <a:lnTo>
                      <a:pt x="319" y="500"/>
                    </a:lnTo>
                    <a:lnTo>
                      <a:pt x="303" y="501"/>
                    </a:lnTo>
                    <a:lnTo>
                      <a:pt x="287" y="501"/>
                    </a:lnTo>
                    <a:lnTo>
                      <a:pt x="270" y="500"/>
                    </a:lnTo>
                    <a:lnTo>
                      <a:pt x="254" y="499"/>
                    </a:lnTo>
                    <a:lnTo>
                      <a:pt x="238" y="497"/>
                    </a:lnTo>
                    <a:lnTo>
                      <a:pt x="222" y="494"/>
                    </a:lnTo>
                    <a:lnTo>
                      <a:pt x="207" y="490"/>
                    </a:lnTo>
                    <a:lnTo>
                      <a:pt x="192" y="486"/>
                    </a:lnTo>
                    <a:lnTo>
                      <a:pt x="176" y="481"/>
                    </a:lnTo>
                    <a:lnTo>
                      <a:pt x="162" y="477"/>
                    </a:lnTo>
                    <a:lnTo>
                      <a:pt x="146" y="469"/>
                    </a:lnTo>
                    <a:lnTo>
                      <a:pt x="132" y="463"/>
                    </a:lnTo>
                    <a:lnTo>
                      <a:pt x="118" y="454"/>
                    </a:lnTo>
                    <a:lnTo>
                      <a:pt x="104" y="446"/>
                    </a:lnTo>
                    <a:lnTo>
                      <a:pt x="91" y="437"/>
                    </a:lnTo>
                    <a:lnTo>
                      <a:pt x="77" y="427"/>
                    </a:lnTo>
                    <a:lnTo>
                      <a:pt x="64" y="417"/>
                    </a:lnTo>
                    <a:lnTo>
                      <a:pt x="52" y="405"/>
                    </a:lnTo>
                    <a:lnTo>
                      <a:pt x="41" y="394"/>
                    </a:lnTo>
                    <a:lnTo>
                      <a:pt x="30" y="382"/>
                    </a:lnTo>
                    <a:lnTo>
                      <a:pt x="19" y="368"/>
                    </a:lnTo>
                    <a:lnTo>
                      <a:pt x="9" y="354"/>
                    </a:lnTo>
                    <a:lnTo>
                      <a:pt x="0" y="340"/>
                    </a:lnTo>
                    <a:lnTo>
                      <a:pt x="1" y="350"/>
                    </a:lnTo>
                    <a:lnTo>
                      <a:pt x="16" y="371"/>
                    </a:lnTo>
                    <a:lnTo>
                      <a:pt x="31" y="392"/>
                    </a:lnTo>
                    <a:lnTo>
                      <a:pt x="46" y="412"/>
                    </a:lnTo>
                    <a:lnTo>
                      <a:pt x="63" y="431"/>
                    </a:lnTo>
                    <a:lnTo>
                      <a:pt x="79" y="450"/>
                    </a:lnTo>
                    <a:lnTo>
                      <a:pt x="98" y="467"/>
                    </a:lnTo>
                    <a:lnTo>
                      <a:pt x="117" y="484"/>
                    </a:lnTo>
                    <a:lnTo>
                      <a:pt x="135" y="499"/>
                    </a:lnTo>
                    <a:lnTo>
                      <a:pt x="154" y="513"/>
                    </a:lnTo>
                    <a:lnTo>
                      <a:pt x="176" y="528"/>
                    </a:lnTo>
                    <a:lnTo>
                      <a:pt x="196" y="541"/>
                    </a:lnTo>
                    <a:lnTo>
                      <a:pt x="217" y="552"/>
                    </a:lnTo>
                    <a:lnTo>
                      <a:pt x="238" y="562"/>
                    </a:lnTo>
                    <a:lnTo>
                      <a:pt x="261" y="573"/>
                    </a:lnTo>
                    <a:lnTo>
                      <a:pt x="283" y="583"/>
                    </a:lnTo>
                    <a:lnTo>
                      <a:pt x="305" y="590"/>
                    </a:lnTo>
                    <a:lnTo>
                      <a:pt x="328" y="598"/>
                    </a:lnTo>
                    <a:lnTo>
                      <a:pt x="351" y="603"/>
                    </a:lnTo>
                    <a:lnTo>
                      <a:pt x="375" y="608"/>
                    </a:lnTo>
                    <a:lnTo>
                      <a:pt x="398" y="613"/>
                    </a:lnTo>
                    <a:lnTo>
                      <a:pt x="422" y="616"/>
                    </a:lnTo>
                    <a:lnTo>
                      <a:pt x="445" y="618"/>
                    </a:lnTo>
                    <a:lnTo>
                      <a:pt x="470" y="619"/>
                    </a:lnTo>
                    <a:lnTo>
                      <a:pt x="494" y="619"/>
                    </a:lnTo>
                    <a:lnTo>
                      <a:pt x="518" y="618"/>
                    </a:lnTo>
                    <a:lnTo>
                      <a:pt x="544" y="616"/>
                    </a:lnTo>
                    <a:lnTo>
                      <a:pt x="568" y="613"/>
                    </a:lnTo>
                    <a:lnTo>
                      <a:pt x="592" y="609"/>
                    </a:lnTo>
                    <a:lnTo>
                      <a:pt x="616" y="603"/>
                    </a:lnTo>
                    <a:lnTo>
                      <a:pt x="641" y="598"/>
                    </a:lnTo>
                    <a:lnTo>
                      <a:pt x="665" y="591"/>
                    </a:lnTo>
                    <a:lnTo>
                      <a:pt x="688" y="582"/>
                    </a:lnTo>
                    <a:lnTo>
                      <a:pt x="708" y="575"/>
                    </a:lnTo>
                    <a:lnTo>
                      <a:pt x="722" y="583"/>
                    </a:lnTo>
                    <a:lnTo>
                      <a:pt x="739" y="590"/>
                    </a:lnTo>
                    <a:lnTo>
                      <a:pt x="755" y="595"/>
                    </a:lnTo>
                    <a:lnTo>
                      <a:pt x="771" y="600"/>
                    </a:lnTo>
                    <a:lnTo>
                      <a:pt x="787" y="606"/>
                    </a:lnTo>
                    <a:lnTo>
                      <a:pt x="803" y="611"/>
                    </a:lnTo>
                    <a:lnTo>
                      <a:pt x="821" y="614"/>
                    </a:lnTo>
                    <a:lnTo>
                      <a:pt x="837" y="618"/>
                    </a:lnTo>
                    <a:lnTo>
                      <a:pt x="854" y="621"/>
                    </a:lnTo>
                    <a:lnTo>
                      <a:pt x="871" y="624"/>
                    </a:lnTo>
                    <a:lnTo>
                      <a:pt x="888" y="626"/>
                    </a:lnTo>
                    <a:lnTo>
                      <a:pt x="904" y="628"/>
                    </a:lnTo>
                    <a:lnTo>
                      <a:pt x="922" y="628"/>
                    </a:lnTo>
                    <a:lnTo>
                      <a:pt x="939" y="629"/>
                    </a:lnTo>
                    <a:lnTo>
                      <a:pt x="956" y="629"/>
                    </a:lnTo>
                    <a:lnTo>
                      <a:pt x="973" y="629"/>
                    </a:lnTo>
                    <a:lnTo>
                      <a:pt x="991" y="628"/>
                    </a:lnTo>
                    <a:lnTo>
                      <a:pt x="1007" y="627"/>
                    </a:lnTo>
                    <a:lnTo>
                      <a:pt x="1026" y="624"/>
                    </a:lnTo>
                    <a:lnTo>
                      <a:pt x="1043" y="622"/>
                    </a:lnTo>
                    <a:lnTo>
                      <a:pt x="1060" y="620"/>
                    </a:lnTo>
                    <a:lnTo>
                      <a:pt x="1077" y="616"/>
                    </a:lnTo>
                    <a:lnTo>
                      <a:pt x="1095" y="612"/>
                    </a:lnTo>
                    <a:lnTo>
                      <a:pt x="1112" y="607"/>
                    </a:lnTo>
                    <a:lnTo>
                      <a:pt x="1128" y="603"/>
                    </a:lnTo>
                    <a:lnTo>
                      <a:pt x="1145" y="596"/>
                    </a:lnTo>
                    <a:lnTo>
                      <a:pt x="1162" y="591"/>
                    </a:lnTo>
                    <a:lnTo>
                      <a:pt x="1178" y="583"/>
                    </a:lnTo>
                    <a:lnTo>
                      <a:pt x="1196" y="577"/>
                    </a:lnTo>
                    <a:lnTo>
                      <a:pt x="1212" y="569"/>
                    </a:lnTo>
                    <a:lnTo>
                      <a:pt x="1228" y="560"/>
                    </a:lnTo>
                    <a:lnTo>
                      <a:pt x="1244" y="552"/>
                    </a:lnTo>
                    <a:lnTo>
                      <a:pt x="1260" y="542"/>
                    </a:lnTo>
                    <a:lnTo>
                      <a:pt x="1276" y="533"/>
                    </a:lnTo>
                    <a:lnTo>
                      <a:pt x="1290" y="522"/>
                    </a:lnTo>
                    <a:lnTo>
                      <a:pt x="1305" y="510"/>
                    </a:lnTo>
                    <a:lnTo>
                      <a:pt x="1318" y="500"/>
                    </a:lnTo>
                    <a:lnTo>
                      <a:pt x="1331" y="488"/>
                    </a:lnTo>
                    <a:lnTo>
                      <a:pt x="1344" y="477"/>
                    </a:lnTo>
                    <a:lnTo>
                      <a:pt x="1357" y="464"/>
                    </a:lnTo>
                    <a:lnTo>
                      <a:pt x="1368" y="451"/>
                    </a:lnTo>
                    <a:lnTo>
                      <a:pt x="1380" y="438"/>
                    </a:lnTo>
                    <a:lnTo>
                      <a:pt x="1391" y="424"/>
                    </a:lnTo>
                    <a:lnTo>
                      <a:pt x="1401" y="410"/>
                    </a:lnTo>
                    <a:lnTo>
                      <a:pt x="1411" y="396"/>
                    </a:lnTo>
                    <a:lnTo>
                      <a:pt x="1421" y="382"/>
                    </a:lnTo>
                    <a:lnTo>
                      <a:pt x="1431" y="368"/>
                    </a:lnTo>
                    <a:lnTo>
                      <a:pt x="1440" y="353"/>
                    </a:lnTo>
                    <a:lnTo>
                      <a:pt x="1440" y="342"/>
                    </a:lnTo>
                    <a:lnTo>
                      <a:pt x="1433" y="352"/>
                    </a:lnTo>
                    <a:lnTo>
                      <a:pt x="1428" y="360"/>
                    </a:lnTo>
                    <a:lnTo>
                      <a:pt x="1422" y="368"/>
                    </a:lnTo>
                    <a:lnTo>
                      <a:pt x="1416" y="376"/>
                    </a:lnTo>
                    <a:lnTo>
                      <a:pt x="1411" y="384"/>
                    </a:lnTo>
                    <a:lnTo>
                      <a:pt x="1405" y="391"/>
                    </a:lnTo>
                    <a:lnTo>
                      <a:pt x="1398" y="399"/>
                    </a:lnTo>
                    <a:lnTo>
                      <a:pt x="1392" y="407"/>
                    </a:lnTo>
                    <a:lnTo>
                      <a:pt x="1385" y="414"/>
                    </a:lnTo>
                    <a:lnTo>
                      <a:pt x="1378" y="420"/>
                    </a:lnTo>
                    <a:lnTo>
                      <a:pt x="1371" y="427"/>
                    </a:lnTo>
                    <a:lnTo>
                      <a:pt x="1362" y="435"/>
                    </a:lnTo>
                    <a:lnTo>
                      <a:pt x="1355" y="440"/>
                    </a:lnTo>
                    <a:lnTo>
                      <a:pt x="1346" y="446"/>
                    </a:lnTo>
                    <a:lnTo>
                      <a:pt x="1337" y="452"/>
                    </a:lnTo>
                    <a:lnTo>
                      <a:pt x="1328" y="458"/>
                    </a:lnTo>
                    <a:lnTo>
                      <a:pt x="1313" y="466"/>
                    </a:lnTo>
                    <a:lnTo>
                      <a:pt x="1297" y="474"/>
                    </a:lnTo>
                    <a:lnTo>
                      <a:pt x="1281" y="480"/>
                    </a:lnTo>
                    <a:lnTo>
                      <a:pt x="1265" y="486"/>
                    </a:lnTo>
                    <a:lnTo>
                      <a:pt x="1249" y="492"/>
                    </a:lnTo>
                    <a:lnTo>
                      <a:pt x="1232" y="495"/>
                    </a:lnTo>
                    <a:lnTo>
                      <a:pt x="1215" y="499"/>
                    </a:lnTo>
                    <a:lnTo>
                      <a:pt x="1198" y="501"/>
                    </a:lnTo>
                    <a:lnTo>
                      <a:pt x="1182" y="502"/>
                    </a:lnTo>
                    <a:lnTo>
                      <a:pt x="1166" y="503"/>
                    </a:lnTo>
                    <a:lnTo>
                      <a:pt x="1149" y="503"/>
                    </a:lnTo>
                    <a:lnTo>
                      <a:pt x="1132" y="502"/>
                    </a:lnTo>
                    <a:lnTo>
                      <a:pt x="1116" y="501"/>
                    </a:lnTo>
                    <a:lnTo>
                      <a:pt x="1099" y="499"/>
                    </a:lnTo>
                    <a:lnTo>
                      <a:pt x="1083" y="495"/>
                    </a:lnTo>
                    <a:lnTo>
                      <a:pt x="1066" y="492"/>
                    </a:lnTo>
                    <a:lnTo>
                      <a:pt x="1051" y="487"/>
                    </a:lnTo>
                    <a:lnTo>
                      <a:pt x="1036" y="482"/>
                    </a:lnTo>
                    <a:lnTo>
                      <a:pt x="1020" y="476"/>
                    </a:lnTo>
                    <a:lnTo>
                      <a:pt x="1005" y="468"/>
                    </a:lnTo>
                    <a:lnTo>
                      <a:pt x="991" y="461"/>
                    </a:lnTo>
                    <a:lnTo>
                      <a:pt x="976" y="453"/>
                    </a:lnTo>
                    <a:lnTo>
                      <a:pt x="962" y="444"/>
                    </a:lnTo>
                    <a:lnTo>
                      <a:pt x="948" y="435"/>
                    </a:lnTo>
                    <a:lnTo>
                      <a:pt x="935" y="424"/>
                    </a:lnTo>
                    <a:lnTo>
                      <a:pt x="923" y="412"/>
                    </a:lnTo>
                    <a:lnTo>
                      <a:pt x="910" y="401"/>
                    </a:lnTo>
                    <a:lnTo>
                      <a:pt x="899" y="388"/>
                    </a:lnTo>
                    <a:lnTo>
                      <a:pt x="887" y="375"/>
                    </a:lnTo>
                    <a:lnTo>
                      <a:pt x="877" y="361"/>
                    </a:lnTo>
                    <a:lnTo>
                      <a:pt x="867" y="347"/>
                    </a:lnTo>
                    <a:lnTo>
                      <a:pt x="858" y="332"/>
                    </a:lnTo>
                    <a:lnTo>
                      <a:pt x="853" y="324"/>
                    </a:lnTo>
                    <a:lnTo>
                      <a:pt x="848" y="316"/>
                    </a:lnTo>
                    <a:lnTo>
                      <a:pt x="845" y="306"/>
                    </a:lnTo>
                    <a:lnTo>
                      <a:pt x="840" y="298"/>
                    </a:lnTo>
                    <a:lnTo>
                      <a:pt x="837" y="290"/>
                    </a:lnTo>
                    <a:lnTo>
                      <a:pt x="832" y="280"/>
                    </a:lnTo>
                    <a:lnTo>
                      <a:pt x="830" y="272"/>
                    </a:lnTo>
                    <a:lnTo>
                      <a:pt x="828" y="263"/>
                    </a:lnTo>
                    <a:lnTo>
                      <a:pt x="823" y="254"/>
                    </a:lnTo>
                    <a:lnTo>
                      <a:pt x="822" y="244"/>
                    </a:lnTo>
                    <a:lnTo>
                      <a:pt x="820" y="235"/>
                    </a:lnTo>
                    <a:lnTo>
                      <a:pt x="818" y="227"/>
                    </a:lnTo>
                    <a:lnTo>
                      <a:pt x="816" y="218"/>
                    </a:lnTo>
                    <a:lnTo>
                      <a:pt x="814" y="208"/>
                    </a:lnTo>
                    <a:lnTo>
                      <a:pt x="814" y="199"/>
                    </a:lnTo>
                    <a:lnTo>
                      <a:pt x="812" y="190"/>
                    </a:lnTo>
                    <a:lnTo>
                      <a:pt x="812" y="182"/>
                    </a:lnTo>
                    <a:lnTo>
                      <a:pt x="811" y="172"/>
                    </a:lnTo>
                    <a:lnTo>
                      <a:pt x="811" y="163"/>
                    </a:lnTo>
                    <a:lnTo>
                      <a:pt x="811" y="153"/>
                    </a:lnTo>
                    <a:lnTo>
                      <a:pt x="811" y="145"/>
                    </a:lnTo>
                    <a:lnTo>
                      <a:pt x="812" y="136"/>
                    </a:lnTo>
                    <a:lnTo>
                      <a:pt x="814" y="127"/>
                    </a:lnTo>
                    <a:lnTo>
                      <a:pt x="814" y="117"/>
                    </a:lnTo>
                    <a:lnTo>
                      <a:pt x="816" y="109"/>
                    </a:lnTo>
                    <a:lnTo>
                      <a:pt x="816" y="100"/>
                    </a:lnTo>
                    <a:lnTo>
                      <a:pt x="818" y="92"/>
                    </a:lnTo>
                    <a:lnTo>
                      <a:pt x="821" y="83"/>
                    </a:lnTo>
                    <a:lnTo>
                      <a:pt x="823" y="74"/>
                    </a:lnTo>
                    <a:lnTo>
                      <a:pt x="825" y="65"/>
                    </a:lnTo>
                    <a:lnTo>
                      <a:pt x="828" y="57"/>
                    </a:lnTo>
                    <a:lnTo>
                      <a:pt x="831" y="47"/>
                    </a:lnTo>
                    <a:lnTo>
                      <a:pt x="848" y="0"/>
                    </a:lnTo>
                  </a:path>
                </a:pathLst>
              </a:custGeom>
              <a:solidFill>
                <a:schemeClr val="hlink"/>
              </a:solidFill>
              <a:ln w="9525" cap="rnd">
                <a:noFill/>
                <a:round/>
                <a:headEnd type="none" w="sm" len="sm"/>
                <a:tailEnd type="none" w="sm" len="sm"/>
              </a:ln>
            </p:spPr>
            <p:txBody>
              <a:bodyPr/>
              <a:lstStyle/>
              <a:p>
                <a:endParaRPr lang="tr-TR"/>
              </a:p>
            </p:txBody>
          </p:sp>
          <p:sp>
            <p:nvSpPr>
              <p:cNvPr id="11289" name="Freeform 118"/>
              <p:cNvSpPr>
                <a:spLocks/>
              </p:cNvSpPr>
              <p:nvPr/>
            </p:nvSpPr>
            <p:spPr bwMode="auto">
              <a:xfrm>
                <a:off x="1802" y="1905"/>
                <a:ext cx="53" cy="63"/>
              </a:xfrm>
              <a:custGeom>
                <a:avLst/>
                <a:gdLst>
                  <a:gd name="T0" fmla="*/ 6 w 53"/>
                  <a:gd name="T1" fmla="*/ 62 h 63"/>
                  <a:gd name="T2" fmla="*/ 14 w 53"/>
                  <a:gd name="T3" fmla="*/ 57 h 63"/>
                  <a:gd name="T4" fmla="*/ 23 w 53"/>
                  <a:gd name="T5" fmla="*/ 51 h 63"/>
                  <a:gd name="T6" fmla="*/ 28 w 53"/>
                  <a:gd name="T7" fmla="*/ 44 h 63"/>
                  <a:gd name="T8" fmla="*/ 34 w 53"/>
                  <a:gd name="T9" fmla="*/ 37 h 63"/>
                  <a:gd name="T10" fmla="*/ 39 w 53"/>
                  <a:gd name="T11" fmla="*/ 30 h 63"/>
                  <a:gd name="T12" fmla="*/ 43 w 53"/>
                  <a:gd name="T13" fmla="*/ 22 h 63"/>
                  <a:gd name="T14" fmla="*/ 47 w 53"/>
                  <a:gd name="T15" fmla="*/ 14 h 63"/>
                  <a:gd name="T16" fmla="*/ 52 w 53"/>
                  <a:gd name="T17" fmla="*/ 6 h 63"/>
                  <a:gd name="T18" fmla="*/ 43 w 53"/>
                  <a:gd name="T19" fmla="*/ 0 h 63"/>
                  <a:gd name="T20" fmla="*/ 37 w 53"/>
                  <a:gd name="T21" fmla="*/ 8 h 63"/>
                  <a:gd name="T22" fmla="*/ 32 w 53"/>
                  <a:gd name="T23" fmla="*/ 16 h 63"/>
                  <a:gd name="T24" fmla="*/ 28 w 53"/>
                  <a:gd name="T25" fmla="*/ 23 h 63"/>
                  <a:gd name="T26" fmla="*/ 25 w 53"/>
                  <a:gd name="T27" fmla="*/ 30 h 63"/>
                  <a:gd name="T28" fmla="*/ 19 w 53"/>
                  <a:gd name="T29" fmla="*/ 36 h 63"/>
                  <a:gd name="T30" fmla="*/ 14 w 53"/>
                  <a:gd name="T31" fmla="*/ 41 h 63"/>
                  <a:gd name="T32" fmla="*/ 8 w 53"/>
                  <a:gd name="T33" fmla="*/ 46 h 63"/>
                  <a:gd name="T34" fmla="*/ 0 w 53"/>
                  <a:gd name="T35" fmla="*/ 52 h 63"/>
                  <a:gd name="T36" fmla="*/ 6 w 53"/>
                  <a:gd name="T37" fmla="*/ 62 h 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3"/>
                  <a:gd name="T59" fmla="*/ 53 w 53"/>
                  <a:gd name="T60" fmla="*/ 63 h 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3">
                    <a:moveTo>
                      <a:pt x="6" y="62"/>
                    </a:moveTo>
                    <a:lnTo>
                      <a:pt x="14" y="57"/>
                    </a:lnTo>
                    <a:lnTo>
                      <a:pt x="23" y="51"/>
                    </a:lnTo>
                    <a:lnTo>
                      <a:pt x="28" y="44"/>
                    </a:lnTo>
                    <a:lnTo>
                      <a:pt x="34" y="37"/>
                    </a:lnTo>
                    <a:lnTo>
                      <a:pt x="39" y="30"/>
                    </a:lnTo>
                    <a:lnTo>
                      <a:pt x="43" y="22"/>
                    </a:lnTo>
                    <a:lnTo>
                      <a:pt x="47" y="14"/>
                    </a:lnTo>
                    <a:lnTo>
                      <a:pt x="52" y="6"/>
                    </a:lnTo>
                    <a:lnTo>
                      <a:pt x="43" y="0"/>
                    </a:lnTo>
                    <a:lnTo>
                      <a:pt x="37" y="8"/>
                    </a:lnTo>
                    <a:lnTo>
                      <a:pt x="32" y="16"/>
                    </a:lnTo>
                    <a:lnTo>
                      <a:pt x="28" y="23"/>
                    </a:lnTo>
                    <a:lnTo>
                      <a:pt x="25" y="30"/>
                    </a:lnTo>
                    <a:lnTo>
                      <a:pt x="19" y="36"/>
                    </a:lnTo>
                    <a:lnTo>
                      <a:pt x="14" y="41"/>
                    </a:lnTo>
                    <a:lnTo>
                      <a:pt x="8" y="46"/>
                    </a:lnTo>
                    <a:lnTo>
                      <a:pt x="0" y="52"/>
                    </a:lnTo>
                    <a:lnTo>
                      <a:pt x="6" y="62"/>
                    </a:lnTo>
                  </a:path>
                </a:pathLst>
              </a:custGeom>
              <a:solidFill>
                <a:schemeClr val="hlink"/>
              </a:solidFill>
              <a:ln w="9525" cap="rnd">
                <a:noFill/>
                <a:round/>
                <a:headEnd type="none" w="sm" len="sm"/>
                <a:tailEnd type="none" w="sm" len="sm"/>
              </a:ln>
            </p:spPr>
            <p:txBody>
              <a:bodyPr/>
              <a:lstStyle/>
              <a:p>
                <a:endParaRPr lang="tr-TR"/>
              </a:p>
            </p:txBody>
          </p:sp>
          <p:sp>
            <p:nvSpPr>
              <p:cNvPr id="11290" name="Freeform 119"/>
              <p:cNvSpPr>
                <a:spLocks/>
              </p:cNvSpPr>
              <p:nvPr/>
            </p:nvSpPr>
            <p:spPr bwMode="auto">
              <a:xfrm>
                <a:off x="1611" y="1926"/>
                <a:ext cx="197" cy="66"/>
              </a:xfrm>
              <a:custGeom>
                <a:avLst/>
                <a:gdLst>
                  <a:gd name="T0" fmla="*/ 1 w 197"/>
                  <a:gd name="T1" fmla="*/ 10 h 66"/>
                  <a:gd name="T2" fmla="*/ 13 w 197"/>
                  <a:gd name="T3" fmla="*/ 23 h 66"/>
                  <a:gd name="T4" fmla="*/ 25 w 197"/>
                  <a:gd name="T5" fmla="*/ 32 h 66"/>
                  <a:gd name="T6" fmla="*/ 37 w 197"/>
                  <a:gd name="T7" fmla="*/ 42 h 66"/>
                  <a:gd name="T8" fmla="*/ 50 w 197"/>
                  <a:gd name="T9" fmla="*/ 49 h 66"/>
                  <a:gd name="T10" fmla="*/ 63 w 197"/>
                  <a:gd name="T11" fmla="*/ 55 h 66"/>
                  <a:gd name="T12" fmla="*/ 77 w 197"/>
                  <a:gd name="T13" fmla="*/ 60 h 66"/>
                  <a:gd name="T14" fmla="*/ 88 w 197"/>
                  <a:gd name="T15" fmla="*/ 63 h 66"/>
                  <a:gd name="T16" fmla="*/ 102 w 197"/>
                  <a:gd name="T17" fmla="*/ 64 h 66"/>
                  <a:gd name="T18" fmla="*/ 113 w 197"/>
                  <a:gd name="T19" fmla="*/ 65 h 66"/>
                  <a:gd name="T20" fmla="*/ 127 w 197"/>
                  <a:gd name="T21" fmla="*/ 64 h 66"/>
                  <a:gd name="T22" fmla="*/ 139 w 197"/>
                  <a:gd name="T23" fmla="*/ 63 h 66"/>
                  <a:gd name="T24" fmla="*/ 151 w 197"/>
                  <a:gd name="T25" fmla="*/ 60 h 66"/>
                  <a:gd name="T26" fmla="*/ 163 w 197"/>
                  <a:gd name="T27" fmla="*/ 57 h 66"/>
                  <a:gd name="T28" fmla="*/ 174 w 197"/>
                  <a:gd name="T29" fmla="*/ 52 h 66"/>
                  <a:gd name="T30" fmla="*/ 185 w 197"/>
                  <a:gd name="T31" fmla="*/ 47 h 66"/>
                  <a:gd name="T32" fmla="*/ 196 w 197"/>
                  <a:gd name="T33" fmla="*/ 42 h 66"/>
                  <a:gd name="T34" fmla="*/ 189 w 197"/>
                  <a:gd name="T35" fmla="*/ 31 h 66"/>
                  <a:gd name="T36" fmla="*/ 180 w 197"/>
                  <a:gd name="T37" fmla="*/ 36 h 66"/>
                  <a:gd name="T38" fmla="*/ 169 w 197"/>
                  <a:gd name="T39" fmla="*/ 40 h 66"/>
                  <a:gd name="T40" fmla="*/ 159 w 197"/>
                  <a:gd name="T41" fmla="*/ 44 h 66"/>
                  <a:gd name="T42" fmla="*/ 148 w 197"/>
                  <a:gd name="T43" fmla="*/ 47 h 66"/>
                  <a:gd name="T44" fmla="*/ 137 w 197"/>
                  <a:gd name="T45" fmla="*/ 50 h 66"/>
                  <a:gd name="T46" fmla="*/ 126 w 197"/>
                  <a:gd name="T47" fmla="*/ 52 h 66"/>
                  <a:gd name="T48" fmla="*/ 113 w 197"/>
                  <a:gd name="T49" fmla="*/ 52 h 66"/>
                  <a:gd name="T50" fmla="*/ 102 w 197"/>
                  <a:gd name="T51" fmla="*/ 52 h 66"/>
                  <a:gd name="T52" fmla="*/ 90 w 197"/>
                  <a:gd name="T53" fmla="*/ 50 h 66"/>
                  <a:gd name="T54" fmla="*/ 79 w 197"/>
                  <a:gd name="T55" fmla="*/ 47 h 66"/>
                  <a:gd name="T56" fmla="*/ 68 w 197"/>
                  <a:gd name="T57" fmla="*/ 44 h 66"/>
                  <a:gd name="T58" fmla="*/ 56 w 197"/>
                  <a:gd name="T59" fmla="*/ 39 h 66"/>
                  <a:gd name="T60" fmla="*/ 44 w 197"/>
                  <a:gd name="T61" fmla="*/ 31 h 66"/>
                  <a:gd name="T62" fmla="*/ 33 w 197"/>
                  <a:gd name="T63" fmla="*/ 23 h 66"/>
                  <a:gd name="T64" fmla="*/ 22 w 197"/>
                  <a:gd name="T65" fmla="*/ 13 h 66"/>
                  <a:gd name="T66" fmla="*/ 10 w 197"/>
                  <a:gd name="T67" fmla="*/ 2 h 66"/>
                  <a:gd name="T68" fmla="*/ 10 w 197"/>
                  <a:gd name="T69" fmla="*/ 1 h 66"/>
                  <a:gd name="T70" fmla="*/ 10 w 197"/>
                  <a:gd name="T71" fmla="*/ 2 h 66"/>
                  <a:gd name="T72" fmla="*/ 9 w 197"/>
                  <a:gd name="T73" fmla="*/ 0 h 66"/>
                  <a:gd name="T74" fmla="*/ 6 w 197"/>
                  <a:gd name="T75" fmla="*/ 0 h 66"/>
                  <a:gd name="T76" fmla="*/ 3 w 197"/>
                  <a:gd name="T77" fmla="*/ 1 h 66"/>
                  <a:gd name="T78" fmla="*/ 1 w 197"/>
                  <a:gd name="T79" fmla="*/ 1 h 66"/>
                  <a:gd name="T80" fmla="*/ 1 w 197"/>
                  <a:gd name="T81" fmla="*/ 3 h 66"/>
                  <a:gd name="T82" fmla="*/ 0 w 197"/>
                  <a:gd name="T83" fmla="*/ 6 h 66"/>
                  <a:gd name="T84" fmla="*/ 0 w 197"/>
                  <a:gd name="T85" fmla="*/ 8 h 66"/>
                  <a:gd name="T86" fmla="*/ 1 w 197"/>
                  <a:gd name="T87" fmla="*/ 10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7"/>
                  <a:gd name="T133" fmla="*/ 0 h 66"/>
                  <a:gd name="T134" fmla="*/ 197 w 197"/>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7" h="66">
                    <a:moveTo>
                      <a:pt x="1" y="10"/>
                    </a:moveTo>
                    <a:lnTo>
                      <a:pt x="13" y="23"/>
                    </a:lnTo>
                    <a:lnTo>
                      <a:pt x="25" y="32"/>
                    </a:lnTo>
                    <a:lnTo>
                      <a:pt x="37" y="42"/>
                    </a:lnTo>
                    <a:lnTo>
                      <a:pt x="50" y="49"/>
                    </a:lnTo>
                    <a:lnTo>
                      <a:pt x="63" y="55"/>
                    </a:lnTo>
                    <a:lnTo>
                      <a:pt x="77" y="60"/>
                    </a:lnTo>
                    <a:lnTo>
                      <a:pt x="88" y="63"/>
                    </a:lnTo>
                    <a:lnTo>
                      <a:pt x="102" y="64"/>
                    </a:lnTo>
                    <a:lnTo>
                      <a:pt x="113" y="65"/>
                    </a:lnTo>
                    <a:lnTo>
                      <a:pt x="127" y="64"/>
                    </a:lnTo>
                    <a:lnTo>
                      <a:pt x="139" y="63"/>
                    </a:lnTo>
                    <a:lnTo>
                      <a:pt x="151" y="60"/>
                    </a:lnTo>
                    <a:lnTo>
                      <a:pt x="163" y="57"/>
                    </a:lnTo>
                    <a:lnTo>
                      <a:pt x="174" y="52"/>
                    </a:lnTo>
                    <a:lnTo>
                      <a:pt x="185" y="47"/>
                    </a:lnTo>
                    <a:lnTo>
                      <a:pt x="196" y="42"/>
                    </a:lnTo>
                    <a:lnTo>
                      <a:pt x="189" y="31"/>
                    </a:lnTo>
                    <a:lnTo>
                      <a:pt x="180" y="36"/>
                    </a:lnTo>
                    <a:lnTo>
                      <a:pt x="169" y="40"/>
                    </a:lnTo>
                    <a:lnTo>
                      <a:pt x="159" y="44"/>
                    </a:lnTo>
                    <a:lnTo>
                      <a:pt x="148" y="47"/>
                    </a:lnTo>
                    <a:lnTo>
                      <a:pt x="137" y="50"/>
                    </a:lnTo>
                    <a:lnTo>
                      <a:pt x="126" y="52"/>
                    </a:lnTo>
                    <a:lnTo>
                      <a:pt x="113" y="52"/>
                    </a:lnTo>
                    <a:lnTo>
                      <a:pt x="102" y="52"/>
                    </a:lnTo>
                    <a:lnTo>
                      <a:pt x="90" y="50"/>
                    </a:lnTo>
                    <a:lnTo>
                      <a:pt x="79" y="47"/>
                    </a:lnTo>
                    <a:lnTo>
                      <a:pt x="68" y="44"/>
                    </a:lnTo>
                    <a:lnTo>
                      <a:pt x="56" y="39"/>
                    </a:lnTo>
                    <a:lnTo>
                      <a:pt x="44" y="31"/>
                    </a:lnTo>
                    <a:lnTo>
                      <a:pt x="33" y="23"/>
                    </a:lnTo>
                    <a:lnTo>
                      <a:pt x="22" y="13"/>
                    </a:lnTo>
                    <a:lnTo>
                      <a:pt x="10" y="2"/>
                    </a:lnTo>
                    <a:lnTo>
                      <a:pt x="10" y="1"/>
                    </a:lnTo>
                    <a:lnTo>
                      <a:pt x="10" y="2"/>
                    </a:lnTo>
                    <a:lnTo>
                      <a:pt x="9" y="0"/>
                    </a:lnTo>
                    <a:lnTo>
                      <a:pt x="6" y="0"/>
                    </a:lnTo>
                    <a:lnTo>
                      <a:pt x="3" y="1"/>
                    </a:lnTo>
                    <a:lnTo>
                      <a:pt x="1" y="1"/>
                    </a:lnTo>
                    <a:lnTo>
                      <a:pt x="1" y="3"/>
                    </a:lnTo>
                    <a:lnTo>
                      <a:pt x="0" y="6"/>
                    </a:lnTo>
                    <a:lnTo>
                      <a:pt x="0" y="8"/>
                    </a:lnTo>
                    <a:lnTo>
                      <a:pt x="1" y="10"/>
                    </a:lnTo>
                  </a:path>
                </a:pathLst>
              </a:custGeom>
              <a:solidFill>
                <a:schemeClr val="hlink"/>
              </a:solidFill>
              <a:ln w="9525" cap="rnd">
                <a:noFill/>
                <a:round/>
                <a:headEnd type="none" w="sm" len="sm"/>
                <a:tailEnd type="none" w="sm" len="sm"/>
              </a:ln>
            </p:spPr>
            <p:txBody>
              <a:bodyPr/>
              <a:lstStyle/>
              <a:p>
                <a:endParaRPr lang="tr-TR"/>
              </a:p>
            </p:txBody>
          </p:sp>
          <p:sp>
            <p:nvSpPr>
              <p:cNvPr id="11291" name="Freeform 120"/>
              <p:cNvSpPr>
                <a:spLocks/>
              </p:cNvSpPr>
              <p:nvPr/>
            </p:nvSpPr>
            <p:spPr bwMode="auto">
              <a:xfrm>
                <a:off x="1590" y="1905"/>
                <a:ext cx="32" cy="31"/>
              </a:xfrm>
              <a:custGeom>
                <a:avLst/>
                <a:gdLst>
                  <a:gd name="T0" fmla="*/ 12 w 32"/>
                  <a:gd name="T1" fmla="*/ 3 h 31"/>
                  <a:gd name="T2" fmla="*/ 1 w 32"/>
                  <a:gd name="T3" fmla="*/ 11 h 31"/>
                  <a:gd name="T4" fmla="*/ 22 w 32"/>
                  <a:gd name="T5" fmla="*/ 30 h 31"/>
                  <a:gd name="T6" fmla="*/ 31 w 32"/>
                  <a:gd name="T7" fmla="*/ 21 h 31"/>
                  <a:gd name="T8" fmla="*/ 10 w 32"/>
                  <a:gd name="T9" fmla="*/ 2 h 31"/>
                  <a:gd name="T10" fmla="*/ 1 w 32"/>
                  <a:gd name="T11" fmla="*/ 9 h 31"/>
                  <a:gd name="T12" fmla="*/ 10 w 32"/>
                  <a:gd name="T13" fmla="*/ 2 h 31"/>
                  <a:gd name="T14" fmla="*/ 8 w 32"/>
                  <a:gd name="T15" fmla="*/ 0 h 31"/>
                  <a:gd name="T16" fmla="*/ 6 w 32"/>
                  <a:gd name="T17" fmla="*/ 0 h 31"/>
                  <a:gd name="T18" fmla="*/ 3 w 32"/>
                  <a:gd name="T19" fmla="*/ 1 h 31"/>
                  <a:gd name="T20" fmla="*/ 1 w 32"/>
                  <a:gd name="T21" fmla="*/ 2 h 31"/>
                  <a:gd name="T22" fmla="*/ 1 w 32"/>
                  <a:gd name="T23" fmla="*/ 4 h 31"/>
                  <a:gd name="T24" fmla="*/ 0 w 32"/>
                  <a:gd name="T25" fmla="*/ 6 h 31"/>
                  <a:gd name="T26" fmla="*/ 0 w 32"/>
                  <a:gd name="T27" fmla="*/ 9 h 31"/>
                  <a:gd name="T28" fmla="*/ 1 w 32"/>
                  <a:gd name="T29" fmla="*/ 11 h 31"/>
                  <a:gd name="T30" fmla="*/ 12 w 32"/>
                  <a:gd name="T31" fmla="*/ 3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1"/>
                  <a:gd name="T50" fmla="*/ 32 w 32"/>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1">
                    <a:moveTo>
                      <a:pt x="12" y="3"/>
                    </a:moveTo>
                    <a:lnTo>
                      <a:pt x="1" y="11"/>
                    </a:lnTo>
                    <a:lnTo>
                      <a:pt x="22" y="30"/>
                    </a:lnTo>
                    <a:lnTo>
                      <a:pt x="31" y="21"/>
                    </a:lnTo>
                    <a:lnTo>
                      <a:pt x="10" y="2"/>
                    </a:lnTo>
                    <a:lnTo>
                      <a:pt x="1" y="9"/>
                    </a:lnTo>
                    <a:lnTo>
                      <a:pt x="10" y="2"/>
                    </a:lnTo>
                    <a:lnTo>
                      <a:pt x="8" y="0"/>
                    </a:lnTo>
                    <a:lnTo>
                      <a:pt x="6" y="0"/>
                    </a:lnTo>
                    <a:lnTo>
                      <a:pt x="3" y="1"/>
                    </a:lnTo>
                    <a:lnTo>
                      <a:pt x="1" y="2"/>
                    </a:lnTo>
                    <a:lnTo>
                      <a:pt x="1" y="4"/>
                    </a:lnTo>
                    <a:lnTo>
                      <a:pt x="0" y="6"/>
                    </a:lnTo>
                    <a:lnTo>
                      <a:pt x="0" y="9"/>
                    </a:lnTo>
                    <a:lnTo>
                      <a:pt x="1" y="11"/>
                    </a:lnTo>
                    <a:lnTo>
                      <a:pt x="12" y="3"/>
                    </a:lnTo>
                  </a:path>
                </a:pathLst>
              </a:custGeom>
              <a:solidFill>
                <a:schemeClr val="hlink"/>
              </a:solidFill>
              <a:ln w="9525" cap="rnd">
                <a:noFill/>
                <a:round/>
                <a:headEnd type="none" w="sm" len="sm"/>
                <a:tailEnd type="none" w="sm" len="sm"/>
              </a:ln>
            </p:spPr>
            <p:txBody>
              <a:bodyPr/>
              <a:lstStyle/>
              <a:p>
                <a:endParaRPr lang="tr-TR"/>
              </a:p>
            </p:txBody>
          </p:sp>
          <p:sp>
            <p:nvSpPr>
              <p:cNvPr id="11292" name="Freeform 121"/>
              <p:cNvSpPr>
                <a:spLocks/>
              </p:cNvSpPr>
              <p:nvPr/>
            </p:nvSpPr>
            <p:spPr bwMode="auto">
              <a:xfrm>
                <a:off x="1460" y="1910"/>
                <a:ext cx="182" cy="458"/>
              </a:xfrm>
              <a:custGeom>
                <a:avLst/>
                <a:gdLst>
                  <a:gd name="T0" fmla="*/ 21 w 182"/>
                  <a:gd name="T1" fmla="*/ 448 h 458"/>
                  <a:gd name="T2" fmla="*/ 49 w 182"/>
                  <a:gd name="T3" fmla="*/ 428 h 458"/>
                  <a:gd name="T4" fmla="*/ 75 w 182"/>
                  <a:gd name="T5" fmla="*/ 406 h 458"/>
                  <a:gd name="T6" fmla="*/ 98 w 182"/>
                  <a:gd name="T7" fmla="*/ 382 h 458"/>
                  <a:gd name="T8" fmla="*/ 119 w 182"/>
                  <a:gd name="T9" fmla="*/ 356 h 458"/>
                  <a:gd name="T10" fmla="*/ 136 w 182"/>
                  <a:gd name="T11" fmla="*/ 329 h 458"/>
                  <a:gd name="T12" fmla="*/ 151 w 182"/>
                  <a:gd name="T13" fmla="*/ 300 h 458"/>
                  <a:gd name="T14" fmla="*/ 163 w 182"/>
                  <a:gd name="T15" fmla="*/ 270 h 458"/>
                  <a:gd name="T16" fmla="*/ 172 w 182"/>
                  <a:gd name="T17" fmla="*/ 239 h 458"/>
                  <a:gd name="T18" fmla="*/ 179 w 182"/>
                  <a:gd name="T19" fmla="*/ 208 h 458"/>
                  <a:gd name="T20" fmla="*/ 181 w 182"/>
                  <a:gd name="T21" fmla="*/ 175 h 458"/>
                  <a:gd name="T22" fmla="*/ 181 w 182"/>
                  <a:gd name="T23" fmla="*/ 143 h 458"/>
                  <a:gd name="T24" fmla="*/ 177 w 182"/>
                  <a:gd name="T25" fmla="*/ 112 h 458"/>
                  <a:gd name="T26" fmla="*/ 172 w 182"/>
                  <a:gd name="T27" fmla="*/ 79 h 458"/>
                  <a:gd name="T28" fmla="*/ 161 w 182"/>
                  <a:gd name="T29" fmla="*/ 46 h 458"/>
                  <a:gd name="T30" fmla="*/ 148 w 182"/>
                  <a:gd name="T31" fmla="*/ 14 h 458"/>
                  <a:gd name="T32" fmla="*/ 130 w 182"/>
                  <a:gd name="T33" fmla="*/ 6 h 458"/>
                  <a:gd name="T34" fmla="*/ 144 w 182"/>
                  <a:gd name="T35" fmla="*/ 35 h 458"/>
                  <a:gd name="T36" fmla="*/ 154 w 182"/>
                  <a:gd name="T37" fmla="*/ 66 h 458"/>
                  <a:gd name="T38" fmla="*/ 162 w 182"/>
                  <a:gd name="T39" fmla="*/ 97 h 458"/>
                  <a:gd name="T40" fmla="*/ 167 w 182"/>
                  <a:gd name="T41" fmla="*/ 129 h 458"/>
                  <a:gd name="T42" fmla="*/ 168 w 182"/>
                  <a:gd name="T43" fmla="*/ 160 h 458"/>
                  <a:gd name="T44" fmla="*/ 167 w 182"/>
                  <a:gd name="T45" fmla="*/ 190 h 458"/>
                  <a:gd name="T46" fmla="*/ 163 w 182"/>
                  <a:gd name="T47" fmla="*/ 222 h 458"/>
                  <a:gd name="T48" fmla="*/ 155 w 182"/>
                  <a:gd name="T49" fmla="*/ 251 h 458"/>
                  <a:gd name="T50" fmla="*/ 146 w 182"/>
                  <a:gd name="T51" fmla="*/ 281 h 458"/>
                  <a:gd name="T52" fmla="*/ 133 w 182"/>
                  <a:gd name="T53" fmla="*/ 309 h 458"/>
                  <a:gd name="T54" fmla="*/ 116 w 182"/>
                  <a:gd name="T55" fmla="*/ 336 h 458"/>
                  <a:gd name="T56" fmla="*/ 98 w 182"/>
                  <a:gd name="T57" fmla="*/ 362 h 458"/>
                  <a:gd name="T58" fmla="*/ 77 w 182"/>
                  <a:gd name="T59" fmla="*/ 385 h 458"/>
                  <a:gd name="T60" fmla="*/ 54 w 182"/>
                  <a:gd name="T61" fmla="*/ 408 h 458"/>
                  <a:gd name="T62" fmla="*/ 28 w 182"/>
                  <a:gd name="T63" fmla="*/ 428 h 458"/>
                  <a:gd name="T64" fmla="*/ 0 w 182"/>
                  <a:gd name="T65" fmla="*/ 447 h 4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458"/>
                  <a:gd name="T101" fmla="*/ 182 w 182"/>
                  <a:gd name="T102" fmla="*/ 458 h 4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458">
                    <a:moveTo>
                      <a:pt x="6" y="457"/>
                    </a:moveTo>
                    <a:lnTo>
                      <a:pt x="21" y="448"/>
                    </a:lnTo>
                    <a:lnTo>
                      <a:pt x="35" y="439"/>
                    </a:lnTo>
                    <a:lnTo>
                      <a:pt x="49" y="428"/>
                    </a:lnTo>
                    <a:lnTo>
                      <a:pt x="62" y="418"/>
                    </a:lnTo>
                    <a:lnTo>
                      <a:pt x="75" y="406"/>
                    </a:lnTo>
                    <a:lnTo>
                      <a:pt x="86" y="395"/>
                    </a:lnTo>
                    <a:lnTo>
                      <a:pt x="98" y="382"/>
                    </a:lnTo>
                    <a:lnTo>
                      <a:pt x="109" y="369"/>
                    </a:lnTo>
                    <a:lnTo>
                      <a:pt x="119" y="356"/>
                    </a:lnTo>
                    <a:lnTo>
                      <a:pt x="128" y="342"/>
                    </a:lnTo>
                    <a:lnTo>
                      <a:pt x="136" y="329"/>
                    </a:lnTo>
                    <a:lnTo>
                      <a:pt x="144" y="315"/>
                    </a:lnTo>
                    <a:lnTo>
                      <a:pt x="151" y="300"/>
                    </a:lnTo>
                    <a:lnTo>
                      <a:pt x="157" y="285"/>
                    </a:lnTo>
                    <a:lnTo>
                      <a:pt x="163" y="270"/>
                    </a:lnTo>
                    <a:lnTo>
                      <a:pt x="168" y="255"/>
                    </a:lnTo>
                    <a:lnTo>
                      <a:pt x="172" y="239"/>
                    </a:lnTo>
                    <a:lnTo>
                      <a:pt x="175" y="223"/>
                    </a:lnTo>
                    <a:lnTo>
                      <a:pt x="179" y="208"/>
                    </a:lnTo>
                    <a:lnTo>
                      <a:pt x="179" y="192"/>
                    </a:lnTo>
                    <a:lnTo>
                      <a:pt x="181" y="175"/>
                    </a:lnTo>
                    <a:lnTo>
                      <a:pt x="181" y="160"/>
                    </a:lnTo>
                    <a:lnTo>
                      <a:pt x="181" y="143"/>
                    </a:lnTo>
                    <a:lnTo>
                      <a:pt x="179" y="126"/>
                    </a:lnTo>
                    <a:lnTo>
                      <a:pt x="177" y="112"/>
                    </a:lnTo>
                    <a:lnTo>
                      <a:pt x="175" y="95"/>
                    </a:lnTo>
                    <a:lnTo>
                      <a:pt x="172" y="79"/>
                    </a:lnTo>
                    <a:lnTo>
                      <a:pt x="167" y="63"/>
                    </a:lnTo>
                    <a:lnTo>
                      <a:pt x="161" y="46"/>
                    </a:lnTo>
                    <a:lnTo>
                      <a:pt x="155" y="31"/>
                    </a:lnTo>
                    <a:lnTo>
                      <a:pt x="148" y="14"/>
                    </a:lnTo>
                    <a:lnTo>
                      <a:pt x="140" y="0"/>
                    </a:lnTo>
                    <a:lnTo>
                      <a:pt x="130" y="6"/>
                    </a:lnTo>
                    <a:lnTo>
                      <a:pt x="137" y="21"/>
                    </a:lnTo>
                    <a:lnTo>
                      <a:pt x="144" y="35"/>
                    </a:lnTo>
                    <a:lnTo>
                      <a:pt x="150" y="51"/>
                    </a:lnTo>
                    <a:lnTo>
                      <a:pt x="154" y="66"/>
                    </a:lnTo>
                    <a:lnTo>
                      <a:pt x="159" y="81"/>
                    </a:lnTo>
                    <a:lnTo>
                      <a:pt x="162" y="97"/>
                    </a:lnTo>
                    <a:lnTo>
                      <a:pt x="165" y="114"/>
                    </a:lnTo>
                    <a:lnTo>
                      <a:pt x="167" y="129"/>
                    </a:lnTo>
                    <a:lnTo>
                      <a:pt x="168" y="144"/>
                    </a:lnTo>
                    <a:lnTo>
                      <a:pt x="168" y="160"/>
                    </a:lnTo>
                    <a:lnTo>
                      <a:pt x="168" y="175"/>
                    </a:lnTo>
                    <a:lnTo>
                      <a:pt x="167" y="190"/>
                    </a:lnTo>
                    <a:lnTo>
                      <a:pt x="166" y="207"/>
                    </a:lnTo>
                    <a:lnTo>
                      <a:pt x="163" y="222"/>
                    </a:lnTo>
                    <a:lnTo>
                      <a:pt x="160" y="236"/>
                    </a:lnTo>
                    <a:lnTo>
                      <a:pt x="155" y="251"/>
                    </a:lnTo>
                    <a:lnTo>
                      <a:pt x="151" y="266"/>
                    </a:lnTo>
                    <a:lnTo>
                      <a:pt x="146" y="281"/>
                    </a:lnTo>
                    <a:lnTo>
                      <a:pt x="139" y="296"/>
                    </a:lnTo>
                    <a:lnTo>
                      <a:pt x="133" y="309"/>
                    </a:lnTo>
                    <a:lnTo>
                      <a:pt x="125" y="322"/>
                    </a:lnTo>
                    <a:lnTo>
                      <a:pt x="116" y="336"/>
                    </a:lnTo>
                    <a:lnTo>
                      <a:pt x="109" y="349"/>
                    </a:lnTo>
                    <a:lnTo>
                      <a:pt x="98" y="362"/>
                    </a:lnTo>
                    <a:lnTo>
                      <a:pt x="89" y="374"/>
                    </a:lnTo>
                    <a:lnTo>
                      <a:pt x="77" y="385"/>
                    </a:lnTo>
                    <a:lnTo>
                      <a:pt x="66" y="397"/>
                    </a:lnTo>
                    <a:lnTo>
                      <a:pt x="54" y="408"/>
                    </a:lnTo>
                    <a:lnTo>
                      <a:pt x="42" y="419"/>
                    </a:lnTo>
                    <a:lnTo>
                      <a:pt x="28" y="428"/>
                    </a:lnTo>
                    <a:lnTo>
                      <a:pt x="14" y="437"/>
                    </a:lnTo>
                    <a:lnTo>
                      <a:pt x="0" y="447"/>
                    </a:lnTo>
                    <a:lnTo>
                      <a:pt x="6" y="457"/>
                    </a:lnTo>
                  </a:path>
                </a:pathLst>
              </a:custGeom>
              <a:solidFill>
                <a:schemeClr val="hlink"/>
              </a:solidFill>
              <a:ln w="9525" cap="rnd">
                <a:noFill/>
                <a:round/>
                <a:headEnd type="none" w="sm" len="sm"/>
                <a:tailEnd type="none" w="sm" len="sm"/>
              </a:ln>
            </p:spPr>
            <p:txBody>
              <a:bodyPr/>
              <a:lstStyle/>
              <a:p>
                <a:endParaRPr lang="tr-TR"/>
              </a:p>
            </p:txBody>
          </p:sp>
          <p:sp>
            <p:nvSpPr>
              <p:cNvPr id="11293" name="Freeform 122"/>
              <p:cNvSpPr>
                <a:spLocks/>
              </p:cNvSpPr>
              <p:nvPr/>
            </p:nvSpPr>
            <p:spPr bwMode="auto">
              <a:xfrm>
                <a:off x="995" y="2242"/>
                <a:ext cx="471" cy="173"/>
              </a:xfrm>
              <a:custGeom>
                <a:avLst/>
                <a:gdLst>
                  <a:gd name="T0" fmla="*/ 1 w 471"/>
                  <a:gd name="T1" fmla="*/ 9 h 173"/>
                  <a:gd name="T2" fmla="*/ 21 w 471"/>
                  <a:gd name="T3" fmla="*/ 38 h 173"/>
                  <a:gd name="T4" fmla="*/ 43 w 471"/>
                  <a:gd name="T5" fmla="*/ 63 h 173"/>
                  <a:gd name="T6" fmla="*/ 66 w 471"/>
                  <a:gd name="T7" fmla="*/ 86 h 173"/>
                  <a:gd name="T8" fmla="*/ 93 w 471"/>
                  <a:gd name="T9" fmla="*/ 107 h 173"/>
                  <a:gd name="T10" fmla="*/ 121 w 471"/>
                  <a:gd name="T11" fmla="*/ 125 h 173"/>
                  <a:gd name="T12" fmla="*/ 150 w 471"/>
                  <a:gd name="T13" fmla="*/ 141 h 173"/>
                  <a:gd name="T14" fmla="*/ 180 w 471"/>
                  <a:gd name="T15" fmla="*/ 152 h 173"/>
                  <a:gd name="T16" fmla="*/ 210 w 471"/>
                  <a:gd name="T17" fmla="*/ 162 h 173"/>
                  <a:gd name="T18" fmla="*/ 243 w 471"/>
                  <a:gd name="T19" fmla="*/ 167 h 173"/>
                  <a:gd name="T20" fmla="*/ 277 w 471"/>
                  <a:gd name="T21" fmla="*/ 171 h 173"/>
                  <a:gd name="T22" fmla="*/ 309 w 471"/>
                  <a:gd name="T23" fmla="*/ 172 h 173"/>
                  <a:gd name="T24" fmla="*/ 342 w 471"/>
                  <a:gd name="T25" fmla="*/ 169 h 173"/>
                  <a:gd name="T26" fmla="*/ 374 w 471"/>
                  <a:gd name="T27" fmla="*/ 163 h 173"/>
                  <a:gd name="T28" fmla="*/ 408 w 471"/>
                  <a:gd name="T29" fmla="*/ 154 h 173"/>
                  <a:gd name="T30" fmla="*/ 439 w 471"/>
                  <a:gd name="T31" fmla="*/ 141 h 173"/>
                  <a:gd name="T32" fmla="*/ 470 w 471"/>
                  <a:gd name="T33" fmla="*/ 125 h 173"/>
                  <a:gd name="T34" fmla="*/ 449 w 471"/>
                  <a:gd name="T35" fmla="*/ 123 h 173"/>
                  <a:gd name="T36" fmla="*/ 419 w 471"/>
                  <a:gd name="T37" fmla="*/ 136 h 173"/>
                  <a:gd name="T38" fmla="*/ 387 w 471"/>
                  <a:gd name="T39" fmla="*/ 147 h 173"/>
                  <a:gd name="T40" fmla="*/ 356 w 471"/>
                  <a:gd name="T41" fmla="*/ 155 h 173"/>
                  <a:gd name="T42" fmla="*/ 324 w 471"/>
                  <a:gd name="T43" fmla="*/ 159 h 173"/>
                  <a:gd name="T44" fmla="*/ 293 w 471"/>
                  <a:gd name="T45" fmla="*/ 159 h 173"/>
                  <a:gd name="T46" fmla="*/ 261 w 471"/>
                  <a:gd name="T47" fmla="*/ 159 h 173"/>
                  <a:gd name="T48" fmla="*/ 230 w 471"/>
                  <a:gd name="T49" fmla="*/ 152 h 173"/>
                  <a:gd name="T50" fmla="*/ 200 w 471"/>
                  <a:gd name="T51" fmla="*/ 146 h 173"/>
                  <a:gd name="T52" fmla="*/ 169 w 471"/>
                  <a:gd name="T53" fmla="*/ 135 h 173"/>
                  <a:gd name="T54" fmla="*/ 141 w 471"/>
                  <a:gd name="T55" fmla="*/ 123 h 173"/>
                  <a:gd name="T56" fmla="*/ 114 w 471"/>
                  <a:gd name="T57" fmla="*/ 107 h 173"/>
                  <a:gd name="T58" fmla="*/ 88 w 471"/>
                  <a:gd name="T59" fmla="*/ 87 h 173"/>
                  <a:gd name="T60" fmla="*/ 63 w 471"/>
                  <a:gd name="T61" fmla="*/ 66 h 173"/>
                  <a:gd name="T62" fmla="*/ 41 w 471"/>
                  <a:gd name="T63" fmla="*/ 42 h 173"/>
                  <a:gd name="T64" fmla="*/ 21 w 471"/>
                  <a:gd name="T65" fmla="*/ 16 h 173"/>
                  <a:gd name="T66" fmla="*/ 0 w 471"/>
                  <a:gd name="T67" fmla="*/ 6 h 173"/>
                  <a:gd name="T68" fmla="*/ 10 w 471"/>
                  <a:gd name="T69" fmla="*/ 1 h 173"/>
                  <a:gd name="T70" fmla="*/ 5 w 471"/>
                  <a:gd name="T71" fmla="*/ 0 h 173"/>
                  <a:gd name="T72" fmla="*/ 1 w 471"/>
                  <a:gd name="T73" fmla="*/ 2 h 173"/>
                  <a:gd name="T74" fmla="*/ 0 w 471"/>
                  <a:gd name="T75" fmla="*/ 6 h 173"/>
                  <a:gd name="T76" fmla="*/ 13 w 471"/>
                  <a:gd name="T77" fmla="*/ 4 h 1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1"/>
                  <a:gd name="T118" fmla="*/ 0 h 173"/>
                  <a:gd name="T119" fmla="*/ 471 w 471"/>
                  <a:gd name="T120" fmla="*/ 173 h 1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1" h="173">
                    <a:moveTo>
                      <a:pt x="13" y="4"/>
                    </a:moveTo>
                    <a:lnTo>
                      <a:pt x="1" y="9"/>
                    </a:lnTo>
                    <a:lnTo>
                      <a:pt x="10" y="24"/>
                    </a:lnTo>
                    <a:lnTo>
                      <a:pt x="21" y="38"/>
                    </a:lnTo>
                    <a:lnTo>
                      <a:pt x="32" y="50"/>
                    </a:lnTo>
                    <a:lnTo>
                      <a:pt x="43" y="63"/>
                    </a:lnTo>
                    <a:lnTo>
                      <a:pt x="55" y="75"/>
                    </a:lnTo>
                    <a:lnTo>
                      <a:pt x="66" y="86"/>
                    </a:lnTo>
                    <a:lnTo>
                      <a:pt x="79" y="98"/>
                    </a:lnTo>
                    <a:lnTo>
                      <a:pt x="93" y="107"/>
                    </a:lnTo>
                    <a:lnTo>
                      <a:pt x="107" y="117"/>
                    </a:lnTo>
                    <a:lnTo>
                      <a:pt x="121" y="125"/>
                    </a:lnTo>
                    <a:lnTo>
                      <a:pt x="135" y="133"/>
                    </a:lnTo>
                    <a:lnTo>
                      <a:pt x="150" y="141"/>
                    </a:lnTo>
                    <a:lnTo>
                      <a:pt x="165" y="147"/>
                    </a:lnTo>
                    <a:lnTo>
                      <a:pt x="180" y="152"/>
                    </a:lnTo>
                    <a:lnTo>
                      <a:pt x="196" y="157"/>
                    </a:lnTo>
                    <a:lnTo>
                      <a:pt x="210" y="162"/>
                    </a:lnTo>
                    <a:lnTo>
                      <a:pt x="228" y="165"/>
                    </a:lnTo>
                    <a:lnTo>
                      <a:pt x="243" y="167"/>
                    </a:lnTo>
                    <a:lnTo>
                      <a:pt x="259" y="170"/>
                    </a:lnTo>
                    <a:lnTo>
                      <a:pt x="277" y="171"/>
                    </a:lnTo>
                    <a:lnTo>
                      <a:pt x="293" y="172"/>
                    </a:lnTo>
                    <a:lnTo>
                      <a:pt x="309" y="172"/>
                    </a:lnTo>
                    <a:lnTo>
                      <a:pt x="326" y="171"/>
                    </a:lnTo>
                    <a:lnTo>
                      <a:pt x="342" y="169"/>
                    </a:lnTo>
                    <a:lnTo>
                      <a:pt x="358" y="167"/>
                    </a:lnTo>
                    <a:lnTo>
                      <a:pt x="374" y="163"/>
                    </a:lnTo>
                    <a:lnTo>
                      <a:pt x="392" y="159"/>
                    </a:lnTo>
                    <a:lnTo>
                      <a:pt x="408" y="154"/>
                    </a:lnTo>
                    <a:lnTo>
                      <a:pt x="423" y="148"/>
                    </a:lnTo>
                    <a:lnTo>
                      <a:pt x="439" y="141"/>
                    </a:lnTo>
                    <a:lnTo>
                      <a:pt x="455" y="134"/>
                    </a:lnTo>
                    <a:lnTo>
                      <a:pt x="470" y="125"/>
                    </a:lnTo>
                    <a:lnTo>
                      <a:pt x="464" y="115"/>
                    </a:lnTo>
                    <a:lnTo>
                      <a:pt x="449" y="123"/>
                    </a:lnTo>
                    <a:lnTo>
                      <a:pt x="434" y="130"/>
                    </a:lnTo>
                    <a:lnTo>
                      <a:pt x="419" y="136"/>
                    </a:lnTo>
                    <a:lnTo>
                      <a:pt x="403" y="142"/>
                    </a:lnTo>
                    <a:lnTo>
                      <a:pt x="387" y="147"/>
                    </a:lnTo>
                    <a:lnTo>
                      <a:pt x="372" y="151"/>
                    </a:lnTo>
                    <a:lnTo>
                      <a:pt x="356" y="155"/>
                    </a:lnTo>
                    <a:lnTo>
                      <a:pt x="340" y="157"/>
                    </a:lnTo>
                    <a:lnTo>
                      <a:pt x="324" y="159"/>
                    </a:lnTo>
                    <a:lnTo>
                      <a:pt x="309" y="159"/>
                    </a:lnTo>
                    <a:lnTo>
                      <a:pt x="293" y="159"/>
                    </a:lnTo>
                    <a:lnTo>
                      <a:pt x="277" y="159"/>
                    </a:lnTo>
                    <a:lnTo>
                      <a:pt x="261" y="159"/>
                    </a:lnTo>
                    <a:lnTo>
                      <a:pt x="245" y="156"/>
                    </a:lnTo>
                    <a:lnTo>
                      <a:pt x="230" y="152"/>
                    </a:lnTo>
                    <a:lnTo>
                      <a:pt x="215" y="149"/>
                    </a:lnTo>
                    <a:lnTo>
                      <a:pt x="200" y="146"/>
                    </a:lnTo>
                    <a:lnTo>
                      <a:pt x="185" y="141"/>
                    </a:lnTo>
                    <a:lnTo>
                      <a:pt x="169" y="135"/>
                    </a:lnTo>
                    <a:lnTo>
                      <a:pt x="155" y="130"/>
                    </a:lnTo>
                    <a:lnTo>
                      <a:pt x="141" y="123"/>
                    </a:lnTo>
                    <a:lnTo>
                      <a:pt x="127" y="115"/>
                    </a:lnTo>
                    <a:lnTo>
                      <a:pt x="114" y="107"/>
                    </a:lnTo>
                    <a:lnTo>
                      <a:pt x="100" y="97"/>
                    </a:lnTo>
                    <a:lnTo>
                      <a:pt x="88" y="87"/>
                    </a:lnTo>
                    <a:lnTo>
                      <a:pt x="75" y="77"/>
                    </a:lnTo>
                    <a:lnTo>
                      <a:pt x="63" y="66"/>
                    </a:lnTo>
                    <a:lnTo>
                      <a:pt x="52" y="55"/>
                    </a:lnTo>
                    <a:lnTo>
                      <a:pt x="41" y="42"/>
                    </a:lnTo>
                    <a:lnTo>
                      <a:pt x="31" y="30"/>
                    </a:lnTo>
                    <a:lnTo>
                      <a:pt x="21" y="16"/>
                    </a:lnTo>
                    <a:lnTo>
                      <a:pt x="12" y="2"/>
                    </a:lnTo>
                    <a:lnTo>
                      <a:pt x="0" y="6"/>
                    </a:lnTo>
                    <a:lnTo>
                      <a:pt x="12" y="2"/>
                    </a:lnTo>
                    <a:lnTo>
                      <a:pt x="10" y="1"/>
                    </a:lnTo>
                    <a:lnTo>
                      <a:pt x="8" y="0"/>
                    </a:lnTo>
                    <a:lnTo>
                      <a:pt x="5" y="0"/>
                    </a:lnTo>
                    <a:lnTo>
                      <a:pt x="3" y="1"/>
                    </a:lnTo>
                    <a:lnTo>
                      <a:pt x="1" y="2"/>
                    </a:lnTo>
                    <a:lnTo>
                      <a:pt x="0" y="4"/>
                    </a:lnTo>
                    <a:lnTo>
                      <a:pt x="0" y="6"/>
                    </a:lnTo>
                    <a:lnTo>
                      <a:pt x="1" y="9"/>
                    </a:lnTo>
                    <a:lnTo>
                      <a:pt x="13" y="4"/>
                    </a:lnTo>
                  </a:path>
                </a:pathLst>
              </a:custGeom>
              <a:solidFill>
                <a:schemeClr val="hlink"/>
              </a:solidFill>
              <a:ln w="9525" cap="rnd">
                <a:noFill/>
                <a:round/>
                <a:headEnd type="none" w="sm" len="sm"/>
                <a:tailEnd type="none" w="sm" len="sm"/>
              </a:ln>
            </p:spPr>
            <p:txBody>
              <a:bodyPr/>
              <a:lstStyle/>
              <a:p>
                <a:endParaRPr lang="tr-TR"/>
              </a:p>
            </p:txBody>
          </p:sp>
          <p:sp>
            <p:nvSpPr>
              <p:cNvPr id="11294" name="Freeform 123"/>
              <p:cNvSpPr>
                <a:spLocks/>
              </p:cNvSpPr>
              <p:nvPr/>
            </p:nvSpPr>
            <p:spPr bwMode="auto">
              <a:xfrm>
                <a:off x="996" y="2247"/>
                <a:ext cx="15" cy="18"/>
              </a:xfrm>
              <a:custGeom>
                <a:avLst/>
                <a:gdLst>
                  <a:gd name="T0" fmla="*/ 13 w 15"/>
                  <a:gd name="T1" fmla="*/ 7 h 18"/>
                  <a:gd name="T2" fmla="*/ 14 w 15"/>
                  <a:gd name="T3" fmla="*/ 10 h 18"/>
                  <a:gd name="T4" fmla="*/ 12 w 15"/>
                  <a:gd name="T5" fmla="*/ 0 h 18"/>
                  <a:gd name="T6" fmla="*/ 0 w 15"/>
                  <a:gd name="T7" fmla="*/ 2 h 18"/>
                  <a:gd name="T8" fmla="*/ 2 w 15"/>
                  <a:gd name="T9" fmla="*/ 12 h 18"/>
                  <a:gd name="T10" fmla="*/ 2 w 15"/>
                  <a:gd name="T11" fmla="*/ 13 h 18"/>
                  <a:gd name="T12" fmla="*/ 2 w 15"/>
                  <a:gd name="T13" fmla="*/ 12 h 18"/>
                  <a:gd name="T14" fmla="*/ 3 w 15"/>
                  <a:gd name="T15" fmla="*/ 15 h 18"/>
                  <a:gd name="T16" fmla="*/ 4 w 15"/>
                  <a:gd name="T17" fmla="*/ 16 h 18"/>
                  <a:gd name="T18" fmla="*/ 6 w 15"/>
                  <a:gd name="T19" fmla="*/ 17 h 18"/>
                  <a:gd name="T20" fmla="*/ 9 w 15"/>
                  <a:gd name="T21" fmla="*/ 16 h 18"/>
                  <a:gd name="T22" fmla="*/ 11 w 15"/>
                  <a:gd name="T23" fmla="*/ 16 h 18"/>
                  <a:gd name="T24" fmla="*/ 13 w 15"/>
                  <a:gd name="T25" fmla="*/ 15 h 18"/>
                  <a:gd name="T26" fmla="*/ 14 w 15"/>
                  <a:gd name="T27" fmla="*/ 12 h 18"/>
                  <a:gd name="T28" fmla="*/ 14 w 15"/>
                  <a:gd name="T29" fmla="*/ 10 h 18"/>
                  <a:gd name="T30" fmla="*/ 13 w 15"/>
                  <a:gd name="T31" fmla="*/ 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8"/>
                  <a:gd name="T50" fmla="*/ 15 w 15"/>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8">
                    <a:moveTo>
                      <a:pt x="13" y="7"/>
                    </a:moveTo>
                    <a:lnTo>
                      <a:pt x="14" y="10"/>
                    </a:lnTo>
                    <a:lnTo>
                      <a:pt x="12" y="0"/>
                    </a:lnTo>
                    <a:lnTo>
                      <a:pt x="0" y="2"/>
                    </a:lnTo>
                    <a:lnTo>
                      <a:pt x="2" y="12"/>
                    </a:lnTo>
                    <a:lnTo>
                      <a:pt x="2" y="13"/>
                    </a:lnTo>
                    <a:lnTo>
                      <a:pt x="2" y="12"/>
                    </a:lnTo>
                    <a:lnTo>
                      <a:pt x="3" y="15"/>
                    </a:lnTo>
                    <a:lnTo>
                      <a:pt x="4" y="16"/>
                    </a:lnTo>
                    <a:lnTo>
                      <a:pt x="6" y="17"/>
                    </a:lnTo>
                    <a:lnTo>
                      <a:pt x="9" y="16"/>
                    </a:lnTo>
                    <a:lnTo>
                      <a:pt x="11" y="16"/>
                    </a:lnTo>
                    <a:lnTo>
                      <a:pt x="13" y="15"/>
                    </a:lnTo>
                    <a:lnTo>
                      <a:pt x="14" y="12"/>
                    </a:lnTo>
                    <a:lnTo>
                      <a:pt x="14" y="10"/>
                    </a:lnTo>
                    <a:lnTo>
                      <a:pt x="13" y="7"/>
                    </a:lnTo>
                  </a:path>
                </a:pathLst>
              </a:custGeom>
              <a:solidFill>
                <a:schemeClr val="hlink"/>
              </a:solidFill>
              <a:ln w="9525" cap="rnd">
                <a:noFill/>
                <a:round/>
                <a:headEnd type="none" w="sm" len="sm"/>
                <a:tailEnd type="none" w="sm" len="sm"/>
              </a:ln>
            </p:spPr>
            <p:txBody>
              <a:bodyPr/>
              <a:lstStyle/>
              <a:p>
                <a:endParaRPr lang="tr-TR"/>
              </a:p>
            </p:txBody>
          </p:sp>
          <p:sp>
            <p:nvSpPr>
              <p:cNvPr id="11295" name="Freeform 124"/>
              <p:cNvSpPr>
                <a:spLocks/>
              </p:cNvSpPr>
              <p:nvPr/>
            </p:nvSpPr>
            <p:spPr bwMode="auto">
              <a:xfrm>
                <a:off x="998" y="2255"/>
                <a:ext cx="699" cy="279"/>
              </a:xfrm>
              <a:custGeom>
                <a:avLst/>
                <a:gdLst>
                  <a:gd name="T0" fmla="*/ 666 w 699"/>
                  <a:gd name="T1" fmla="*/ 237 h 279"/>
                  <a:gd name="T2" fmla="*/ 618 w 699"/>
                  <a:gd name="T3" fmla="*/ 250 h 279"/>
                  <a:gd name="T4" fmla="*/ 570 w 699"/>
                  <a:gd name="T5" fmla="*/ 260 h 279"/>
                  <a:gd name="T6" fmla="*/ 523 w 699"/>
                  <a:gd name="T7" fmla="*/ 265 h 279"/>
                  <a:gd name="T8" fmla="*/ 474 w 699"/>
                  <a:gd name="T9" fmla="*/ 265 h 279"/>
                  <a:gd name="T10" fmla="*/ 427 w 699"/>
                  <a:gd name="T11" fmla="*/ 263 h 279"/>
                  <a:gd name="T12" fmla="*/ 379 w 699"/>
                  <a:gd name="T13" fmla="*/ 255 h 279"/>
                  <a:gd name="T14" fmla="*/ 333 w 699"/>
                  <a:gd name="T15" fmla="*/ 244 h 279"/>
                  <a:gd name="T16" fmla="*/ 288 w 699"/>
                  <a:gd name="T17" fmla="*/ 229 h 279"/>
                  <a:gd name="T18" fmla="*/ 245 w 699"/>
                  <a:gd name="T19" fmla="*/ 211 h 279"/>
                  <a:gd name="T20" fmla="*/ 203 w 699"/>
                  <a:gd name="T21" fmla="*/ 188 h 279"/>
                  <a:gd name="T22" fmla="*/ 162 w 699"/>
                  <a:gd name="T23" fmla="*/ 162 h 279"/>
                  <a:gd name="T24" fmla="*/ 124 w 699"/>
                  <a:gd name="T25" fmla="*/ 131 h 279"/>
                  <a:gd name="T26" fmla="*/ 89 w 699"/>
                  <a:gd name="T27" fmla="*/ 99 h 279"/>
                  <a:gd name="T28" fmla="*/ 55 w 699"/>
                  <a:gd name="T29" fmla="*/ 61 h 279"/>
                  <a:gd name="T30" fmla="*/ 25 w 699"/>
                  <a:gd name="T31" fmla="*/ 22 h 279"/>
                  <a:gd name="T32" fmla="*/ 0 w 699"/>
                  <a:gd name="T33" fmla="*/ 6 h 279"/>
                  <a:gd name="T34" fmla="*/ 30 w 699"/>
                  <a:gd name="T35" fmla="*/ 50 h 279"/>
                  <a:gd name="T36" fmla="*/ 62 w 699"/>
                  <a:gd name="T37" fmla="*/ 88 h 279"/>
                  <a:gd name="T38" fmla="*/ 98 w 699"/>
                  <a:gd name="T39" fmla="*/ 125 h 279"/>
                  <a:gd name="T40" fmla="*/ 135 w 699"/>
                  <a:gd name="T41" fmla="*/ 157 h 279"/>
                  <a:gd name="T42" fmla="*/ 175 w 699"/>
                  <a:gd name="T43" fmla="*/ 187 h 279"/>
                  <a:gd name="T44" fmla="*/ 217 w 699"/>
                  <a:gd name="T45" fmla="*/ 211 h 279"/>
                  <a:gd name="T46" fmla="*/ 261 w 699"/>
                  <a:gd name="T47" fmla="*/ 232 h 279"/>
                  <a:gd name="T48" fmla="*/ 307 w 699"/>
                  <a:gd name="T49" fmla="*/ 249 h 279"/>
                  <a:gd name="T50" fmla="*/ 353 w 699"/>
                  <a:gd name="T51" fmla="*/ 262 h 279"/>
                  <a:gd name="T52" fmla="*/ 400 w 699"/>
                  <a:gd name="T53" fmla="*/ 271 h 279"/>
                  <a:gd name="T54" fmla="*/ 450 w 699"/>
                  <a:gd name="T55" fmla="*/ 277 h 279"/>
                  <a:gd name="T56" fmla="*/ 498 w 699"/>
                  <a:gd name="T57" fmla="*/ 278 h 279"/>
                  <a:gd name="T58" fmla="*/ 548 w 699"/>
                  <a:gd name="T59" fmla="*/ 276 h 279"/>
                  <a:gd name="T60" fmla="*/ 597 w 699"/>
                  <a:gd name="T61" fmla="*/ 268 h 279"/>
                  <a:gd name="T62" fmla="*/ 646 w 699"/>
                  <a:gd name="T63" fmla="*/ 256 h 279"/>
                  <a:gd name="T64" fmla="*/ 694 w 699"/>
                  <a:gd name="T65" fmla="*/ 241 h 279"/>
                  <a:gd name="T66" fmla="*/ 698 w 699"/>
                  <a:gd name="T67" fmla="*/ 237 h 279"/>
                  <a:gd name="T68" fmla="*/ 698 w 699"/>
                  <a:gd name="T69" fmla="*/ 233 h 279"/>
                  <a:gd name="T70" fmla="*/ 696 w 699"/>
                  <a:gd name="T71" fmla="*/ 229 h 279"/>
                  <a:gd name="T72" fmla="*/ 690 w 699"/>
                  <a:gd name="T73" fmla="*/ 229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9"/>
                  <a:gd name="T112" fmla="*/ 0 h 279"/>
                  <a:gd name="T113" fmla="*/ 699 w 699"/>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9" h="279">
                    <a:moveTo>
                      <a:pt x="690" y="229"/>
                    </a:moveTo>
                    <a:lnTo>
                      <a:pt x="666" y="237"/>
                    </a:lnTo>
                    <a:lnTo>
                      <a:pt x="642" y="244"/>
                    </a:lnTo>
                    <a:lnTo>
                      <a:pt x="618" y="250"/>
                    </a:lnTo>
                    <a:lnTo>
                      <a:pt x="594" y="256"/>
                    </a:lnTo>
                    <a:lnTo>
                      <a:pt x="570" y="260"/>
                    </a:lnTo>
                    <a:lnTo>
                      <a:pt x="546" y="263"/>
                    </a:lnTo>
                    <a:lnTo>
                      <a:pt x="523" y="265"/>
                    </a:lnTo>
                    <a:lnTo>
                      <a:pt x="498" y="265"/>
                    </a:lnTo>
                    <a:lnTo>
                      <a:pt x="474" y="265"/>
                    </a:lnTo>
                    <a:lnTo>
                      <a:pt x="450" y="265"/>
                    </a:lnTo>
                    <a:lnTo>
                      <a:pt x="427" y="263"/>
                    </a:lnTo>
                    <a:lnTo>
                      <a:pt x="403" y="260"/>
                    </a:lnTo>
                    <a:lnTo>
                      <a:pt x="379" y="255"/>
                    </a:lnTo>
                    <a:lnTo>
                      <a:pt x="355" y="250"/>
                    </a:lnTo>
                    <a:lnTo>
                      <a:pt x="333" y="244"/>
                    </a:lnTo>
                    <a:lnTo>
                      <a:pt x="310" y="237"/>
                    </a:lnTo>
                    <a:lnTo>
                      <a:pt x="288" y="229"/>
                    </a:lnTo>
                    <a:lnTo>
                      <a:pt x="267" y="220"/>
                    </a:lnTo>
                    <a:lnTo>
                      <a:pt x="245" y="211"/>
                    </a:lnTo>
                    <a:lnTo>
                      <a:pt x="223" y="200"/>
                    </a:lnTo>
                    <a:lnTo>
                      <a:pt x="203" y="188"/>
                    </a:lnTo>
                    <a:lnTo>
                      <a:pt x="183" y="175"/>
                    </a:lnTo>
                    <a:lnTo>
                      <a:pt x="162" y="162"/>
                    </a:lnTo>
                    <a:lnTo>
                      <a:pt x="144" y="146"/>
                    </a:lnTo>
                    <a:lnTo>
                      <a:pt x="124" y="131"/>
                    </a:lnTo>
                    <a:lnTo>
                      <a:pt x="106" y="115"/>
                    </a:lnTo>
                    <a:lnTo>
                      <a:pt x="89" y="99"/>
                    </a:lnTo>
                    <a:lnTo>
                      <a:pt x="72" y="80"/>
                    </a:lnTo>
                    <a:lnTo>
                      <a:pt x="55" y="61"/>
                    </a:lnTo>
                    <a:lnTo>
                      <a:pt x="40" y="42"/>
                    </a:lnTo>
                    <a:lnTo>
                      <a:pt x="25" y="22"/>
                    </a:lnTo>
                    <a:lnTo>
                      <a:pt x="10" y="0"/>
                    </a:lnTo>
                    <a:lnTo>
                      <a:pt x="0" y="6"/>
                    </a:lnTo>
                    <a:lnTo>
                      <a:pt x="15" y="29"/>
                    </a:lnTo>
                    <a:lnTo>
                      <a:pt x="30" y="50"/>
                    </a:lnTo>
                    <a:lnTo>
                      <a:pt x="46" y="70"/>
                    </a:lnTo>
                    <a:lnTo>
                      <a:pt x="62" y="88"/>
                    </a:lnTo>
                    <a:lnTo>
                      <a:pt x="79" y="107"/>
                    </a:lnTo>
                    <a:lnTo>
                      <a:pt x="98" y="125"/>
                    </a:lnTo>
                    <a:lnTo>
                      <a:pt x="116" y="141"/>
                    </a:lnTo>
                    <a:lnTo>
                      <a:pt x="135" y="157"/>
                    </a:lnTo>
                    <a:lnTo>
                      <a:pt x="155" y="172"/>
                    </a:lnTo>
                    <a:lnTo>
                      <a:pt x="175" y="187"/>
                    </a:lnTo>
                    <a:lnTo>
                      <a:pt x="196" y="199"/>
                    </a:lnTo>
                    <a:lnTo>
                      <a:pt x="217" y="211"/>
                    </a:lnTo>
                    <a:lnTo>
                      <a:pt x="239" y="221"/>
                    </a:lnTo>
                    <a:lnTo>
                      <a:pt x="261" y="232"/>
                    </a:lnTo>
                    <a:lnTo>
                      <a:pt x="284" y="241"/>
                    </a:lnTo>
                    <a:lnTo>
                      <a:pt x="307" y="249"/>
                    </a:lnTo>
                    <a:lnTo>
                      <a:pt x="329" y="256"/>
                    </a:lnTo>
                    <a:lnTo>
                      <a:pt x="353" y="262"/>
                    </a:lnTo>
                    <a:lnTo>
                      <a:pt x="377" y="268"/>
                    </a:lnTo>
                    <a:lnTo>
                      <a:pt x="400" y="271"/>
                    </a:lnTo>
                    <a:lnTo>
                      <a:pt x="424" y="275"/>
                    </a:lnTo>
                    <a:lnTo>
                      <a:pt x="450" y="277"/>
                    </a:lnTo>
                    <a:lnTo>
                      <a:pt x="474" y="278"/>
                    </a:lnTo>
                    <a:lnTo>
                      <a:pt x="498" y="278"/>
                    </a:lnTo>
                    <a:lnTo>
                      <a:pt x="523" y="277"/>
                    </a:lnTo>
                    <a:lnTo>
                      <a:pt x="548" y="276"/>
                    </a:lnTo>
                    <a:lnTo>
                      <a:pt x="572" y="273"/>
                    </a:lnTo>
                    <a:lnTo>
                      <a:pt x="597" y="268"/>
                    </a:lnTo>
                    <a:lnTo>
                      <a:pt x="622" y="263"/>
                    </a:lnTo>
                    <a:lnTo>
                      <a:pt x="646" y="256"/>
                    </a:lnTo>
                    <a:lnTo>
                      <a:pt x="670" y="249"/>
                    </a:lnTo>
                    <a:lnTo>
                      <a:pt x="694" y="241"/>
                    </a:lnTo>
                    <a:lnTo>
                      <a:pt x="696" y="239"/>
                    </a:lnTo>
                    <a:lnTo>
                      <a:pt x="698" y="237"/>
                    </a:lnTo>
                    <a:lnTo>
                      <a:pt x="698" y="235"/>
                    </a:lnTo>
                    <a:lnTo>
                      <a:pt x="698" y="233"/>
                    </a:lnTo>
                    <a:lnTo>
                      <a:pt x="698" y="231"/>
                    </a:lnTo>
                    <a:lnTo>
                      <a:pt x="696" y="229"/>
                    </a:lnTo>
                    <a:lnTo>
                      <a:pt x="692" y="229"/>
                    </a:lnTo>
                    <a:lnTo>
                      <a:pt x="690" y="229"/>
                    </a:lnTo>
                  </a:path>
                </a:pathLst>
              </a:custGeom>
              <a:solidFill>
                <a:schemeClr val="hlink"/>
              </a:solidFill>
              <a:ln w="9525" cap="rnd">
                <a:noFill/>
                <a:round/>
                <a:headEnd type="none" w="sm" len="sm"/>
                <a:tailEnd type="none" w="sm" len="sm"/>
              </a:ln>
            </p:spPr>
            <p:txBody>
              <a:bodyPr/>
              <a:lstStyle/>
              <a:p>
                <a:endParaRPr lang="tr-TR"/>
              </a:p>
            </p:txBody>
          </p:sp>
          <p:sp>
            <p:nvSpPr>
              <p:cNvPr id="11296" name="Freeform 125"/>
              <p:cNvSpPr>
                <a:spLocks/>
              </p:cNvSpPr>
              <p:nvPr/>
            </p:nvSpPr>
            <p:spPr bwMode="auto">
              <a:xfrm>
                <a:off x="1689" y="2478"/>
                <a:ext cx="27" cy="19"/>
              </a:xfrm>
              <a:custGeom>
                <a:avLst/>
                <a:gdLst>
                  <a:gd name="T0" fmla="*/ 22 w 27"/>
                  <a:gd name="T1" fmla="*/ 0 h 19"/>
                  <a:gd name="T2" fmla="*/ 19 w 27"/>
                  <a:gd name="T3" fmla="*/ 0 h 19"/>
                  <a:gd name="T4" fmla="*/ 0 w 27"/>
                  <a:gd name="T5" fmla="*/ 7 h 19"/>
                  <a:gd name="T6" fmla="*/ 3 w 27"/>
                  <a:gd name="T7" fmla="*/ 18 h 19"/>
                  <a:gd name="T8" fmla="*/ 22 w 27"/>
                  <a:gd name="T9" fmla="*/ 12 h 19"/>
                  <a:gd name="T10" fmla="*/ 17 w 27"/>
                  <a:gd name="T11" fmla="*/ 12 h 19"/>
                  <a:gd name="T12" fmla="*/ 22 w 27"/>
                  <a:gd name="T13" fmla="*/ 12 h 19"/>
                  <a:gd name="T14" fmla="*/ 24 w 27"/>
                  <a:gd name="T15" fmla="*/ 10 h 19"/>
                  <a:gd name="T16" fmla="*/ 26 w 27"/>
                  <a:gd name="T17" fmla="*/ 8 h 19"/>
                  <a:gd name="T18" fmla="*/ 26 w 27"/>
                  <a:gd name="T19" fmla="*/ 6 h 19"/>
                  <a:gd name="T20" fmla="*/ 26 w 27"/>
                  <a:gd name="T21" fmla="*/ 3 h 19"/>
                  <a:gd name="T22" fmla="*/ 26 w 27"/>
                  <a:gd name="T23" fmla="*/ 1 h 19"/>
                  <a:gd name="T24" fmla="*/ 24 w 27"/>
                  <a:gd name="T25" fmla="*/ 0 h 19"/>
                  <a:gd name="T26" fmla="*/ 21 w 27"/>
                  <a:gd name="T27" fmla="*/ 0 h 19"/>
                  <a:gd name="T28" fmla="*/ 19 w 27"/>
                  <a:gd name="T29" fmla="*/ 0 h 19"/>
                  <a:gd name="T30" fmla="*/ 22 w 27"/>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9"/>
                  <a:gd name="T50" fmla="*/ 27 w 2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9">
                    <a:moveTo>
                      <a:pt x="22" y="0"/>
                    </a:moveTo>
                    <a:lnTo>
                      <a:pt x="19" y="0"/>
                    </a:lnTo>
                    <a:lnTo>
                      <a:pt x="0" y="7"/>
                    </a:lnTo>
                    <a:lnTo>
                      <a:pt x="3" y="18"/>
                    </a:lnTo>
                    <a:lnTo>
                      <a:pt x="22" y="12"/>
                    </a:lnTo>
                    <a:lnTo>
                      <a:pt x="17" y="12"/>
                    </a:lnTo>
                    <a:lnTo>
                      <a:pt x="22" y="12"/>
                    </a:lnTo>
                    <a:lnTo>
                      <a:pt x="24" y="10"/>
                    </a:lnTo>
                    <a:lnTo>
                      <a:pt x="26" y="8"/>
                    </a:lnTo>
                    <a:lnTo>
                      <a:pt x="26" y="6"/>
                    </a:lnTo>
                    <a:lnTo>
                      <a:pt x="26" y="3"/>
                    </a:lnTo>
                    <a:lnTo>
                      <a:pt x="26" y="1"/>
                    </a:lnTo>
                    <a:lnTo>
                      <a:pt x="24" y="0"/>
                    </a:lnTo>
                    <a:lnTo>
                      <a:pt x="21" y="0"/>
                    </a:lnTo>
                    <a:lnTo>
                      <a:pt x="19" y="0"/>
                    </a:lnTo>
                    <a:lnTo>
                      <a:pt x="22" y="0"/>
                    </a:lnTo>
                  </a:path>
                </a:pathLst>
              </a:custGeom>
              <a:solidFill>
                <a:schemeClr val="hlink"/>
              </a:solidFill>
              <a:ln w="9525" cap="rnd">
                <a:noFill/>
                <a:round/>
                <a:headEnd type="none" w="sm" len="sm"/>
                <a:tailEnd type="none" w="sm" len="sm"/>
              </a:ln>
            </p:spPr>
            <p:txBody>
              <a:bodyPr/>
              <a:lstStyle/>
              <a:p>
                <a:endParaRPr lang="tr-TR"/>
              </a:p>
            </p:txBody>
          </p:sp>
          <p:sp>
            <p:nvSpPr>
              <p:cNvPr id="11297" name="Freeform 126"/>
              <p:cNvSpPr>
                <a:spLocks/>
              </p:cNvSpPr>
              <p:nvPr/>
            </p:nvSpPr>
            <p:spPr bwMode="auto">
              <a:xfrm>
                <a:off x="1707" y="2454"/>
                <a:ext cx="543" cy="90"/>
              </a:xfrm>
              <a:custGeom>
                <a:avLst/>
                <a:gdLst>
                  <a:gd name="T0" fmla="*/ 520 w 543"/>
                  <a:gd name="T1" fmla="*/ 9 h 90"/>
                  <a:gd name="T2" fmla="*/ 488 w 543"/>
                  <a:gd name="T3" fmla="*/ 24 h 90"/>
                  <a:gd name="T4" fmla="*/ 455 w 543"/>
                  <a:gd name="T5" fmla="*/ 38 h 90"/>
                  <a:gd name="T6" fmla="*/ 422 w 543"/>
                  <a:gd name="T7" fmla="*/ 50 h 90"/>
                  <a:gd name="T8" fmla="*/ 389 w 543"/>
                  <a:gd name="T9" fmla="*/ 60 h 90"/>
                  <a:gd name="T10" fmla="*/ 353 w 543"/>
                  <a:gd name="T11" fmla="*/ 67 h 90"/>
                  <a:gd name="T12" fmla="*/ 320 w 543"/>
                  <a:gd name="T13" fmla="*/ 73 h 90"/>
                  <a:gd name="T14" fmla="*/ 286 w 543"/>
                  <a:gd name="T15" fmla="*/ 76 h 90"/>
                  <a:gd name="T16" fmla="*/ 252 w 543"/>
                  <a:gd name="T17" fmla="*/ 76 h 90"/>
                  <a:gd name="T18" fmla="*/ 217 w 543"/>
                  <a:gd name="T19" fmla="*/ 76 h 90"/>
                  <a:gd name="T20" fmla="*/ 183 w 543"/>
                  <a:gd name="T21" fmla="*/ 73 h 90"/>
                  <a:gd name="T22" fmla="*/ 151 w 543"/>
                  <a:gd name="T23" fmla="*/ 68 h 90"/>
                  <a:gd name="T24" fmla="*/ 117 w 543"/>
                  <a:gd name="T25" fmla="*/ 61 h 90"/>
                  <a:gd name="T26" fmla="*/ 84 w 543"/>
                  <a:gd name="T27" fmla="*/ 53 h 90"/>
                  <a:gd name="T28" fmla="*/ 51 w 543"/>
                  <a:gd name="T29" fmla="*/ 43 h 90"/>
                  <a:gd name="T30" fmla="*/ 21 w 543"/>
                  <a:gd name="T31" fmla="*/ 30 h 90"/>
                  <a:gd name="T32" fmla="*/ 0 w 543"/>
                  <a:gd name="T33" fmla="*/ 35 h 90"/>
                  <a:gd name="T34" fmla="*/ 32 w 543"/>
                  <a:gd name="T35" fmla="*/ 48 h 90"/>
                  <a:gd name="T36" fmla="*/ 64 w 543"/>
                  <a:gd name="T37" fmla="*/ 60 h 90"/>
                  <a:gd name="T38" fmla="*/ 97 w 543"/>
                  <a:gd name="T39" fmla="*/ 69 h 90"/>
                  <a:gd name="T40" fmla="*/ 131 w 543"/>
                  <a:gd name="T41" fmla="*/ 78 h 90"/>
                  <a:gd name="T42" fmla="*/ 165 w 543"/>
                  <a:gd name="T43" fmla="*/ 84 h 90"/>
                  <a:gd name="T44" fmla="*/ 200 w 543"/>
                  <a:gd name="T45" fmla="*/ 87 h 90"/>
                  <a:gd name="T46" fmla="*/ 234 w 543"/>
                  <a:gd name="T47" fmla="*/ 89 h 90"/>
                  <a:gd name="T48" fmla="*/ 268 w 543"/>
                  <a:gd name="T49" fmla="*/ 88 h 90"/>
                  <a:gd name="T50" fmla="*/ 304 w 543"/>
                  <a:gd name="T51" fmla="*/ 87 h 90"/>
                  <a:gd name="T52" fmla="*/ 339 w 543"/>
                  <a:gd name="T53" fmla="*/ 82 h 90"/>
                  <a:gd name="T54" fmla="*/ 374 w 543"/>
                  <a:gd name="T55" fmla="*/ 76 h 90"/>
                  <a:gd name="T56" fmla="*/ 408 w 543"/>
                  <a:gd name="T57" fmla="*/ 67 h 90"/>
                  <a:gd name="T58" fmla="*/ 443 w 543"/>
                  <a:gd name="T59" fmla="*/ 55 h 90"/>
                  <a:gd name="T60" fmla="*/ 477 w 543"/>
                  <a:gd name="T61" fmla="*/ 43 h 90"/>
                  <a:gd name="T62" fmla="*/ 510 w 543"/>
                  <a:gd name="T63" fmla="*/ 27 h 90"/>
                  <a:gd name="T64" fmla="*/ 542 w 543"/>
                  <a:gd name="T65" fmla="*/ 1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3"/>
                  <a:gd name="T100" fmla="*/ 0 h 90"/>
                  <a:gd name="T101" fmla="*/ 543 w 543"/>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3" h="90">
                    <a:moveTo>
                      <a:pt x="536" y="0"/>
                    </a:moveTo>
                    <a:lnTo>
                      <a:pt x="520" y="9"/>
                    </a:lnTo>
                    <a:lnTo>
                      <a:pt x="504" y="16"/>
                    </a:lnTo>
                    <a:lnTo>
                      <a:pt x="488" y="24"/>
                    </a:lnTo>
                    <a:lnTo>
                      <a:pt x="471" y="31"/>
                    </a:lnTo>
                    <a:lnTo>
                      <a:pt x="455" y="38"/>
                    </a:lnTo>
                    <a:lnTo>
                      <a:pt x="438" y="45"/>
                    </a:lnTo>
                    <a:lnTo>
                      <a:pt x="422" y="50"/>
                    </a:lnTo>
                    <a:lnTo>
                      <a:pt x="405" y="55"/>
                    </a:lnTo>
                    <a:lnTo>
                      <a:pt x="389" y="60"/>
                    </a:lnTo>
                    <a:lnTo>
                      <a:pt x="371" y="63"/>
                    </a:lnTo>
                    <a:lnTo>
                      <a:pt x="353" y="67"/>
                    </a:lnTo>
                    <a:lnTo>
                      <a:pt x="336" y="69"/>
                    </a:lnTo>
                    <a:lnTo>
                      <a:pt x="320" y="73"/>
                    </a:lnTo>
                    <a:lnTo>
                      <a:pt x="303" y="74"/>
                    </a:lnTo>
                    <a:lnTo>
                      <a:pt x="286" y="76"/>
                    </a:lnTo>
                    <a:lnTo>
                      <a:pt x="268" y="76"/>
                    </a:lnTo>
                    <a:lnTo>
                      <a:pt x="252" y="76"/>
                    </a:lnTo>
                    <a:lnTo>
                      <a:pt x="234" y="76"/>
                    </a:lnTo>
                    <a:lnTo>
                      <a:pt x="217" y="76"/>
                    </a:lnTo>
                    <a:lnTo>
                      <a:pt x="200" y="76"/>
                    </a:lnTo>
                    <a:lnTo>
                      <a:pt x="183" y="73"/>
                    </a:lnTo>
                    <a:lnTo>
                      <a:pt x="167" y="71"/>
                    </a:lnTo>
                    <a:lnTo>
                      <a:pt x="151" y="68"/>
                    </a:lnTo>
                    <a:lnTo>
                      <a:pt x="133" y="65"/>
                    </a:lnTo>
                    <a:lnTo>
                      <a:pt x="117" y="61"/>
                    </a:lnTo>
                    <a:lnTo>
                      <a:pt x="100" y="58"/>
                    </a:lnTo>
                    <a:lnTo>
                      <a:pt x="84" y="53"/>
                    </a:lnTo>
                    <a:lnTo>
                      <a:pt x="68" y="47"/>
                    </a:lnTo>
                    <a:lnTo>
                      <a:pt x="51" y="43"/>
                    </a:lnTo>
                    <a:lnTo>
                      <a:pt x="36" y="37"/>
                    </a:lnTo>
                    <a:lnTo>
                      <a:pt x="21" y="30"/>
                    </a:lnTo>
                    <a:lnTo>
                      <a:pt x="5" y="22"/>
                    </a:lnTo>
                    <a:lnTo>
                      <a:pt x="0" y="35"/>
                    </a:lnTo>
                    <a:lnTo>
                      <a:pt x="16" y="42"/>
                    </a:lnTo>
                    <a:lnTo>
                      <a:pt x="32" y="48"/>
                    </a:lnTo>
                    <a:lnTo>
                      <a:pt x="47" y="55"/>
                    </a:lnTo>
                    <a:lnTo>
                      <a:pt x="64" y="60"/>
                    </a:lnTo>
                    <a:lnTo>
                      <a:pt x="80" y="65"/>
                    </a:lnTo>
                    <a:lnTo>
                      <a:pt x="97" y="69"/>
                    </a:lnTo>
                    <a:lnTo>
                      <a:pt x="114" y="74"/>
                    </a:lnTo>
                    <a:lnTo>
                      <a:pt x="131" y="78"/>
                    </a:lnTo>
                    <a:lnTo>
                      <a:pt x="148" y="81"/>
                    </a:lnTo>
                    <a:lnTo>
                      <a:pt x="165" y="84"/>
                    </a:lnTo>
                    <a:lnTo>
                      <a:pt x="183" y="86"/>
                    </a:lnTo>
                    <a:lnTo>
                      <a:pt x="200" y="87"/>
                    </a:lnTo>
                    <a:lnTo>
                      <a:pt x="217" y="88"/>
                    </a:lnTo>
                    <a:lnTo>
                      <a:pt x="234" y="89"/>
                    </a:lnTo>
                    <a:lnTo>
                      <a:pt x="252" y="89"/>
                    </a:lnTo>
                    <a:lnTo>
                      <a:pt x="268" y="88"/>
                    </a:lnTo>
                    <a:lnTo>
                      <a:pt x="286" y="88"/>
                    </a:lnTo>
                    <a:lnTo>
                      <a:pt x="304" y="87"/>
                    </a:lnTo>
                    <a:lnTo>
                      <a:pt x="321" y="84"/>
                    </a:lnTo>
                    <a:lnTo>
                      <a:pt x="339" y="82"/>
                    </a:lnTo>
                    <a:lnTo>
                      <a:pt x="356" y="79"/>
                    </a:lnTo>
                    <a:lnTo>
                      <a:pt x="374" y="76"/>
                    </a:lnTo>
                    <a:lnTo>
                      <a:pt x="391" y="72"/>
                    </a:lnTo>
                    <a:lnTo>
                      <a:pt x="408" y="67"/>
                    </a:lnTo>
                    <a:lnTo>
                      <a:pt x="425" y="63"/>
                    </a:lnTo>
                    <a:lnTo>
                      <a:pt x="443" y="55"/>
                    </a:lnTo>
                    <a:lnTo>
                      <a:pt x="459" y="50"/>
                    </a:lnTo>
                    <a:lnTo>
                      <a:pt x="477" y="43"/>
                    </a:lnTo>
                    <a:lnTo>
                      <a:pt x="493" y="35"/>
                    </a:lnTo>
                    <a:lnTo>
                      <a:pt x="510" y="27"/>
                    </a:lnTo>
                    <a:lnTo>
                      <a:pt x="526" y="19"/>
                    </a:lnTo>
                    <a:lnTo>
                      <a:pt x="542" y="10"/>
                    </a:lnTo>
                    <a:lnTo>
                      <a:pt x="536" y="0"/>
                    </a:lnTo>
                  </a:path>
                </a:pathLst>
              </a:custGeom>
              <a:solidFill>
                <a:schemeClr val="hlink"/>
              </a:solidFill>
              <a:ln w="9525" cap="rnd">
                <a:noFill/>
                <a:round/>
                <a:headEnd type="none" w="sm" len="sm"/>
                <a:tailEnd type="none" w="sm" len="sm"/>
              </a:ln>
            </p:spPr>
            <p:txBody>
              <a:bodyPr/>
              <a:lstStyle/>
              <a:p>
                <a:endParaRPr lang="tr-TR"/>
              </a:p>
            </p:txBody>
          </p:sp>
          <p:sp>
            <p:nvSpPr>
              <p:cNvPr id="11298" name="Freeform 127"/>
              <p:cNvSpPr>
                <a:spLocks/>
              </p:cNvSpPr>
              <p:nvPr/>
            </p:nvSpPr>
            <p:spPr bwMode="auto">
              <a:xfrm>
                <a:off x="2242" y="2255"/>
                <a:ext cx="207" cy="211"/>
              </a:xfrm>
              <a:custGeom>
                <a:avLst/>
                <a:gdLst>
                  <a:gd name="T0" fmla="*/ 193 w 207"/>
                  <a:gd name="T1" fmla="*/ 6 h 211"/>
                  <a:gd name="T2" fmla="*/ 194 w 207"/>
                  <a:gd name="T3" fmla="*/ 3 h 211"/>
                  <a:gd name="T4" fmla="*/ 185 w 207"/>
                  <a:gd name="T5" fmla="*/ 17 h 211"/>
                  <a:gd name="T6" fmla="*/ 176 w 207"/>
                  <a:gd name="T7" fmla="*/ 31 h 211"/>
                  <a:gd name="T8" fmla="*/ 166 w 207"/>
                  <a:gd name="T9" fmla="*/ 47 h 211"/>
                  <a:gd name="T10" fmla="*/ 155 w 207"/>
                  <a:gd name="T11" fmla="*/ 60 h 211"/>
                  <a:gd name="T12" fmla="*/ 144 w 207"/>
                  <a:gd name="T13" fmla="*/ 73 h 211"/>
                  <a:gd name="T14" fmla="*/ 135 w 207"/>
                  <a:gd name="T15" fmla="*/ 87 h 211"/>
                  <a:gd name="T16" fmla="*/ 122 w 207"/>
                  <a:gd name="T17" fmla="*/ 99 h 211"/>
                  <a:gd name="T18" fmla="*/ 111 w 207"/>
                  <a:gd name="T19" fmla="*/ 112 h 211"/>
                  <a:gd name="T20" fmla="*/ 99 w 207"/>
                  <a:gd name="T21" fmla="*/ 124 h 211"/>
                  <a:gd name="T22" fmla="*/ 86 w 207"/>
                  <a:gd name="T23" fmla="*/ 136 h 211"/>
                  <a:gd name="T24" fmla="*/ 74 w 207"/>
                  <a:gd name="T25" fmla="*/ 148 h 211"/>
                  <a:gd name="T26" fmla="*/ 59 w 207"/>
                  <a:gd name="T27" fmla="*/ 159 h 211"/>
                  <a:gd name="T28" fmla="*/ 46 w 207"/>
                  <a:gd name="T29" fmla="*/ 169 h 211"/>
                  <a:gd name="T30" fmla="*/ 31 w 207"/>
                  <a:gd name="T31" fmla="*/ 180 h 211"/>
                  <a:gd name="T32" fmla="*/ 16 w 207"/>
                  <a:gd name="T33" fmla="*/ 189 h 211"/>
                  <a:gd name="T34" fmla="*/ 0 w 207"/>
                  <a:gd name="T35" fmla="*/ 200 h 211"/>
                  <a:gd name="T36" fmla="*/ 6 w 207"/>
                  <a:gd name="T37" fmla="*/ 210 h 211"/>
                  <a:gd name="T38" fmla="*/ 23 w 207"/>
                  <a:gd name="T39" fmla="*/ 201 h 211"/>
                  <a:gd name="T40" fmla="*/ 38 w 207"/>
                  <a:gd name="T41" fmla="*/ 190 h 211"/>
                  <a:gd name="T42" fmla="*/ 54 w 207"/>
                  <a:gd name="T43" fmla="*/ 180 h 211"/>
                  <a:gd name="T44" fmla="*/ 68 w 207"/>
                  <a:gd name="T45" fmla="*/ 168 h 211"/>
                  <a:gd name="T46" fmla="*/ 82 w 207"/>
                  <a:gd name="T47" fmla="*/ 156 h 211"/>
                  <a:gd name="T48" fmla="*/ 95 w 207"/>
                  <a:gd name="T49" fmla="*/ 145 h 211"/>
                  <a:gd name="T50" fmla="*/ 107 w 207"/>
                  <a:gd name="T51" fmla="*/ 133 h 211"/>
                  <a:gd name="T52" fmla="*/ 120 w 207"/>
                  <a:gd name="T53" fmla="*/ 120 h 211"/>
                  <a:gd name="T54" fmla="*/ 132 w 207"/>
                  <a:gd name="T55" fmla="*/ 108 h 211"/>
                  <a:gd name="T56" fmla="*/ 144 w 207"/>
                  <a:gd name="T57" fmla="*/ 95 h 211"/>
                  <a:gd name="T58" fmla="*/ 155 w 207"/>
                  <a:gd name="T59" fmla="*/ 81 h 211"/>
                  <a:gd name="T60" fmla="*/ 166 w 207"/>
                  <a:gd name="T61" fmla="*/ 67 h 211"/>
                  <a:gd name="T62" fmla="*/ 176 w 207"/>
                  <a:gd name="T63" fmla="*/ 53 h 211"/>
                  <a:gd name="T64" fmla="*/ 186 w 207"/>
                  <a:gd name="T65" fmla="*/ 39 h 211"/>
                  <a:gd name="T66" fmla="*/ 197 w 207"/>
                  <a:gd name="T67" fmla="*/ 24 h 211"/>
                  <a:gd name="T68" fmla="*/ 206 w 207"/>
                  <a:gd name="T69" fmla="*/ 9 h 211"/>
                  <a:gd name="T70" fmla="*/ 206 w 207"/>
                  <a:gd name="T71" fmla="*/ 6 h 211"/>
                  <a:gd name="T72" fmla="*/ 206 w 207"/>
                  <a:gd name="T73" fmla="*/ 9 h 211"/>
                  <a:gd name="T74" fmla="*/ 206 w 207"/>
                  <a:gd name="T75" fmla="*/ 6 h 211"/>
                  <a:gd name="T76" fmla="*/ 206 w 207"/>
                  <a:gd name="T77" fmla="*/ 4 h 211"/>
                  <a:gd name="T78" fmla="*/ 206 w 207"/>
                  <a:gd name="T79" fmla="*/ 2 h 211"/>
                  <a:gd name="T80" fmla="*/ 204 w 207"/>
                  <a:gd name="T81" fmla="*/ 1 h 211"/>
                  <a:gd name="T82" fmla="*/ 201 w 207"/>
                  <a:gd name="T83" fmla="*/ 0 h 211"/>
                  <a:gd name="T84" fmla="*/ 198 w 207"/>
                  <a:gd name="T85" fmla="*/ 0 h 211"/>
                  <a:gd name="T86" fmla="*/ 197 w 207"/>
                  <a:gd name="T87" fmla="*/ 1 h 211"/>
                  <a:gd name="T88" fmla="*/ 194 w 207"/>
                  <a:gd name="T89" fmla="*/ 3 h 211"/>
                  <a:gd name="T90" fmla="*/ 193 w 207"/>
                  <a:gd name="T91" fmla="*/ 6 h 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211"/>
                  <a:gd name="T140" fmla="*/ 207 w 207"/>
                  <a:gd name="T141" fmla="*/ 211 h 2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211">
                    <a:moveTo>
                      <a:pt x="193" y="6"/>
                    </a:moveTo>
                    <a:lnTo>
                      <a:pt x="194" y="3"/>
                    </a:lnTo>
                    <a:lnTo>
                      <a:pt x="185" y="17"/>
                    </a:lnTo>
                    <a:lnTo>
                      <a:pt x="176" y="31"/>
                    </a:lnTo>
                    <a:lnTo>
                      <a:pt x="166" y="47"/>
                    </a:lnTo>
                    <a:lnTo>
                      <a:pt x="155" y="60"/>
                    </a:lnTo>
                    <a:lnTo>
                      <a:pt x="144" y="73"/>
                    </a:lnTo>
                    <a:lnTo>
                      <a:pt x="135" y="87"/>
                    </a:lnTo>
                    <a:lnTo>
                      <a:pt x="122" y="99"/>
                    </a:lnTo>
                    <a:lnTo>
                      <a:pt x="111" y="112"/>
                    </a:lnTo>
                    <a:lnTo>
                      <a:pt x="99" y="124"/>
                    </a:lnTo>
                    <a:lnTo>
                      <a:pt x="86" y="136"/>
                    </a:lnTo>
                    <a:lnTo>
                      <a:pt x="74" y="148"/>
                    </a:lnTo>
                    <a:lnTo>
                      <a:pt x="59" y="159"/>
                    </a:lnTo>
                    <a:lnTo>
                      <a:pt x="46" y="169"/>
                    </a:lnTo>
                    <a:lnTo>
                      <a:pt x="31" y="180"/>
                    </a:lnTo>
                    <a:lnTo>
                      <a:pt x="16" y="189"/>
                    </a:lnTo>
                    <a:lnTo>
                      <a:pt x="0" y="200"/>
                    </a:lnTo>
                    <a:lnTo>
                      <a:pt x="6" y="210"/>
                    </a:lnTo>
                    <a:lnTo>
                      <a:pt x="23" y="201"/>
                    </a:lnTo>
                    <a:lnTo>
                      <a:pt x="38" y="190"/>
                    </a:lnTo>
                    <a:lnTo>
                      <a:pt x="54" y="180"/>
                    </a:lnTo>
                    <a:lnTo>
                      <a:pt x="68" y="168"/>
                    </a:lnTo>
                    <a:lnTo>
                      <a:pt x="82" y="156"/>
                    </a:lnTo>
                    <a:lnTo>
                      <a:pt x="95" y="145"/>
                    </a:lnTo>
                    <a:lnTo>
                      <a:pt x="107" y="133"/>
                    </a:lnTo>
                    <a:lnTo>
                      <a:pt x="120" y="120"/>
                    </a:lnTo>
                    <a:lnTo>
                      <a:pt x="132" y="108"/>
                    </a:lnTo>
                    <a:lnTo>
                      <a:pt x="144" y="95"/>
                    </a:lnTo>
                    <a:lnTo>
                      <a:pt x="155" y="81"/>
                    </a:lnTo>
                    <a:lnTo>
                      <a:pt x="166" y="67"/>
                    </a:lnTo>
                    <a:lnTo>
                      <a:pt x="176" y="53"/>
                    </a:lnTo>
                    <a:lnTo>
                      <a:pt x="186" y="39"/>
                    </a:lnTo>
                    <a:lnTo>
                      <a:pt x="197" y="24"/>
                    </a:lnTo>
                    <a:lnTo>
                      <a:pt x="206" y="9"/>
                    </a:lnTo>
                    <a:lnTo>
                      <a:pt x="206" y="6"/>
                    </a:lnTo>
                    <a:lnTo>
                      <a:pt x="206" y="9"/>
                    </a:lnTo>
                    <a:lnTo>
                      <a:pt x="206" y="6"/>
                    </a:lnTo>
                    <a:lnTo>
                      <a:pt x="206" y="4"/>
                    </a:lnTo>
                    <a:lnTo>
                      <a:pt x="206" y="2"/>
                    </a:lnTo>
                    <a:lnTo>
                      <a:pt x="204" y="1"/>
                    </a:lnTo>
                    <a:lnTo>
                      <a:pt x="201" y="0"/>
                    </a:lnTo>
                    <a:lnTo>
                      <a:pt x="198" y="0"/>
                    </a:lnTo>
                    <a:lnTo>
                      <a:pt x="197" y="1"/>
                    </a:lnTo>
                    <a:lnTo>
                      <a:pt x="194" y="3"/>
                    </a:lnTo>
                    <a:lnTo>
                      <a:pt x="193" y="6"/>
                    </a:lnTo>
                  </a:path>
                </a:pathLst>
              </a:custGeom>
              <a:solidFill>
                <a:schemeClr val="hlink"/>
              </a:solidFill>
              <a:ln w="9525" cap="rnd">
                <a:noFill/>
                <a:round/>
                <a:headEnd type="none" w="sm" len="sm"/>
                <a:tailEnd type="none" w="sm" len="sm"/>
              </a:ln>
            </p:spPr>
            <p:txBody>
              <a:bodyPr/>
              <a:lstStyle/>
              <a:p>
                <a:endParaRPr lang="tr-TR"/>
              </a:p>
            </p:txBody>
          </p:sp>
          <p:sp>
            <p:nvSpPr>
              <p:cNvPr id="11299" name="Freeform 128"/>
              <p:cNvSpPr>
                <a:spLocks/>
              </p:cNvSpPr>
              <p:nvPr/>
            </p:nvSpPr>
            <p:spPr bwMode="auto">
              <a:xfrm>
                <a:off x="2435" y="2245"/>
                <a:ext cx="16" cy="18"/>
              </a:xfrm>
              <a:custGeom>
                <a:avLst/>
                <a:gdLst>
                  <a:gd name="T0" fmla="*/ 13 w 16"/>
                  <a:gd name="T1" fmla="*/ 10 h 18"/>
                  <a:gd name="T2" fmla="*/ 0 w 16"/>
                  <a:gd name="T3" fmla="*/ 7 h 18"/>
                  <a:gd name="T4" fmla="*/ 1 w 16"/>
                  <a:gd name="T5" fmla="*/ 17 h 18"/>
                  <a:gd name="T6" fmla="*/ 15 w 16"/>
                  <a:gd name="T7" fmla="*/ 16 h 18"/>
                  <a:gd name="T8" fmla="*/ 14 w 16"/>
                  <a:gd name="T9" fmla="*/ 6 h 18"/>
                  <a:gd name="T10" fmla="*/ 1 w 16"/>
                  <a:gd name="T11" fmla="*/ 3 h 18"/>
                  <a:gd name="T12" fmla="*/ 14 w 16"/>
                  <a:gd name="T13" fmla="*/ 6 h 18"/>
                  <a:gd name="T14" fmla="*/ 13 w 16"/>
                  <a:gd name="T15" fmla="*/ 3 h 18"/>
                  <a:gd name="T16" fmla="*/ 10 w 16"/>
                  <a:gd name="T17" fmla="*/ 1 h 18"/>
                  <a:gd name="T18" fmla="*/ 8 w 16"/>
                  <a:gd name="T19" fmla="*/ 0 h 18"/>
                  <a:gd name="T20" fmla="*/ 7 w 16"/>
                  <a:gd name="T21" fmla="*/ 0 h 18"/>
                  <a:gd name="T22" fmla="*/ 3 w 16"/>
                  <a:gd name="T23" fmla="*/ 1 h 18"/>
                  <a:gd name="T24" fmla="*/ 1 w 16"/>
                  <a:gd name="T25" fmla="*/ 2 h 18"/>
                  <a:gd name="T26" fmla="*/ 0 w 16"/>
                  <a:gd name="T27" fmla="*/ 5 h 18"/>
                  <a:gd name="T28" fmla="*/ 0 w 16"/>
                  <a:gd name="T29" fmla="*/ 7 h 18"/>
                  <a:gd name="T30" fmla="*/ 13 w 16"/>
                  <a:gd name="T31" fmla="*/ 1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8"/>
                  <a:gd name="T50" fmla="*/ 16 w 1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8">
                    <a:moveTo>
                      <a:pt x="13" y="10"/>
                    </a:moveTo>
                    <a:lnTo>
                      <a:pt x="0" y="7"/>
                    </a:lnTo>
                    <a:lnTo>
                      <a:pt x="1" y="17"/>
                    </a:lnTo>
                    <a:lnTo>
                      <a:pt x="15" y="16"/>
                    </a:lnTo>
                    <a:lnTo>
                      <a:pt x="14" y="6"/>
                    </a:lnTo>
                    <a:lnTo>
                      <a:pt x="1" y="3"/>
                    </a:lnTo>
                    <a:lnTo>
                      <a:pt x="14" y="6"/>
                    </a:lnTo>
                    <a:lnTo>
                      <a:pt x="13" y="3"/>
                    </a:lnTo>
                    <a:lnTo>
                      <a:pt x="10" y="1"/>
                    </a:lnTo>
                    <a:lnTo>
                      <a:pt x="8" y="0"/>
                    </a:lnTo>
                    <a:lnTo>
                      <a:pt x="7" y="0"/>
                    </a:lnTo>
                    <a:lnTo>
                      <a:pt x="3" y="1"/>
                    </a:lnTo>
                    <a:lnTo>
                      <a:pt x="1" y="2"/>
                    </a:lnTo>
                    <a:lnTo>
                      <a:pt x="0" y="5"/>
                    </a:lnTo>
                    <a:lnTo>
                      <a:pt x="0" y="7"/>
                    </a:lnTo>
                    <a:lnTo>
                      <a:pt x="13" y="10"/>
                    </a:lnTo>
                  </a:path>
                </a:pathLst>
              </a:custGeom>
              <a:solidFill>
                <a:schemeClr val="hlink"/>
              </a:solidFill>
              <a:ln w="9525" cap="rnd">
                <a:noFill/>
                <a:round/>
                <a:headEnd type="none" w="sm" len="sm"/>
                <a:tailEnd type="none" w="sm" len="sm"/>
              </a:ln>
            </p:spPr>
            <p:txBody>
              <a:bodyPr/>
              <a:lstStyle/>
              <a:p>
                <a:endParaRPr lang="tr-TR"/>
              </a:p>
            </p:txBody>
          </p:sp>
          <p:sp>
            <p:nvSpPr>
              <p:cNvPr id="11300" name="Freeform 129"/>
              <p:cNvSpPr>
                <a:spLocks/>
              </p:cNvSpPr>
              <p:nvPr/>
            </p:nvSpPr>
            <p:spPr bwMode="auto">
              <a:xfrm>
                <a:off x="2327" y="2249"/>
                <a:ext cx="120" cy="122"/>
              </a:xfrm>
              <a:custGeom>
                <a:avLst/>
                <a:gdLst>
                  <a:gd name="T0" fmla="*/ 7 w 120"/>
                  <a:gd name="T1" fmla="*/ 121 h 122"/>
                  <a:gd name="T2" fmla="*/ 16 w 120"/>
                  <a:gd name="T3" fmla="*/ 116 h 122"/>
                  <a:gd name="T4" fmla="*/ 25 w 120"/>
                  <a:gd name="T5" fmla="*/ 110 h 122"/>
                  <a:gd name="T6" fmla="*/ 33 w 120"/>
                  <a:gd name="T7" fmla="*/ 104 h 122"/>
                  <a:gd name="T8" fmla="*/ 42 w 120"/>
                  <a:gd name="T9" fmla="*/ 98 h 122"/>
                  <a:gd name="T10" fmla="*/ 50 w 120"/>
                  <a:gd name="T11" fmla="*/ 91 h 122"/>
                  <a:gd name="T12" fmla="*/ 57 w 120"/>
                  <a:gd name="T13" fmla="*/ 84 h 122"/>
                  <a:gd name="T14" fmla="*/ 65 w 120"/>
                  <a:gd name="T15" fmla="*/ 77 h 122"/>
                  <a:gd name="T16" fmla="*/ 72 w 120"/>
                  <a:gd name="T17" fmla="*/ 71 h 122"/>
                  <a:gd name="T18" fmla="*/ 78 w 120"/>
                  <a:gd name="T19" fmla="*/ 62 h 122"/>
                  <a:gd name="T20" fmla="*/ 85 w 120"/>
                  <a:gd name="T21" fmla="*/ 54 h 122"/>
                  <a:gd name="T22" fmla="*/ 91 w 120"/>
                  <a:gd name="T23" fmla="*/ 47 h 122"/>
                  <a:gd name="T24" fmla="*/ 97 w 120"/>
                  <a:gd name="T25" fmla="*/ 39 h 122"/>
                  <a:gd name="T26" fmla="*/ 102 w 120"/>
                  <a:gd name="T27" fmla="*/ 30 h 122"/>
                  <a:gd name="T28" fmla="*/ 108 w 120"/>
                  <a:gd name="T29" fmla="*/ 22 h 122"/>
                  <a:gd name="T30" fmla="*/ 114 w 120"/>
                  <a:gd name="T31" fmla="*/ 14 h 122"/>
                  <a:gd name="T32" fmla="*/ 119 w 120"/>
                  <a:gd name="T33" fmla="*/ 6 h 122"/>
                  <a:gd name="T34" fmla="*/ 108 w 120"/>
                  <a:gd name="T35" fmla="*/ 0 h 122"/>
                  <a:gd name="T36" fmla="*/ 103 w 120"/>
                  <a:gd name="T37" fmla="*/ 8 h 122"/>
                  <a:gd name="T38" fmla="*/ 98 w 120"/>
                  <a:gd name="T39" fmla="*/ 16 h 122"/>
                  <a:gd name="T40" fmla="*/ 92 w 120"/>
                  <a:gd name="T41" fmla="*/ 24 h 122"/>
                  <a:gd name="T42" fmla="*/ 87 w 120"/>
                  <a:gd name="T43" fmla="*/ 32 h 122"/>
                  <a:gd name="T44" fmla="*/ 81 w 120"/>
                  <a:gd name="T45" fmla="*/ 39 h 122"/>
                  <a:gd name="T46" fmla="*/ 75 w 120"/>
                  <a:gd name="T47" fmla="*/ 47 h 122"/>
                  <a:gd name="T48" fmla="*/ 68 w 120"/>
                  <a:gd name="T49" fmla="*/ 54 h 122"/>
                  <a:gd name="T50" fmla="*/ 62 w 120"/>
                  <a:gd name="T51" fmla="*/ 61 h 122"/>
                  <a:gd name="T52" fmla="*/ 55 w 120"/>
                  <a:gd name="T53" fmla="*/ 68 h 122"/>
                  <a:gd name="T54" fmla="*/ 48 w 120"/>
                  <a:gd name="T55" fmla="*/ 75 h 122"/>
                  <a:gd name="T56" fmla="*/ 41 w 120"/>
                  <a:gd name="T57" fmla="*/ 82 h 122"/>
                  <a:gd name="T58" fmla="*/ 34 w 120"/>
                  <a:gd name="T59" fmla="*/ 87 h 122"/>
                  <a:gd name="T60" fmla="*/ 26 w 120"/>
                  <a:gd name="T61" fmla="*/ 93 h 122"/>
                  <a:gd name="T62" fmla="*/ 18 w 120"/>
                  <a:gd name="T63" fmla="*/ 100 h 122"/>
                  <a:gd name="T64" fmla="*/ 9 w 120"/>
                  <a:gd name="T65" fmla="*/ 105 h 122"/>
                  <a:gd name="T66" fmla="*/ 0 w 120"/>
                  <a:gd name="T67" fmla="*/ 111 h 122"/>
                  <a:gd name="T68" fmla="*/ 7 w 120"/>
                  <a:gd name="T69" fmla="*/ 121 h 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
                  <a:gd name="T106" fmla="*/ 0 h 122"/>
                  <a:gd name="T107" fmla="*/ 120 w 120"/>
                  <a:gd name="T108" fmla="*/ 122 h 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 h="122">
                    <a:moveTo>
                      <a:pt x="7" y="121"/>
                    </a:moveTo>
                    <a:lnTo>
                      <a:pt x="16" y="116"/>
                    </a:lnTo>
                    <a:lnTo>
                      <a:pt x="25" y="110"/>
                    </a:lnTo>
                    <a:lnTo>
                      <a:pt x="33" y="104"/>
                    </a:lnTo>
                    <a:lnTo>
                      <a:pt x="42" y="98"/>
                    </a:lnTo>
                    <a:lnTo>
                      <a:pt x="50" y="91"/>
                    </a:lnTo>
                    <a:lnTo>
                      <a:pt x="57" y="84"/>
                    </a:lnTo>
                    <a:lnTo>
                      <a:pt x="65" y="77"/>
                    </a:lnTo>
                    <a:lnTo>
                      <a:pt x="72" y="71"/>
                    </a:lnTo>
                    <a:lnTo>
                      <a:pt x="78" y="62"/>
                    </a:lnTo>
                    <a:lnTo>
                      <a:pt x="85" y="54"/>
                    </a:lnTo>
                    <a:lnTo>
                      <a:pt x="91" y="47"/>
                    </a:lnTo>
                    <a:lnTo>
                      <a:pt x="97" y="39"/>
                    </a:lnTo>
                    <a:lnTo>
                      <a:pt x="102" y="30"/>
                    </a:lnTo>
                    <a:lnTo>
                      <a:pt x="108" y="22"/>
                    </a:lnTo>
                    <a:lnTo>
                      <a:pt x="114" y="14"/>
                    </a:lnTo>
                    <a:lnTo>
                      <a:pt x="119" y="6"/>
                    </a:lnTo>
                    <a:lnTo>
                      <a:pt x="108" y="0"/>
                    </a:lnTo>
                    <a:lnTo>
                      <a:pt x="103" y="8"/>
                    </a:lnTo>
                    <a:lnTo>
                      <a:pt x="98" y="16"/>
                    </a:lnTo>
                    <a:lnTo>
                      <a:pt x="92" y="24"/>
                    </a:lnTo>
                    <a:lnTo>
                      <a:pt x="87" y="32"/>
                    </a:lnTo>
                    <a:lnTo>
                      <a:pt x="81" y="39"/>
                    </a:lnTo>
                    <a:lnTo>
                      <a:pt x="75" y="47"/>
                    </a:lnTo>
                    <a:lnTo>
                      <a:pt x="68" y="54"/>
                    </a:lnTo>
                    <a:lnTo>
                      <a:pt x="62" y="61"/>
                    </a:lnTo>
                    <a:lnTo>
                      <a:pt x="55" y="68"/>
                    </a:lnTo>
                    <a:lnTo>
                      <a:pt x="48" y="75"/>
                    </a:lnTo>
                    <a:lnTo>
                      <a:pt x="41" y="82"/>
                    </a:lnTo>
                    <a:lnTo>
                      <a:pt x="34" y="87"/>
                    </a:lnTo>
                    <a:lnTo>
                      <a:pt x="26" y="93"/>
                    </a:lnTo>
                    <a:lnTo>
                      <a:pt x="18" y="100"/>
                    </a:lnTo>
                    <a:lnTo>
                      <a:pt x="9" y="105"/>
                    </a:lnTo>
                    <a:lnTo>
                      <a:pt x="0" y="111"/>
                    </a:lnTo>
                    <a:lnTo>
                      <a:pt x="7" y="121"/>
                    </a:lnTo>
                  </a:path>
                </a:pathLst>
              </a:custGeom>
              <a:solidFill>
                <a:schemeClr val="hlink"/>
              </a:solidFill>
              <a:ln w="9525" cap="rnd">
                <a:noFill/>
                <a:round/>
                <a:headEnd type="none" w="sm" len="sm"/>
                <a:tailEnd type="none" w="sm" len="sm"/>
              </a:ln>
            </p:spPr>
            <p:txBody>
              <a:bodyPr/>
              <a:lstStyle/>
              <a:p>
                <a:endParaRPr lang="tr-TR"/>
              </a:p>
            </p:txBody>
          </p:sp>
          <p:sp>
            <p:nvSpPr>
              <p:cNvPr id="11301" name="Freeform 130"/>
              <p:cNvSpPr>
                <a:spLocks/>
              </p:cNvSpPr>
              <p:nvPr/>
            </p:nvSpPr>
            <p:spPr bwMode="auto">
              <a:xfrm>
                <a:off x="1855" y="2237"/>
                <a:ext cx="478" cy="181"/>
              </a:xfrm>
              <a:custGeom>
                <a:avLst/>
                <a:gdLst>
                  <a:gd name="T0" fmla="*/ 9 w 478"/>
                  <a:gd name="T1" fmla="*/ 21 h 181"/>
                  <a:gd name="T2" fmla="*/ 30 w 478"/>
                  <a:gd name="T3" fmla="*/ 50 h 181"/>
                  <a:gd name="T4" fmla="*/ 53 w 478"/>
                  <a:gd name="T5" fmla="*/ 76 h 181"/>
                  <a:gd name="T6" fmla="*/ 78 w 478"/>
                  <a:gd name="T7" fmla="*/ 99 h 181"/>
                  <a:gd name="T8" fmla="*/ 106 w 478"/>
                  <a:gd name="T9" fmla="*/ 120 h 181"/>
                  <a:gd name="T10" fmla="*/ 135 w 478"/>
                  <a:gd name="T11" fmla="*/ 137 h 181"/>
                  <a:gd name="T12" fmla="*/ 164 w 478"/>
                  <a:gd name="T13" fmla="*/ 152 h 181"/>
                  <a:gd name="T14" fmla="*/ 196 w 478"/>
                  <a:gd name="T15" fmla="*/ 164 h 181"/>
                  <a:gd name="T16" fmla="*/ 228 w 478"/>
                  <a:gd name="T17" fmla="*/ 172 h 181"/>
                  <a:gd name="T18" fmla="*/ 262 w 478"/>
                  <a:gd name="T19" fmla="*/ 178 h 181"/>
                  <a:gd name="T20" fmla="*/ 295 w 478"/>
                  <a:gd name="T21" fmla="*/ 180 h 181"/>
                  <a:gd name="T22" fmla="*/ 328 w 478"/>
                  <a:gd name="T23" fmla="*/ 179 h 181"/>
                  <a:gd name="T24" fmla="*/ 363 w 478"/>
                  <a:gd name="T25" fmla="*/ 175 h 181"/>
                  <a:gd name="T26" fmla="*/ 397 w 478"/>
                  <a:gd name="T27" fmla="*/ 167 h 181"/>
                  <a:gd name="T28" fmla="*/ 429 w 478"/>
                  <a:gd name="T29" fmla="*/ 156 h 181"/>
                  <a:gd name="T30" fmla="*/ 461 w 478"/>
                  <a:gd name="T31" fmla="*/ 142 h 181"/>
                  <a:gd name="T32" fmla="*/ 471 w 478"/>
                  <a:gd name="T33" fmla="*/ 123 h 181"/>
                  <a:gd name="T34" fmla="*/ 441 w 478"/>
                  <a:gd name="T35" fmla="*/ 138 h 181"/>
                  <a:gd name="T36" fmla="*/ 409 w 478"/>
                  <a:gd name="T37" fmla="*/ 150 h 181"/>
                  <a:gd name="T38" fmla="*/ 376 w 478"/>
                  <a:gd name="T39" fmla="*/ 159 h 181"/>
                  <a:gd name="T40" fmla="*/ 344 w 478"/>
                  <a:gd name="T41" fmla="*/ 165 h 181"/>
                  <a:gd name="T42" fmla="*/ 312 w 478"/>
                  <a:gd name="T43" fmla="*/ 167 h 181"/>
                  <a:gd name="T44" fmla="*/ 279 w 478"/>
                  <a:gd name="T45" fmla="*/ 167 h 181"/>
                  <a:gd name="T46" fmla="*/ 246 w 478"/>
                  <a:gd name="T47" fmla="*/ 162 h 181"/>
                  <a:gd name="T48" fmla="*/ 215 w 478"/>
                  <a:gd name="T49" fmla="*/ 156 h 181"/>
                  <a:gd name="T50" fmla="*/ 184 w 478"/>
                  <a:gd name="T51" fmla="*/ 146 h 181"/>
                  <a:gd name="T52" fmla="*/ 155 w 478"/>
                  <a:gd name="T53" fmla="*/ 134 h 181"/>
                  <a:gd name="T54" fmla="*/ 126 w 478"/>
                  <a:gd name="T55" fmla="*/ 118 h 181"/>
                  <a:gd name="T56" fmla="*/ 99 w 478"/>
                  <a:gd name="T57" fmla="*/ 100 h 181"/>
                  <a:gd name="T58" fmla="*/ 74 w 478"/>
                  <a:gd name="T59" fmla="*/ 79 h 181"/>
                  <a:gd name="T60" fmla="*/ 50 w 478"/>
                  <a:gd name="T61" fmla="*/ 55 h 181"/>
                  <a:gd name="T62" fmla="*/ 29 w 478"/>
                  <a:gd name="T63" fmla="*/ 29 h 181"/>
                  <a:gd name="T64" fmla="*/ 10 w 478"/>
                  <a:gd name="T65" fmla="*/ 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8"/>
                  <a:gd name="T100" fmla="*/ 0 h 181"/>
                  <a:gd name="T101" fmla="*/ 478 w 478"/>
                  <a:gd name="T102" fmla="*/ 181 h 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8" h="181">
                    <a:moveTo>
                      <a:pt x="0" y="6"/>
                    </a:moveTo>
                    <a:lnTo>
                      <a:pt x="9" y="21"/>
                    </a:lnTo>
                    <a:lnTo>
                      <a:pt x="19" y="35"/>
                    </a:lnTo>
                    <a:lnTo>
                      <a:pt x="30" y="50"/>
                    </a:lnTo>
                    <a:lnTo>
                      <a:pt x="41" y="64"/>
                    </a:lnTo>
                    <a:lnTo>
                      <a:pt x="53" y="76"/>
                    </a:lnTo>
                    <a:lnTo>
                      <a:pt x="65" y="88"/>
                    </a:lnTo>
                    <a:lnTo>
                      <a:pt x="78" y="99"/>
                    </a:lnTo>
                    <a:lnTo>
                      <a:pt x="91" y="110"/>
                    </a:lnTo>
                    <a:lnTo>
                      <a:pt x="106" y="120"/>
                    </a:lnTo>
                    <a:lnTo>
                      <a:pt x="120" y="129"/>
                    </a:lnTo>
                    <a:lnTo>
                      <a:pt x="135" y="137"/>
                    </a:lnTo>
                    <a:lnTo>
                      <a:pt x="149" y="146"/>
                    </a:lnTo>
                    <a:lnTo>
                      <a:pt x="164" y="152"/>
                    </a:lnTo>
                    <a:lnTo>
                      <a:pt x="180" y="158"/>
                    </a:lnTo>
                    <a:lnTo>
                      <a:pt x="196" y="164"/>
                    </a:lnTo>
                    <a:lnTo>
                      <a:pt x="212" y="169"/>
                    </a:lnTo>
                    <a:lnTo>
                      <a:pt x="228" y="172"/>
                    </a:lnTo>
                    <a:lnTo>
                      <a:pt x="244" y="175"/>
                    </a:lnTo>
                    <a:lnTo>
                      <a:pt x="262" y="178"/>
                    </a:lnTo>
                    <a:lnTo>
                      <a:pt x="278" y="179"/>
                    </a:lnTo>
                    <a:lnTo>
                      <a:pt x="295" y="180"/>
                    </a:lnTo>
                    <a:lnTo>
                      <a:pt x="312" y="180"/>
                    </a:lnTo>
                    <a:lnTo>
                      <a:pt x="328" y="179"/>
                    </a:lnTo>
                    <a:lnTo>
                      <a:pt x="345" y="178"/>
                    </a:lnTo>
                    <a:lnTo>
                      <a:pt x="363" y="175"/>
                    </a:lnTo>
                    <a:lnTo>
                      <a:pt x="380" y="172"/>
                    </a:lnTo>
                    <a:lnTo>
                      <a:pt x="397" y="167"/>
                    </a:lnTo>
                    <a:lnTo>
                      <a:pt x="413" y="162"/>
                    </a:lnTo>
                    <a:lnTo>
                      <a:pt x="429" y="156"/>
                    </a:lnTo>
                    <a:lnTo>
                      <a:pt x="445" y="150"/>
                    </a:lnTo>
                    <a:lnTo>
                      <a:pt x="461" y="142"/>
                    </a:lnTo>
                    <a:lnTo>
                      <a:pt x="477" y="134"/>
                    </a:lnTo>
                    <a:lnTo>
                      <a:pt x="471" y="123"/>
                    </a:lnTo>
                    <a:lnTo>
                      <a:pt x="456" y="131"/>
                    </a:lnTo>
                    <a:lnTo>
                      <a:pt x="441" y="138"/>
                    </a:lnTo>
                    <a:lnTo>
                      <a:pt x="425" y="146"/>
                    </a:lnTo>
                    <a:lnTo>
                      <a:pt x="409" y="150"/>
                    </a:lnTo>
                    <a:lnTo>
                      <a:pt x="392" y="156"/>
                    </a:lnTo>
                    <a:lnTo>
                      <a:pt x="376" y="159"/>
                    </a:lnTo>
                    <a:lnTo>
                      <a:pt x="360" y="162"/>
                    </a:lnTo>
                    <a:lnTo>
                      <a:pt x="344" y="165"/>
                    </a:lnTo>
                    <a:lnTo>
                      <a:pt x="328" y="167"/>
                    </a:lnTo>
                    <a:lnTo>
                      <a:pt x="312" y="167"/>
                    </a:lnTo>
                    <a:lnTo>
                      <a:pt x="295" y="167"/>
                    </a:lnTo>
                    <a:lnTo>
                      <a:pt x="279" y="167"/>
                    </a:lnTo>
                    <a:lnTo>
                      <a:pt x="263" y="165"/>
                    </a:lnTo>
                    <a:lnTo>
                      <a:pt x="246" y="162"/>
                    </a:lnTo>
                    <a:lnTo>
                      <a:pt x="230" y="160"/>
                    </a:lnTo>
                    <a:lnTo>
                      <a:pt x="215" y="156"/>
                    </a:lnTo>
                    <a:lnTo>
                      <a:pt x="199" y="152"/>
                    </a:lnTo>
                    <a:lnTo>
                      <a:pt x="184" y="146"/>
                    </a:lnTo>
                    <a:lnTo>
                      <a:pt x="169" y="141"/>
                    </a:lnTo>
                    <a:lnTo>
                      <a:pt x="155" y="134"/>
                    </a:lnTo>
                    <a:lnTo>
                      <a:pt x="140" y="126"/>
                    </a:lnTo>
                    <a:lnTo>
                      <a:pt x="126" y="118"/>
                    </a:lnTo>
                    <a:lnTo>
                      <a:pt x="113" y="110"/>
                    </a:lnTo>
                    <a:lnTo>
                      <a:pt x="99" y="100"/>
                    </a:lnTo>
                    <a:lnTo>
                      <a:pt x="86" y="89"/>
                    </a:lnTo>
                    <a:lnTo>
                      <a:pt x="74" y="79"/>
                    </a:lnTo>
                    <a:lnTo>
                      <a:pt x="62" y="68"/>
                    </a:lnTo>
                    <a:lnTo>
                      <a:pt x="50" y="55"/>
                    </a:lnTo>
                    <a:lnTo>
                      <a:pt x="40" y="42"/>
                    </a:lnTo>
                    <a:lnTo>
                      <a:pt x="29" y="29"/>
                    </a:lnTo>
                    <a:lnTo>
                      <a:pt x="19" y="14"/>
                    </a:lnTo>
                    <a:lnTo>
                      <a:pt x="10" y="0"/>
                    </a:lnTo>
                    <a:lnTo>
                      <a:pt x="0" y="6"/>
                    </a:lnTo>
                  </a:path>
                </a:pathLst>
              </a:custGeom>
              <a:solidFill>
                <a:schemeClr val="hlink"/>
              </a:solidFill>
              <a:ln w="9525" cap="rnd">
                <a:noFill/>
                <a:round/>
                <a:headEnd type="none" w="sm" len="sm"/>
                <a:tailEnd type="none" w="sm" len="sm"/>
              </a:ln>
            </p:spPr>
            <p:txBody>
              <a:bodyPr/>
              <a:lstStyle/>
              <a:p>
                <a:endParaRPr lang="tr-TR"/>
              </a:p>
            </p:txBody>
          </p:sp>
          <p:sp>
            <p:nvSpPr>
              <p:cNvPr id="11302" name="Freeform 131"/>
              <p:cNvSpPr>
                <a:spLocks/>
              </p:cNvSpPr>
              <p:nvPr/>
            </p:nvSpPr>
            <p:spPr bwMode="auto">
              <a:xfrm>
                <a:off x="1806" y="1950"/>
                <a:ext cx="60" cy="293"/>
              </a:xfrm>
              <a:custGeom>
                <a:avLst/>
                <a:gdLst>
                  <a:gd name="T0" fmla="*/ 17 w 60"/>
                  <a:gd name="T1" fmla="*/ 12 h 293"/>
                  <a:gd name="T2" fmla="*/ 12 w 60"/>
                  <a:gd name="T3" fmla="*/ 30 h 293"/>
                  <a:gd name="T4" fmla="*/ 8 w 60"/>
                  <a:gd name="T5" fmla="*/ 47 h 293"/>
                  <a:gd name="T6" fmla="*/ 4 w 60"/>
                  <a:gd name="T7" fmla="*/ 66 h 293"/>
                  <a:gd name="T8" fmla="*/ 1 w 60"/>
                  <a:gd name="T9" fmla="*/ 83 h 293"/>
                  <a:gd name="T10" fmla="*/ 1 w 60"/>
                  <a:gd name="T11" fmla="*/ 102 h 293"/>
                  <a:gd name="T12" fmla="*/ 0 w 60"/>
                  <a:gd name="T13" fmla="*/ 121 h 293"/>
                  <a:gd name="T14" fmla="*/ 1 w 60"/>
                  <a:gd name="T15" fmla="*/ 140 h 293"/>
                  <a:gd name="T16" fmla="*/ 1 w 60"/>
                  <a:gd name="T17" fmla="*/ 157 h 293"/>
                  <a:gd name="T18" fmla="*/ 5 w 60"/>
                  <a:gd name="T19" fmla="*/ 176 h 293"/>
                  <a:gd name="T20" fmla="*/ 9 w 60"/>
                  <a:gd name="T21" fmla="*/ 194 h 293"/>
                  <a:gd name="T22" fmla="*/ 13 w 60"/>
                  <a:gd name="T23" fmla="*/ 213 h 293"/>
                  <a:gd name="T24" fmla="*/ 19 w 60"/>
                  <a:gd name="T25" fmla="*/ 230 h 293"/>
                  <a:gd name="T26" fmla="*/ 26 w 60"/>
                  <a:gd name="T27" fmla="*/ 248 h 293"/>
                  <a:gd name="T28" fmla="*/ 35 w 60"/>
                  <a:gd name="T29" fmla="*/ 267 h 293"/>
                  <a:gd name="T30" fmla="*/ 44 w 60"/>
                  <a:gd name="T31" fmla="*/ 283 h 293"/>
                  <a:gd name="T32" fmla="*/ 59 w 60"/>
                  <a:gd name="T33" fmla="*/ 285 h 293"/>
                  <a:gd name="T34" fmla="*/ 50 w 60"/>
                  <a:gd name="T35" fmla="*/ 269 h 293"/>
                  <a:gd name="T36" fmla="*/ 42 w 60"/>
                  <a:gd name="T37" fmla="*/ 253 h 293"/>
                  <a:gd name="T38" fmla="*/ 35 w 60"/>
                  <a:gd name="T39" fmla="*/ 235 h 293"/>
                  <a:gd name="T40" fmla="*/ 28 w 60"/>
                  <a:gd name="T41" fmla="*/ 218 h 293"/>
                  <a:gd name="T42" fmla="*/ 23 w 60"/>
                  <a:gd name="T43" fmla="*/ 200 h 293"/>
                  <a:gd name="T44" fmla="*/ 19 w 60"/>
                  <a:gd name="T45" fmla="*/ 183 h 293"/>
                  <a:gd name="T46" fmla="*/ 16 w 60"/>
                  <a:gd name="T47" fmla="*/ 165 h 293"/>
                  <a:gd name="T48" fmla="*/ 14 w 60"/>
                  <a:gd name="T49" fmla="*/ 148 h 293"/>
                  <a:gd name="T50" fmla="*/ 13 w 60"/>
                  <a:gd name="T51" fmla="*/ 129 h 293"/>
                  <a:gd name="T52" fmla="*/ 13 w 60"/>
                  <a:gd name="T53" fmla="*/ 112 h 293"/>
                  <a:gd name="T54" fmla="*/ 14 w 60"/>
                  <a:gd name="T55" fmla="*/ 94 h 293"/>
                  <a:gd name="T56" fmla="*/ 15 w 60"/>
                  <a:gd name="T57" fmla="*/ 76 h 293"/>
                  <a:gd name="T58" fmla="*/ 18 w 60"/>
                  <a:gd name="T59" fmla="*/ 59 h 293"/>
                  <a:gd name="T60" fmla="*/ 23 w 60"/>
                  <a:gd name="T61" fmla="*/ 42 h 293"/>
                  <a:gd name="T62" fmla="*/ 26 w 60"/>
                  <a:gd name="T63" fmla="*/ 24 h 293"/>
                  <a:gd name="T64" fmla="*/ 32 w 60"/>
                  <a:gd name="T65" fmla="*/ 8 h 293"/>
                  <a:gd name="T66" fmla="*/ 32 w 60"/>
                  <a:gd name="T67" fmla="*/ 3 h 293"/>
                  <a:gd name="T68" fmla="*/ 28 w 60"/>
                  <a:gd name="T69" fmla="*/ 0 h 293"/>
                  <a:gd name="T70" fmla="*/ 24 w 60"/>
                  <a:gd name="T71" fmla="*/ 0 h 293"/>
                  <a:gd name="T72" fmla="*/ 20 w 60"/>
                  <a:gd name="T73" fmla="*/ 3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293"/>
                  <a:gd name="T113" fmla="*/ 60 w 60"/>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293">
                    <a:moveTo>
                      <a:pt x="20" y="3"/>
                    </a:moveTo>
                    <a:lnTo>
                      <a:pt x="17" y="12"/>
                    </a:lnTo>
                    <a:lnTo>
                      <a:pt x="14" y="21"/>
                    </a:lnTo>
                    <a:lnTo>
                      <a:pt x="12" y="30"/>
                    </a:lnTo>
                    <a:lnTo>
                      <a:pt x="10" y="39"/>
                    </a:lnTo>
                    <a:lnTo>
                      <a:pt x="8" y="47"/>
                    </a:lnTo>
                    <a:lnTo>
                      <a:pt x="6" y="57"/>
                    </a:lnTo>
                    <a:lnTo>
                      <a:pt x="4" y="66"/>
                    </a:lnTo>
                    <a:lnTo>
                      <a:pt x="3" y="75"/>
                    </a:lnTo>
                    <a:lnTo>
                      <a:pt x="1" y="83"/>
                    </a:lnTo>
                    <a:lnTo>
                      <a:pt x="1" y="93"/>
                    </a:lnTo>
                    <a:lnTo>
                      <a:pt x="1" y="102"/>
                    </a:lnTo>
                    <a:lnTo>
                      <a:pt x="0" y="112"/>
                    </a:lnTo>
                    <a:lnTo>
                      <a:pt x="0" y="121"/>
                    </a:lnTo>
                    <a:lnTo>
                      <a:pt x="1" y="130"/>
                    </a:lnTo>
                    <a:lnTo>
                      <a:pt x="1" y="140"/>
                    </a:lnTo>
                    <a:lnTo>
                      <a:pt x="1" y="149"/>
                    </a:lnTo>
                    <a:lnTo>
                      <a:pt x="1" y="157"/>
                    </a:lnTo>
                    <a:lnTo>
                      <a:pt x="4" y="166"/>
                    </a:lnTo>
                    <a:lnTo>
                      <a:pt x="5" y="176"/>
                    </a:lnTo>
                    <a:lnTo>
                      <a:pt x="7" y="185"/>
                    </a:lnTo>
                    <a:lnTo>
                      <a:pt x="9" y="194"/>
                    </a:lnTo>
                    <a:lnTo>
                      <a:pt x="11" y="204"/>
                    </a:lnTo>
                    <a:lnTo>
                      <a:pt x="13" y="213"/>
                    </a:lnTo>
                    <a:lnTo>
                      <a:pt x="16" y="222"/>
                    </a:lnTo>
                    <a:lnTo>
                      <a:pt x="19" y="230"/>
                    </a:lnTo>
                    <a:lnTo>
                      <a:pt x="23" y="240"/>
                    </a:lnTo>
                    <a:lnTo>
                      <a:pt x="26" y="248"/>
                    </a:lnTo>
                    <a:lnTo>
                      <a:pt x="30" y="257"/>
                    </a:lnTo>
                    <a:lnTo>
                      <a:pt x="35" y="267"/>
                    </a:lnTo>
                    <a:lnTo>
                      <a:pt x="39" y="275"/>
                    </a:lnTo>
                    <a:lnTo>
                      <a:pt x="44" y="283"/>
                    </a:lnTo>
                    <a:lnTo>
                      <a:pt x="48" y="292"/>
                    </a:lnTo>
                    <a:lnTo>
                      <a:pt x="59" y="285"/>
                    </a:lnTo>
                    <a:lnTo>
                      <a:pt x="54" y="277"/>
                    </a:lnTo>
                    <a:lnTo>
                      <a:pt x="50" y="269"/>
                    </a:lnTo>
                    <a:lnTo>
                      <a:pt x="46" y="261"/>
                    </a:lnTo>
                    <a:lnTo>
                      <a:pt x="42" y="253"/>
                    </a:lnTo>
                    <a:lnTo>
                      <a:pt x="37" y="245"/>
                    </a:lnTo>
                    <a:lnTo>
                      <a:pt x="35" y="235"/>
                    </a:lnTo>
                    <a:lnTo>
                      <a:pt x="32" y="226"/>
                    </a:lnTo>
                    <a:lnTo>
                      <a:pt x="28" y="218"/>
                    </a:lnTo>
                    <a:lnTo>
                      <a:pt x="25" y="210"/>
                    </a:lnTo>
                    <a:lnTo>
                      <a:pt x="23" y="200"/>
                    </a:lnTo>
                    <a:lnTo>
                      <a:pt x="21" y="191"/>
                    </a:lnTo>
                    <a:lnTo>
                      <a:pt x="19" y="183"/>
                    </a:lnTo>
                    <a:lnTo>
                      <a:pt x="17" y="174"/>
                    </a:lnTo>
                    <a:lnTo>
                      <a:pt x="16" y="165"/>
                    </a:lnTo>
                    <a:lnTo>
                      <a:pt x="15" y="156"/>
                    </a:lnTo>
                    <a:lnTo>
                      <a:pt x="14" y="148"/>
                    </a:lnTo>
                    <a:lnTo>
                      <a:pt x="13" y="138"/>
                    </a:lnTo>
                    <a:lnTo>
                      <a:pt x="13" y="129"/>
                    </a:lnTo>
                    <a:lnTo>
                      <a:pt x="13" y="121"/>
                    </a:lnTo>
                    <a:lnTo>
                      <a:pt x="13" y="112"/>
                    </a:lnTo>
                    <a:lnTo>
                      <a:pt x="13" y="104"/>
                    </a:lnTo>
                    <a:lnTo>
                      <a:pt x="14" y="94"/>
                    </a:lnTo>
                    <a:lnTo>
                      <a:pt x="14" y="85"/>
                    </a:lnTo>
                    <a:lnTo>
                      <a:pt x="15" y="76"/>
                    </a:lnTo>
                    <a:lnTo>
                      <a:pt x="16" y="67"/>
                    </a:lnTo>
                    <a:lnTo>
                      <a:pt x="18" y="59"/>
                    </a:lnTo>
                    <a:lnTo>
                      <a:pt x="20" y="50"/>
                    </a:lnTo>
                    <a:lnTo>
                      <a:pt x="23" y="42"/>
                    </a:lnTo>
                    <a:lnTo>
                      <a:pt x="24" y="32"/>
                    </a:lnTo>
                    <a:lnTo>
                      <a:pt x="26" y="24"/>
                    </a:lnTo>
                    <a:lnTo>
                      <a:pt x="30" y="16"/>
                    </a:lnTo>
                    <a:lnTo>
                      <a:pt x="32" y="8"/>
                    </a:lnTo>
                    <a:lnTo>
                      <a:pt x="32" y="6"/>
                    </a:lnTo>
                    <a:lnTo>
                      <a:pt x="32" y="3"/>
                    </a:lnTo>
                    <a:lnTo>
                      <a:pt x="30" y="1"/>
                    </a:lnTo>
                    <a:lnTo>
                      <a:pt x="28" y="0"/>
                    </a:lnTo>
                    <a:lnTo>
                      <a:pt x="26" y="0"/>
                    </a:lnTo>
                    <a:lnTo>
                      <a:pt x="24" y="0"/>
                    </a:lnTo>
                    <a:lnTo>
                      <a:pt x="23" y="1"/>
                    </a:lnTo>
                    <a:lnTo>
                      <a:pt x="20" y="3"/>
                    </a:lnTo>
                  </a:path>
                </a:pathLst>
              </a:custGeom>
              <a:solidFill>
                <a:schemeClr val="hlink"/>
              </a:solidFill>
              <a:ln w="9525" cap="rnd">
                <a:noFill/>
                <a:round/>
                <a:headEnd type="none" w="sm" len="sm"/>
                <a:tailEnd type="none" w="sm" len="sm"/>
              </a:ln>
            </p:spPr>
            <p:txBody>
              <a:bodyPr/>
              <a:lstStyle/>
              <a:p>
                <a:endParaRPr lang="tr-TR"/>
              </a:p>
            </p:txBody>
          </p:sp>
          <p:sp>
            <p:nvSpPr>
              <p:cNvPr id="11303" name="Freeform 132"/>
              <p:cNvSpPr>
                <a:spLocks/>
              </p:cNvSpPr>
              <p:nvPr/>
            </p:nvSpPr>
            <p:spPr bwMode="auto">
              <a:xfrm>
                <a:off x="1827" y="1901"/>
                <a:ext cx="30" cy="58"/>
              </a:xfrm>
              <a:custGeom>
                <a:avLst/>
                <a:gdLst>
                  <a:gd name="T0" fmla="*/ 29 w 30"/>
                  <a:gd name="T1" fmla="*/ 9 h 58"/>
                  <a:gd name="T2" fmla="*/ 17 w 30"/>
                  <a:gd name="T3" fmla="*/ 3 h 58"/>
                  <a:gd name="T4" fmla="*/ 0 w 30"/>
                  <a:gd name="T5" fmla="*/ 52 h 58"/>
                  <a:gd name="T6" fmla="*/ 12 w 30"/>
                  <a:gd name="T7" fmla="*/ 57 h 58"/>
                  <a:gd name="T8" fmla="*/ 29 w 30"/>
                  <a:gd name="T9" fmla="*/ 8 h 58"/>
                  <a:gd name="T10" fmla="*/ 18 w 30"/>
                  <a:gd name="T11" fmla="*/ 3 h 58"/>
                  <a:gd name="T12" fmla="*/ 29 w 30"/>
                  <a:gd name="T13" fmla="*/ 8 h 58"/>
                  <a:gd name="T14" fmla="*/ 29 w 30"/>
                  <a:gd name="T15" fmla="*/ 6 h 58"/>
                  <a:gd name="T16" fmla="*/ 29 w 30"/>
                  <a:gd name="T17" fmla="*/ 3 h 58"/>
                  <a:gd name="T18" fmla="*/ 27 w 30"/>
                  <a:gd name="T19" fmla="*/ 1 h 58"/>
                  <a:gd name="T20" fmla="*/ 25 w 30"/>
                  <a:gd name="T21" fmla="*/ 0 h 58"/>
                  <a:gd name="T22" fmla="*/ 23 w 30"/>
                  <a:gd name="T23" fmla="*/ 0 h 58"/>
                  <a:gd name="T24" fmla="*/ 21 w 30"/>
                  <a:gd name="T25" fmla="*/ 0 h 58"/>
                  <a:gd name="T26" fmla="*/ 19 w 30"/>
                  <a:gd name="T27" fmla="*/ 1 h 58"/>
                  <a:gd name="T28" fmla="*/ 17 w 30"/>
                  <a:gd name="T29" fmla="*/ 3 h 58"/>
                  <a:gd name="T30" fmla="*/ 29 w 30"/>
                  <a:gd name="T31" fmla="*/ 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8"/>
                  <a:gd name="T50" fmla="*/ 30 w 30"/>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8">
                    <a:moveTo>
                      <a:pt x="29" y="9"/>
                    </a:moveTo>
                    <a:lnTo>
                      <a:pt x="17" y="3"/>
                    </a:lnTo>
                    <a:lnTo>
                      <a:pt x="0" y="52"/>
                    </a:lnTo>
                    <a:lnTo>
                      <a:pt x="12" y="57"/>
                    </a:lnTo>
                    <a:lnTo>
                      <a:pt x="29" y="8"/>
                    </a:lnTo>
                    <a:lnTo>
                      <a:pt x="18" y="3"/>
                    </a:lnTo>
                    <a:lnTo>
                      <a:pt x="29" y="8"/>
                    </a:lnTo>
                    <a:lnTo>
                      <a:pt x="29" y="6"/>
                    </a:lnTo>
                    <a:lnTo>
                      <a:pt x="29" y="3"/>
                    </a:lnTo>
                    <a:lnTo>
                      <a:pt x="27" y="1"/>
                    </a:lnTo>
                    <a:lnTo>
                      <a:pt x="25" y="0"/>
                    </a:lnTo>
                    <a:lnTo>
                      <a:pt x="23" y="0"/>
                    </a:lnTo>
                    <a:lnTo>
                      <a:pt x="21" y="0"/>
                    </a:lnTo>
                    <a:lnTo>
                      <a:pt x="19" y="1"/>
                    </a:lnTo>
                    <a:lnTo>
                      <a:pt x="17" y="3"/>
                    </a:lnTo>
                    <a:lnTo>
                      <a:pt x="29" y="9"/>
                    </a:lnTo>
                  </a:path>
                </a:pathLst>
              </a:custGeom>
              <a:solidFill>
                <a:schemeClr val="hlink"/>
              </a:solidFill>
              <a:ln w="9525" cap="rnd">
                <a:noFill/>
                <a:round/>
                <a:headEnd type="none" w="sm" len="sm"/>
                <a:tailEnd type="none" w="sm" len="sm"/>
              </a:ln>
            </p:spPr>
            <p:txBody>
              <a:bodyPr/>
              <a:lstStyle/>
              <a:p>
                <a:endParaRPr lang="tr-TR"/>
              </a:p>
            </p:txBody>
          </p:sp>
          <p:sp>
            <p:nvSpPr>
              <p:cNvPr id="11304" name="Freeform 133"/>
              <p:cNvSpPr>
                <a:spLocks/>
              </p:cNvSpPr>
              <p:nvPr/>
            </p:nvSpPr>
            <p:spPr bwMode="auto">
              <a:xfrm>
                <a:off x="1732" y="966"/>
                <a:ext cx="806" cy="1262"/>
              </a:xfrm>
              <a:custGeom>
                <a:avLst/>
                <a:gdLst>
                  <a:gd name="T0" fmla="*/ 139 w 806"/>
                  <a:gd name="T1" fmla="*/ 908 h 1262"/>
                  <a:gd name="T2" fmla="*/ 146 w 806"/>
                  <a:gd name="T3" fmla="*/ 885 h 1262"/>
                  <a:gd name="T4" fmla="*/ 151 w 806"/>
                  <a:gd name="T5" fmla="*/ 860 h 1262"/>
                  <a:gd name="T6" fmla="*/ 145 w 806"/>
                  <a:gd name="T7" fmla="*/ 810 h 1262"/>
                  <a:gd name="T8" fmla="*/ 116 w 806"/>
                  <a:gd name="T9" fmla="*/ 754 h 1262"/>
                  <a:gd name="T10" fmla="*/ 68 w 806"/>
                  <a:gd name="T11" fmla="*/ 715 h 1262"/>
                  <a:gd name="T12" fmla="*/ 20 w 806"/>
                  <a:gd name="T13" fmla="*/ 694 h 1262"/>
                  <a:gd name="T14" fmla="*/ 102 w 806"/>
                  <a:gd name="T15" fmla="*/ 677 h 1262"/>
                  <a:gd name="T16" fmla="*/ 174 w 806"/>
                  <a:gd name="T17" fmla="*/ 642 h 1262"/>
                  <a:gd name="T18" fmla="*/ 235 w 806"/>
                  <a:gd name="T19" fmla="*/ 592 h 1262"/>
                  <a:gd name="T20" fmla="*/ 282 w 806"/>
                  <a:gd name="T21" fmla="*/ 529 h 1262"/>
                  <a:gd name="T22" fmla="*/ 315 w 806"/>
                  <a:gd name="T23" fmla="*/ 454 h 1262"/>
                  <a:gd name="T24" fmla="*/ 328 w 806"/>
                  <a:gd name="T25" fmla="*/ 371 h 1262"/>
                  <a:gd name="T26" fmla="*/ 323 w 806"/>
                  <a:gd name="T27" fmla="*/ 286 h 1262"/>
                  <a:gd name="T28" fmla="*/ 297 w 806"/>
                  <a:gd name="T29" fmla="*/ 207 h 1262"/>
                  <a:gd name="T30" fmla="*/ 254 w 806"/>
                  <a:gd name="T31" fmla="*/ 136 h 1262"/>
                  <a:gd name="T32" fmla="*/ 198 w 806"/>
                  <a:gd name="T33" fmla="*/ 78 h 1262"/>
                  <a:gd name="T34" fmla="*/ 129 w 806"/>
                  <a:gd name="T35" fmla="*/ 35 h 1262"/>
                  <a:gd name="T36" fmla="*/ 50 w 806"/>
                  <a:gd name="T37" fmla="*/ 9 h 1262"/>
                  <a:gd name="T38" fmla="*/ 34 w 806"/>
                  <a:gd name="T39" fmla="*/ 1 h 1262"/>
                  <a:gd name="T40" fmla="*/ 160 w 806"/>
                  <a:gd name="T41" fmla="*/ 25 h 1262"/>
                  <a:gd name="T42" fmla="*/ 272 w 806"/>
                  <a:gd name="T43" fmla="*/ 74 h 1262"/>
                  <a:gd name="T44" fmla="*/ 370 w 806"/>
                  <a:gd name="T45" fmla="*/ 146 h 1262"/>
                  <a:gd name="T46" fmla="*/ 450 w 806"/>
                  <a:gd name="T47" fmla="*/ 236 h 1262"/>
                  <a:gd name="T48" fmla="*/ 511 w 806"/>
                  <a:gd name="T49" fmla="*/ 343 h 1262"/>
                  <a:gd name="T50" fmla="*/ 549 w 806"/>
                  <a:gd name="T51" fmla="*/ 461 h 1262"/>
                  <a:gd name="T52" fmla="*/ 598 w 806"/>
                  <a:gd name="T53" fmla="*/ 537 h 1262"/>
                  <a:gd name="T54" fmla="*/ 660 w 806"/>
                  <a:gd name="T55" fmla="*/ 596 h 1262"/>
                  <a:gd name="T56" fmla="*/ 711 w 806"/>
                  <a:gd name="T57" fmla="*/ 666 h 1262"/>
                  <a:gd name="T58" fmla="*/ 753 w 806"/>
                  <a:gd name="T59" fmla="*/ 740 h 1262"/>
                  <a:gd name="T60" fmla="*/ 783 w 806"/>
                  <a:gd name="T61" fmla="*/ 822 h 1262"/>
                  <a:gd name="T62" fmla="*/ 801 w 806"/>
                  <a:gd name="T63" fmla="*/ 908 h 1262"/>
                  <a:gd name="T64" fmla="*/ 805 w 806"/>
                  <a:gd name="T65" fmla="*/ 991 h 1262"/>
                  <a:gd name="T66" fmla="*/ 803 w 806"/>
                  <a:gd name="T67" fmla="*/ 1036 h 1262"/>
                  <a:gd name="T68" fmla="*/ 796 w 806"/>
                  <a:gd name="T69" fmla="*/ 1082 h 1262"/>
                  <a:gd name="T70" fmla="*/ 787 w 806"/>
                  <a:gd name="T71" fmla="*/ 1126 h 1262"/>
                  <a:gd name="T72" fmla="*/ 774 w 806"/>
                  <a:gd name="T73" fmla="*/ 1169 h 1262"/>
                  <a:gd name="T74" fmla="*/ 759 w 806"/>
                  <a:gd name="T75" fmla="*/ 1210 h 1262"/>
                  <a:gd name="T76" fmla="*/ 738 w 806"/>
                  <a:gd name="T77" fmla="*/ 1250 h 1262"/>
                  <a:gd name="T78" fmla="*/ 738 w 806"/>
                  <a:gd name="T79" fmla="*/ 1233 h 1262"/>
                  <a:gd name="T80" fmla="*/ 756 w 806"/>
                  <a:gd name="T81" fmla="*/ 1184 h 1262"/>
                  <a:gd name="T82" fmla="*/ 764 w 806"/>
                  <a:gd name="T83" fmla="*/ 1133 h 1262"/>
                  <a:gd name="T84" fmla="*/ 764 w 806"/>
                  <a:gd name="T85" fmla="*/ 1065 h 1262"/>
                  <a:gd name="T86" fmla="*/ 745 w 806"/>
                  <a:gd name="T87" fmla="*/ 982 h 1262"/>
                  <a:gd name="T88" fmla="*/ 707 w 806"/>
                  <a:gd name="T89" fmla="*/ 909 h 1262"/>
                  <a:gd name="T90" fmla="*/ 653 w 806"/>
                  <a:gd name="T91" fmla="*/ 846 h 1262"/>
                  <a:gd name="T92" fmla="*/ 585 w 806"/>
                  <a:gd name="T93" fmla="*/ 800 h 1262"/>
                  <a:gd name="T94" fmla="*/ 507 w 806"/>
                  <a:gd name="T95" fmla="*/ 768 h 1262"/>
                  <a:gd name="T96" fmla="*/ 421 w 806"/>
                  <a:gd name="T97" fmla="*/ 757 h 1262"/>
                  <a:gd name="T98" fmla="*/ 373 w 806"/>
                  <a:gd name="T99" fmla="*/ 761 h 1262"/>
                  <a:gd name="T100" fmla="*/ 327 w 806"/>
                  <a:gd name="T101" fmla="*/ 770 h 1262"/>
                  <a:gd name="T102" fmla="*/ 284 w 806"/>
                  <a:gd name="T103" fmla="*/ 785 h 1262"/>
                  <a:gd name="T104" fmla="*/ 243 w 806"/>
                  <a:gd name="T105" fmla="*/ 808 h 1262"/>
                  <a:gd name="T106" fmla="*/ 206 w 806"/>
                  <a:gd name="T107" fmla="*/ 834 h 1262"/>
                  <a:gd name="T108" fmla="*/ 172 w 806"/>
                  <a:gd name="T109" fmla="*/ 863 h 12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6"/>
                  <a:gd name="T166" fmla="*/ 0 h 1262"/>
                  <a:gd name="T167" fmla="*/ 806 w 806"/>
                  <a:gd name="T168" fmla="*/ 1262 h 12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6" h="1262">
                    <a:moveTo>
                      <a:pt x="130" y="925"/>
                    </a:moveTo>
                    <a:lnTo>
                      <a:pt x="133" y="920"/>
                    </a:lnTo>
                    <a:lnTo>
                      <a:pt x="135" y="916"/>
                    </a:lnTo>
                    <a:lnTo>
                      <a:pt x="137" y="912"/>
                    </a:lnTo>
                    <a:lnTo>
                      <a:pt x="139" y="908"/>
                    </a:lnTo>
                    <a:lnTo>
                      <a:pt x="141" y="903"/>
                    </a:lnTo>
                    <a:lnTo>
                      <a:pt x="142" y="899"/>
                    </a:lnTo>
                    <a:lnTo>
                      <a:pt x="144" y="894"/>
                    </a:lnTo>
                    <a:lnTo>
                      <a:pt x="145" y="889"/>
                    </a:lnTo>
                    <a:lnTo>
                      <a:pt x="146" y="885"/>
                    </a:lnTo>
                    <a:lnTo>
                      <a:pt x="147" y="879"/>
                    </a:lnTo>
                    <a:lnTo>
                      <a:pt x="149" y="875"/>
                    </a:lnTo>
                    <a:lnTo>
                      <a:pt x="149" y="870"/>
                    </a:lnTo>
                    <a:lnTo>
                      <a:pt x="149" y="865"/>
                    </a:lnTo>
                    <a:lnTo>
                      <a:pt x="151" y="860"/>
                    </a:lnTo>
                    <a:lnTo>
                      <a:pt x="151" y="854"/>
                    </a:lnTo>
                    <a:lnTo>
                      <a:pt x="151" y="850"/>
                    </a:lnTo>
                    <a:lnTo>
                      <a:pt x="149" y="836"/>
                    </a:lnTo>
                    <a:lnTo>
                      <a:pt x="149" y="823"/>
                    </a:lnTo>
                    <a:lnTo>
                      <a:pt x="145" y="810"/>
                    </a:lnTo>
                    <a:lnTo>
                      <a:pt x="141" y="798"/>
                    </a:lnTo>
                    <a:lnTo>
                      <a:pt x="136" y="787"/>
                    </a:lnTo>
                    <a:lnTo>
                      <a:pt x="131" y="775"/>
                    </a:lnTo>
                    <a:lnTo>
                      <a:pt x="124" y="764"/>
                    </a:lnTo>
                    <a:lnTo>
                      <a:pt x="116" y="754"/>
                    </a:lnTo>
                    <a:lnTo>
                      <a:pt x="108" y="744"/>
                    </a:lnTo>
                    <a:lnTo>
                      <a:pt x="99" y="736"/>
                    </a:lnTo>
                    <a:lnTo>
                      <a:pt x="89" y="728"/>
                    </a:lnTo>
                    <a:lnTo>
                      <a:pt x="79" y="721"/>
                    </a:lnTo>
                    <a:lnTo>
                      <a:pt x="68" y="715"/>
                    </a:lnTo>
                    <a:lnTo>
                      <a:pt x="56" y="711"/>
                    </a:lnTo>
                    <a:lnTo>
                      <a:pt x="43" y="707"/>
                    </a:lnTo>
                    <a:lnTo>
                      <a:pt x="31" y="703"/>
                    </a:lnTo>
                    <a:lnTo>
                      <a:pt x="3" y="695"/>
                    </a:lnTo>
                    <a:lnTo>
                      <a:pt x="20" y="694"/>
                    </a:lnTo>
                    <a:lnTo>
                      <a:pt x="37" y="692"/>
                    </a:lnTo>
                    <a:lnTo>
                      <a:pt x="53" y="689"/>
                    </a:lnTo>
                    <a:lnTo>
                      <a:pt x="70" y="686"/>
                    </a:lnTo>
                    <a:lnTo>
                      <a:pt x="86" y="682"/>
                    </a:lnTo>
                    <a:lnTo>
                      <a:pt x="102" y="677"/>
                    </a:lnTo>
                    <a:lnTo>
                      <a:pt x="117" y="671"/>
                    </a:lnTo>
                    <a:lnTo>
                      <a:pt x="132" y="666"/>
                    </a:lnTo>
                    <a:lnTo>
                      <a:pt x="146" y="658"/>
                    </a:lnTo>
                    <a:lnTo>
                      <a:pt x="160" y="650"/>
                    </a:lnTo>
                    <a:lnTo>
                      <a:pt x="174" y="642"/>
                    </a:lnTo>
                    <a:lnTo>
                      <a:pt x="188" y="634"/>
                    </a:lnTo>
                    <a:lnTo>
                      <a:pt x="200" y="624"/>
                    </a:lnTo>
                    <a:lnTo>
                      <a:pt x="213" y="614"/>
                    </a:lnTo>
                    <a:lnTo>
                      <a:pt x="224" y="604"/>
                    </a:lnTo>
                    <a:lnTo>
                      <a:pt x="235" y="592"/>
                    </a:lnTo>
                    <a:lnTo>
                      <a:pt x="246" y="580"/>
                    </a:lnTo>
                    <a:lnTo>
                      <a:pt x="257" y="568"/>
                    </a:lnTo>
                    <a:lnTo>
                      <a:pt x="266" y="555"/>
                    </a:lnTo>
                    <a:lnTo>
                      <a:pt x="275" y="542"/>
                    </a:lnTo>
                    <a:lnTo>
                      <a:pt x="282" y="529"/>
                    </a:lnTo>
                    <a:lnTo>
                      <a:pt x="291" y="515"/>
                    </a:lnTo>
                    <a:lnTo>
                      <a:pt x="298" y="500"/>
                    </a:lnTo>
                    <a:lnTo>
                      <a:pt x="304" y="485"/>
                    </a:lnTo>
                    <a:lnTo>
                      <a:pt x="310" y="471"/>
                    </a:lnTo>
                    <a:lnTo>
                      <a:pt x="315" y="454"/>
                    </a:lnTo>
                    <a:lnTo>
                      <a:pt x="319" y="438"/>
                    </a:lnTo>
                    <a:lnTo>
                      <a:pt x="323" y="423"/>
                    </a:lnTo>
                    <a:lnTo>
                      <a:pt x="325" y="407"/>
                    </a:lnTo>
                    <a:lnTo>
                      <a:pt x="327" y="389"/>
                    </a:lnTo>
                    <a:lnTo>
                      <a:pt x="328" y="371"/>
                    </a:lnTo>
                    <a:lnTo>
                      <a:pt x="329" y="355"/>
                    </a:lnTo>
                    <a:lnTo>
                      <a:pt x="328" y="338"/>
                    </a:lnTo>
                    <a:lnTo>
                      <a:pt x="327" y="320"/>
                    </a:lnTo>
                    <a:lnTo>
                      <a:pt x="325" y="303"/>
                    </a:lnTo>
                    <a:lnTo>
                      <a:pt x="323" y="286"/>
                    </a:lnTo>
                    <a:lnTo>
                      <a:pt x="319" y="270"/>
                    </a:lnTo>
                    <a:lnTo>
                      <a:pt x="314" y="254"/>
                    </a:lnTo>
                    <a:lnTo>
                      <a:pt x="309" y="239"/>
                    </a:lnTo>
                    <a:lnTo>
                      <a:pt x="304" y="223"/>
                    </a:lnTo>
                    <a:lnTo>
                      <a:pt x="297" y="207"/>
                    </a:lnTo>
                    <a:lnTo>
                      <a:pt x="290" y="192"/>
                    </a:lnTo>
                    <a:lnTo>
                      <a:pt x="282" y="178"/>
                    </a:lnTo>
                    <a:lnTo>
                      <a:pt x="273" y="164"/>
                    </a:lnTo>
                    <a:lnTo>
                      <a:pt x="264" y="150"/>
                    </a:lnTo>
                    <a:lnTo>
                      <a:pt x="254" y="136"/>
                    </a:lnTo>
                    <a:lnTo>
                      <a:pt x="244" y="125"/>
                    </a:lnTo>
                    <a:lnTo>
                      <a:pt x="233" y="112"/>
                    </a:lnTo>
                    <a:lnTo>
                      <a:pt x="222" y="100"/>
                    </a:lnTo>
                    <a:lnTo>
                      <a:pt x="210" y="88"/>
                    </a:lnTo>
                    <a:lnTo>
                      <a:pt x="198" y="78"/>
                    </a:lnTo>
                    <a:lnTo>
                      <a:pt x="185" y="68"/>
                    </a:lnTo>
                    <a:lnTo>
                      <a:pt x="172" y="59"/>
                    </a:lnTo>
                    <a:lnTo>
                      <a:pt x="158" y="50"/>
                    </a:lnTo>
                    <a:lnTo>
                      <a:pt x="143" y="42"/>
                    </a:lnTo>
                    <a:lnTo>
                      <a:pt x="129" y="35"/>
                    </a:lnTo>
                    <a:lnTo>
                      <a:pt x="114" y="27"/>
                    </a:lnTo>
                    <a:lnTo>
                      <a:pt x="99" y="22"/>
                    </a:lnTo>
                    <a:lnTo>
                      <a:pt x="82" y="16"/>
                    </a:lnTo>
                    <a:lnTo>
                      <a:pt x="68" y="12"/>
                    </a:lnTo>
                    <a:lnTo>
                      <a:pt x="50" y="9"/>
                    </a:lnTo>
                    <a:lnTo>
                      <a:pt x="34" y="6"/>
                    </a:lnTo>
                    <a:lnTo>
                      <a:pt x="17" y="4"/>
                    </a:lnTo>
                    <a:lnTo>
                      <a:pt x="0" y="3"/>
                    </a:lnTo>
                    <a:lnTo>
                      <a:pt x="9" y="0"/>
                    </a:lnTo>
                    <a:lnTo>
                      <a:pt x="34" y="1"/>
                    </a:lnTo>
                    <a:lnTo>
                      <a:pt x="60" y="4"/>
                    </a:lnTo>
                    <a:lnTo>
                      <a:pt x="86" y="8"/>
                    </a:lnTo>
                    <a:lnTo>
                      <a:pt x="111" y="12"/>
                    </a:lnTo>
                    <a:lnTo>
                      <a:pt x="135" y="18"/>
                    </a:lnTo>
                    <a:lnTo>
                      <a:pt x="160" y="25"/>
                    </a:lnTo>
                    <a:lnTo>
                      <a:pt x="183" y="34"/>
                    </a:lnTo>
                    <a:lnTo>
                      <a:pt x="206" y="42"/>
                    </a:lnTo>
                    <a:lnTo>
                      <a:pt x="228" y="52"/>
                    </a:lnTo>
                    <a:lnTo>
                      <a:pt x="250" y="63"/>
                    </a:lnTo>
                    <a:lnTo>
                      <a:pt x="272" y="74"/>
                    </a:lnTo>
                    <a:lnTo>
                      <a:pt x="293" y="87"/>
                    </a:lnTo>
                    <a:lnTo>
                      <a:pt x="312" y="101"/>
                    </a:lnTo>
                    <a:lnTo>
                      <a:pt x="333" y="115"/>
                    </a:lnTo>
                    <a:lnTo>
                      <a:pt x="351" y="130"/>
                    </a:lnTo>
                    <a:lnTo>
                      <a:pt x="370" y="146"/>
                    </a:lnTo>
                    <a:lnTo>
                      <a:pt x="387" y="163"/>
                    </a:lnTo>
                    <a:lnTo>
                      <a:pt x="404" y="180"/>
                    </a:lnTo>
                    <a:lnTo>
                      <a:pt x="420" y="199"/>
                    </a:lnTo>
                    <a:lnTo>
                      <a:pt x="435" y="218"/>
                    </a:lnTo>
                    <a:lnTo>
                      <a:pt x="450" y="236"/>
                    </a:lnTo>
                    <a:lnTo>
                      <a:pt x="464" y="257"/>
                    </a:lnTo>
                    <a:lnTo>
                      <a:pt x="477" y="277"/>
                    </a:lnTo>
                    <a:lnTo>
                      <a:pt x="489" y="299"/>
                    </a:lnTo>
                    <a:lnTo>
                      <a:pt x="500" y="322"/>
                    </a:lnTo>
                    <a:lnTo>
                      <a:pt x="511" y="343"/>
                    </a:lnTo>
                    <a:lnTo>
                      <a:pt x="520" y="366"/>
                    </a:lnTo>
                    <a:lnTo>
                      <a:pt x="529" y="389"/>
                    </a:lnTo>
                    <a:lnTo>
                      <a:pt x="536" y="413"/>
                    </a:lnTo>
                    <a:lnTo>
                      <a:pt x="544" y="436"/>
                    </a:lnTo>
                    <a:lnTo>
                      <a:pt x="549" y="461"/>
                    </a:lnTo>
                    <a:lnTo>
                      <a:pt x="554" y="487"/>
                    </a:lnTo>
                    <a:lnTo>
                      <a:pt x="558" y="506"/>
                    </a:lnTo>
                    <a:lnTo>
                      <a:pt x="572" y="516"/>
                    </a:lnTo>
                    <a:lnTo>
                      <a:pt x="585" y="527"/>
                    </a:lnTo>
                    <a:lnTo>
                      <a:pt x="598" y="537"/>
                    </a:lnTo>
                    <a:lnTo>
                      <a:pt x="611" y="549"/>
                    </a:lnTo>
                    <a:lnTo>
                      <a:pt x="625" y="560"/>
                    </a:lnTo>
                    <a:lnTo>
                      <a:pt x="635" y="572"/>
                    </a:lnTo>
                    <a:lnTo>
                      <a:pt x="648" y="585"/>
                    </a:lnTo>
                    <a:lnTo>
                      <a:pt x="660" y="596"/>
                    </a:lnTo>
                    <a:lnTo>
                      <a:pt x="671" y="609"/>
                    </a:lnTo>
                    <a:lnTo>
                      <a:pt x="682" y="624"/>
                    </a:lnTo>
                    <a:lnTo>
                      <a:pt x="692" y="637"/>
                    </a:lnTo>
                    <a:lnTo>
                      <a:pt x="702" y="650"/>
                    </a:lnTo>
                    <a:lnTo>
                      <a:pt x="711" y="666"/>
                    </a:lnTo>
                    <a:lnTo>
                      <a:pt x="720" y="679"/>
                    </a:lnTo>
                    <a:lnTo>
                      <a:pt x="729" y="694"/>
                    </a:lnTo>
                    <a:lnTo>
                      <a:pt x="738" y="708"/>
                    </a:lnTo>
                    <a:lnTo>
                      <a:pt x="746" y="725"/>
                    </a:lnTo>
                    <a:lnTo>
                      <a:pt x="753" y="740"/>
                    </a:lnTo>
                    <a:lnTo>
                      <a:pt x="760" y="755"/>
                    </a:lnTo>
                    <a:lnTo>
                      <a:pt x="767" y="772"/>
                    </a:lnTo>
                    <a:lnTo>
                      <a:pt x="773" y="788"/>
                    </a:lnTo>
                    <a:lnTo>
                      <a:pt x="778" y="805"/>
                    </a:lnTo>
                    <a:lnTo>
                      <a:pt x="783" y="822"/>
                    </a:lnTo>
                    <a:lnTo>
                      <a:pt x="788" y="838"/>
                    </a:lnTo>
                    <a:lnTo>
                      <a:pt x="792" y="855"/>
                    </a:lnTo>
                    <a:lnTo>
                      <a:pt x="796" y="873"/>
                    </a:lnTo>
                    <a:lnTo>
                      <a:pt x="799" y="891"/>
                    </a:lnTo>
                    <a:lnTo>
                      <a:pt x="801" y="908"/>
                    </a:lnTo>
                    <a:lnTo>
                      <a:pt x="803" y="927"/>
                    </a:lnTo>
                    <a:lnTo>
                      <a:pt x="805" y="944"/>
                    </a:lnTo>
                    <a:lnTo>
                      <a:pt x="805" y="963"/>
                    </a:lnTo>
                    <a:lnTo>
                      <a:pt x="805" y="981"/>
                    </a:lnTo>
                    <a:lnTo>
                      <a:pt x="805" y="991"/>
                    </a:lnTo>
                    <a:lnTo>
                      <a:pt x="805" y="1000"/>
                    </a:lnTo>
                    <a:lnTo>
                      <a:pt x="805" y="1010"/>
                    </a:lnTo>
                    <a:lnTo>
                      <a:pt x="805" y="1018"/>
                    </a:lnTo>
                    <a:lnTo>
                      <a:pt x="803" y="1028"/>
                    </a:lnTo>
                    <a:lnTo>
                      <a:pt x="803" y="1036"/>
                    </a:lnTo>
                    <a:lnTo>
                      <a:pt x="803" y="1046"/>
                    </a:lnTo>
                    <a:lnTo>
                      <a:pt x="801" y="1055"/>
                    </a:lnTo>
                    <a:lnTo>
                      <a:pt x="800" y="1063"/>
                    </a:lnTo>
                    <a:lnTo>
                      <a:pt x="798" y="1074"/>
                    </a:lnTo>
                    <a:lnTo>
                      <a:pt x="796" y="1082"/>
                    </a:lnTo>
                    <a:lnTo>
                      <a:pt x="796" y="1091"/>
                    </a:lnTo>
                    <a:lnTo>
                      <a:pt x="793" y="1099"/>
                    </a:lnTo>
                    <a:lnTo>
                      <a:pt x="791" y="1108"/>
                    </a:lnTo>
                    <a:lnTo>
                      <a:pt x="789" y="1117"/>
                    </a:lnTo>
                    <a:lnTo>
                      <a:pt x="787" y="1126"/>
                    </a:lnTo>
                    <a:lnTo>
                      <a:pt x="785" y="1134"/>
                    </a:lnTo>
                    <a:lnTo>
                      <a:pt x="782" y="1144"/>
                    </a:lnTo>
                    <a:lnTo>
                      <a:pt x="779" y="1152"/>
                    </a:lnTo>
                    <a:lnTo>
                      <a:pt x="777" y="1160"/>
                    </a:lnTo>
                    <a:lnTo>
                      <a:pt x="774" y="1169"/>
                    </a:lnTo>
                    <a:lnTo>
                      <a:pt x="771" y="1178"/>
                    </a:lnTo>
                    <a:lnTo>
                      <a:pt x="768" y="1186"/>
                    </a:lnTo>
                    <a:lnTo>
                      <a:pt x="765" y="1194"/>
                    </a:lnTo>
                    <a:lnTo>
                      <a:pt x="762" y="1202"/>
                    </a:lnTo>
                    <a:lnTo>
                      <a:pt x="759" y="1210"/>
                    </a:lnTo>
                    <a:lnTo>
                      <a:pt x="755" y="1218"/>
                    </a:lnTo>
                    <a:lnTo>
                      <a:pt x="751" y="1227"/>
                    </a:lnTo>
                    <a:lnTo>
                      <a:pt x="747" y="1235"/>
                    </a:lnTo>
                    <a:lnTo>
                      <a:pt x="744" y="1243"/>
                    </a:lnTo>
                    <a:lnTo>
                      <a:pt x="738" y="1250"/>
                    </a:lnTo>
                    <a:lnTo>
                      <a:pt x="735" y="1258"/>
                    </a:lnTo>
                    <a:lnTo>
                      <a:pt x="726" y="1261"/>
                    </a:lnTo>
                    <a:lnTo>
                      <a:pt x="731" y="1252"/>
                    </a:lnTo>
                    <a:lnTo>
                      <a:pt x="735" y="1243"/>
                    </a:lnTo>
                    <a:lnTo>
                      <a:pt x="738" y="1233"/>
                    </a:lnTo>
                    <a:lnTo>
                      <a:pt x="743" y="1224"/>
                    </a:lnTo>
                    <a:lnTo>
                      <a:pt x="746" y="1215"/>
                    </a:lnTo>
                    <a:lnTo>
                      <a:pt x="750" y="1204"/>
                    </a:lnTo>
                    <a:lnTo>
                      <a:pt x="753" y="1194"/>
                    </a:lnTo>
                    <a:lnTo>
                      <a:pt x="756" y="1184"/>
                    </a:lnTo>
                    <a:lnTo>
                      <a:pt x="758" y="1175"/>
                    </a:lnTo>
                    <a:lnTo>
                      <a:pt x="760" y="1165"/>
                    </a:lnTo>
                    <a:lnTo>
                      <a:pt x="762" y="1154"/>
                    </a:lnTo>
                    <a:lnTo>
                      <a:pt x="763" y="1144"/>
                    </a:lnTo>
                    <a:lnTo>
                      <a:pt x="764" y="1133"/>
                    </a:lnTo>
                    <a:lnTo>
                      <a:pt x="765" y="1122"/>
                    </a:lnTo>
                    <a:lnTo>
                      <a:pt x="766" y="1111"/>
                    </a:lnTo>
                    <a:lnTo>
                      <a:pt x="766" y="1100"/>
                    </a:lnTo>
                    <a:lnTo>
                      <a:pt x="766" y="1083"/>
                    </a:lnTo>
                    <a:lnTo>
                      <a:pt x="764" y="1065"/>
                    </a:lnTo>
                    <a:lnTo>
                      <a:pt x="762" y="1049"/>
                    </a:lnTo>
                    <a:lnTo>
                      <a:pt x="759" y="1031"/>
                    </a:lnTo>
                    <a:lnTo>
                      <a:pt x="755" y="1015"/>
                    </a:lnTo>
                    <a:lnTo>
                      <a:pt x="751" y="999"/>
                    </a:lnTo>
                    <a:lnTo>
                      <a:pt x="745" y="982"/>
                    </a:lnTo>
                    <a:lnTo>
                      <a:pt x="738" y="967"/>
                    </a:lnTo>
                    <a:lnTo>
                      <a:pt x="731" y="953"/>
                    </a:lnTo>
                    <a:lnTo>
                      <a:pt x="724" y="937"/>
                    </a:lnTo>
                    <a:lnTo>
                      <a:pt x="716" y="922"/>
                    </a:lnTo>
                    <a:lnTo>
                      <a:pt x="707" y="909"/>
                    </a:lnTo>
                    <a:lnTo>
                      <a:pt x="697" y="895"/>
                    </a:lnTo>
                    <a:lnTo>
                      <a:pt x="687" y="883"/>
                    </a:lnTo>
                    <a:lnTo>
                      <a:pt x="676" y="870"/>
                    </a:lnTo>
                    <a:lnTo>
                      <a:pt x="665" y="858"/>
                    </a:lnTo>
                    <a:lnTo>
                      <a:pt x="653" y="846"/>
                    </a:lnTo>
                    <a:lnTo>
                      <a:pt x="641" y="836"/>
                    </a:lnTo>
                    <a:lnTo>
                      <a:pt x="628" y="826"/>
                    </a:lnTo>
                    <a:lnTo>
                      <a:pt x="614" y="817"/>
                    </a:lnTo>
                    <a:lnTo>
                      <a:pt x="600" y="808"/>
                    </a:lnTo>
                    <a:lnTo>
                      <a:pt x="585" y="800"/>
                    </a:lnTo>
                    <a:lnTo>
                      <a:pt x="570" y="791"/>
                    </a:lnTo>
                    <a:lnTo>
                      <a:pt x="554" y="785"/>
                    </a:lnTo>
                    <a:lnTo>
                      <a:pt x="540" y="779"/>
                    </a:lnTo>
                    <a:lnTo>
                      <a:pt x="524" y="772"/>
                    </a:lnTo>
                    <a:lnTo>
                      <a:pt x="507" y="768"/>
                    </a:lnTo>
                    <a:lnTo>
                      <a:pt x="491" y="764"/>
                    </a:lnTo>
                    <a:lnTo>
                      <a:pt x="473" y="761"/>
                    </a:lnTo>
                    <a:lnTo>
                      <a:pt x="457" y="760"/>
                    </a:lnTo>
                    <a:lnTo>
                      <a:pt x="439" y="757"/>
                    </a:lnTo>
                    <a:lnTo>
                      <a:pt x="421" y="757"/>
                    </a:lnTo>
                    <a:lnTo>
                      <a:pt x="411" y="757"/>
                    </a:lnTo>
                    <a:lnTo>
                      <a:pt x="401" y="757"/>
                    </a:lnTo>
                    <a:lnTo>
                      <a:pt x="392" y="759"/>
                    </a:lnTo>
                    <a:lnTo>
                      <a:pt x="383" y="760"/>
                    </a:lnTo>
                    <a:lnTo>
                      <a:pt x="373" y="761"/>
                    </a:lnTo>
                    <a:lnTo>
                      <a:pt x="363" y="762"/>
                    </a:lnTo>
                    <a:lnTo>
                      <a:pt x="354" y="764"/>
                    </a:lnTo>
                    <a:lnTo>
                      <a:pt x="345" y="766"/>
                    </a:lnTo>
                    <a:lnTo>
                      <a:pt x="336" y="768"/>
                    </a:lnTo>
                    <a:lnTo>
                      <a:pt x="327" y="770"/>
                    </a:lnTo>
                    <a:lnTo>
                      <a:pt x="318" y="772"/>
                    </a:lnTo>
                    <a:lnTo>
                      <a:pt x="309" y="776"/>
                    </a:lnTo>
                    <a:lnTo>
                      <a:pt x="301" y="779"/>
                    </a:lnTo>
                    <a:lnTo>
                      <a:pt x="292" y="782"/>
                    </a:lnTo>
                    <a:lnTo>
                      <a:pt x="284" y="785"/>
                    </a:lnTo>
                    <a:lnTo>
                      <a:pt x="275" y="790"/>
                    </a:lnTo>
                    <a:lnTo>
                      <a:pt x="266" y="793"/>
                    </a:lnTo>
                    <a:lnTo>
                      <a:pt x="259" y="798"/>
                    </a:lnTo>
                    <a:lnTo>
                      <a:pt x="250" y="802"/>
                    </a:lnTo>
                    <a:lnTo>
                      <a:pt x="243" y="808"/>
                    </a:lnTo>
                    <a:lnTo>
                      <a:pt x="235" y="811"/>
                    </a:lnTo>
                    <a:lnTo>
                      <a:pt x="227" y="817"/>
                    </a:lnTo>
                    <a:lnTo>
                      <a:pt x="220" y="822"/>
                    </a:lnTo>
                    <a:lnTo>
                      <a:pt x="213" y="827"/>
                    </a:lnTo>
                    <a:lnTo>
                      <a:pt x="206" y="834"/>
                    </a:lnTo>
                    <a:lnTo>
                      <a:pt x="199" y="838"/>
                    </a:lnTo>
                    <a:lnTo>
                      <a:pt x="192" y="844"/>
                    </a:lnTo>
                    <a:lnTo>
                      <a:pt x="185" y="850"/>
                    </a:lnTo>
                    <a:lnTo>
                      <a:pt x="178" y="857"/>
                    </a:lnTo>
                    <a:lnTo>
                      <a:pt x="172" y="863"/>
                    </a:lnTo>
                    <a:lnTo>
                      <a:pt x="165" y="870"/>
                    </a:lnTo>
                    <a:lnTo>
                      <a:pt x="160" y="876"/>
                    </a:lnTo>
                    <a:lnTo>
                      <a:pt x="130" y="925"/>
                    </a:lnTo>
                  </a:path>
                </a:pathLst>
              </a:custGeom>
              <a:solidFill>
                <a:schemeClr val="hlink"/>
              </a:solidFill>
              <a:ln w="9525" cap="rnd">
                <a:noFill/>
                <a:round/>
                <a:headEnd type="none" w="sm" len="sm"/>
                <a:tailEnd type="none" w="sm" len="sm"/>
              </a:ln>
            </p:spPr>
            <p:txBody>
              <a:bodyPr/>
              <a:lstStyle/>
              <a:p>
                <a:endParaRPr lang="tr-TR"/>
              </a:p>
            </p:txBody>
          </p:sp>
          <p:sp>
            <p:nvSpPr>
              <p:cNvPr id="11305" name="Freeform 134"/>
              <p:cNvSpPr>
                <a:spLocks/>
              </p:cNvSpPr>
              <p:nvPr/>
            </p:nvSpPr>
            <p:spPr bwMode="auto">
              <a:xfrm>
                <a:off x="1857" y="1816"/>
                <a:ext cx="33" cy="78"/>
              </a:xfrm>
              <a:custGeom>
                <a:avLst/>
                <a:gdLst>
                  <a:gd name="T0" fmla="*/ 19 w 33"/>
                  <a:gd name="T1" fmla="*/ 0 h 78"/>
                  <a:gd name="T2" fmla="*/ 19 w 33"/>
                  <a:gd name="T3" fmla="*/ 4 h 78"/>
                  <a:gd name="T4" fmla="*/ 19 w 33"/>
                  <a:gd name="T5" fmla="*/ 9 h 78"/>
                  <a:gd name="T6" fmla="*/ 19 w 33"/>
                  <a:gd name="T7" fmla="*/ 14 h 78"/>
                  <a:gd name="T8" fmla="*/ 18 w 33"/>
                  <a:gd name="T9" fmla="*/ 19 h 78"/>
                  <a:gd name="T10" fmla="*/ 17 w 33"/>
                  <a:gd name="T11" fmla="*/ 24 h 78"/>
                  <a:gd name="T12" fmla="*/ 17 w 33"/>
                  <a:gd name="T13" fmla="*/ 29 h 78"/>
                  <a:gd name="T14" fmla="*/ 15 w 33"/>
                  <a:gd name="T15" fmla="*/ 33 h 78"/>
                  <a:gd name="T16" fmla="*/ 14 w 33"/>
                  <a:gd name="T17" fmla="*/ 37 h 78"/>
                  <a:gd name="T18" fmla="*/ 13 w 33"/>
                  <a:gd name="T19" fmla="*/ 41 h 78"/>
                  <a:gd name="T20" fmla="*/ 11 w 33"/>
                  <a:gd name="T21" fmla="*/ 46 h 78"/>
                  <a:gd name="T22" fmla="*/ 10 w 33"/>
                  <a:gd name="T23" fmla="*/ 51 h 78"/>
                  <a:gd name="T24" fmla="*/ 8 w 33"/>
                  <a:gd name="T25" fmla="*/ 55 h 78"/>
                  <a:gd name="T26" fmla="*/ 7 w 33"/>
                  <a:gd name="T27" fmla="*/ 59 h 78"/>
                  <a:gd name="T28" fmla="*/ 4 w 33"/>
                  <a:gd name="T29" fmla="*/ 62 h 78"/>
                  <a:gd name="T30" fmla="*/ 1 w 33"/>
                  <a:gd name="T31" fmla="*/ 67 h 78"/>
                  <a:gd name="T32" fmla="*/ 0 w 33"/>
                  <a:gd name="T33" fmla="*/ 70 h 78"/>
                  <a:gd name="T34" fmla="*/ 11 w 33"/>
                  <a:gd name="T35" fmla="*/ 77 h 78"/>
                  <a:gd name="T36" fmla="*/ 13 w 33"/>
                  <a:gd name="T37" fmla="*/ 72 h 78"/>
                  <a:gd name="T38" fmla="*/ 16 w 33"/>
                  <a:gd name="T39" fmla="*/ 68 h 78"/>
                  <a:gd name="T40" fmla="*/ 18 w 33"/>
                  <a:gd name="T41" fmla="*/ 64 h 78"/>
                  <a:gd name="T42" fmla="*/ 20 w 33"/>
                  <a:gd name="T43" fmla="*/ 59 h 78"/>
                  <a:gd name="T44" fmla="*/ 22 w 33"/>
                  <a:gd name="T45" fmla="*/ 54 h 78"/>
                  <a:gd name="T46" fmla="*/ 24 w 33"/>
                  <a:gd name="T47" fmla="*/ 51 h 78"/>
                  <a:gd name="T48" fmla="*/ 25 w 33"/>
                  <a:gd name="T49" fmla="*/ 45 h 78"/>
                  <a:gd name="T50" fmla="*/ 26 w 33"/>
                  <a:gd name="T51" fmla="*/ 40 h 78"/>
                  <a:gd name="T52" fmla="*/ 28 w 33"/>
                  <a:gd name="T53" fmla="*/ 35 h 78"/>
                  <a:gd name="T54" fmla="*/ 29 w 33"/>
                  <a:gd name="T55" fmla="*/ 30 h 78"/>
                  <a:gd name="T56" fmla="*/ 30 w 33"/>
                  <a:gd name="T57" fmla="*/ 27 h 78"/>
                  <a:gd name="T58" fmla="*/ 30 w 33"/>
                  <a:gd name="T59" fmla="*/ 20 h 78"/>
                  <a:gd name="T60" fmla="*/ 32 w 33"/>
                  <a:gd name="T61" fmla="*/ 16 h 78"/>
                  <a:gd name="T62" fmla="*/ 32 w 33"/>
                  <a:gd name="T63" fmla="*/ 10 h 78"/>
                  <a:gd name="T64" fmla="*/ 32 w 33"/>
                  <a:gd name="T65" fmla="*/ 4 h 78"/>
                  <a:gd name="T66" fmla="*/ 32 w 33"/>
                  <a:gd name="T67" fmla="*/ 0 h 78"/>
                  <a:gd name="T68" fmla="*/ 19 w 33"/>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
                  <a:gd name="T106" fmla="*/ 0 h 78"/>
                  <a:gd name="T107" fmla="*/ 33 w 33"/>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 h="78">
                    <a:moveTo>
                      <a:pt x="19" y="0"/>
                    </a:moveTo>
                    <a:lnTo>
                      <a:pt x="19" y="4"/>
                    </a:lnTo>
                    <a:lnTo>
                      <a:pt x="19" y="9"/>
                    </a:lnTo>
                    <a:lnTo>
                      <a:pt x="19" y="14"/>
                    </a:lnTo>
                    <a:lnTo>
                      <a:pt x="18" y="19"/>
                    </a:lnTo>
                    <a:lnTo>
                      <a:pt x="17" y="24"/>
                    </a:lnTo>
                    <a:lnTo>
                      <a:pt x="17" y="29"/>
                    </a:lnTo>
                    <a:lnTo>
                      <a:pt x="15" y="33"/>
                    </a:lnTo>
                    <a:lnTo>
                      <a:pt x="14" y="37"/>
                    </a:lnTo>
                    <a:lnTo>
                      <a:pt x="13" y="41"/>
                    </a:lnTo>
                    <a:lnTo>
                      <a:pt x="11" y="46"/>
                    </a:lnTo>
                    <a:lnTo>
                      <a:pt x="10" y="51"/>
                    </a:lnTo>
                    <a:lnTo>
                      <a:pt x="8" y="55"/>
                    </a:lnTo>
                    <a:lnTo>
                      <a:pt x="7" y="59"/>
                    </a:lnTo>
                    <a:lnTo>
                      <a:pt x="4" y="62"/>
                    </a:lnTo>
                    <a:lnTo>
                      <a:pt x="1" y="67"/>
                    </a:lnTo>
                    <a:lnTo>
                      <a:pt x="0" y="70"/>
                    </a:lnTo>
                    <a:lnTo>
                      <a:pt x="11" y="77"/>
                    </a:lnTo>
                    <a:lnTo>
                      <a:pt x="13" y="72"/>
                    </a:lnTo>
                    <a:lnTo>
                      <a:pt x="16" y="68"/>
                    </a:lnTo>
                    <a:lnTo>
                      <a:pt x="18" y="64"/>
                    </a:lnTo>
                    <a:lnTo>
                      <a:pt x="20" y="59"/>
                    </a:lnTo>
                    <a:lnTo>
                      <a:pt x="22" y="54"/>
                    </a:lnTo>
                    <a:lnTo>
                      <a:pt x="24" y="51"/>
                    </a:lnTo>
                    <a:lnTo>
                      <a:pt x="25" y="45"/>
                    </a:lnTo>
                    <a:lnTo>
                      <a:pt x="26" y="40"/>
                    </a:lnTo>
                    <a:lnTo>
                      <a:pt x="28" y="35"/>
                    </a:lnTo>
                    <a:lnTo>
                      <a:pt x="29" y="30"/>
                    </a:lnTo>
                    <a:lnTo>
                      <a:pt x="30" y="27"/>
                    </a:lnTo>
                    <a:lnTo>
                      <a:pt x="30" y="20"/>
                    </a:lnTo>
                    <a:lnTo>
                      <a:pt x="32" y="16"/>
                    </a:lnTo>
                    <a:lnTo>
                      <a:pt x="32" y="10"/>
                    </a:lnTo>
                    <a:lnTo>
                      <a:pt x="32" y="4"/>
                    </a:lnTo>
                    <a:lnTo>
                      <a:pt x="32" y="0"/>
                    </a:lnTo>
                    <a:lnTo>
                      <a:pt x="19" y="0"/>
                    </a:lnTo>
                  </a:path>
                </a:pathLst>
              </a:custGeom>
              <a:solidFill>
                <a:schemeClr val="hlink"/>
              </a:solidFill>
              <a:ln w="9525" cap="rnd">
                <a:noFill/>
                <a:round/>
                <a:headEnd type="none" w="sm" len="sm"/>
                <a:tailEnd type="none" w="sm" len="sm"/>
              </a:ln>
            </p:spPr>
            <p:txBody>
              <a:bodyPr/>
              <a:lstStyle/>
              <a:p>
                <a:endParaRPr lang="tr-TR"/>
              </a:p>
            </p:txBody>
          </p:sp>
          <p:sp>
            <p:nvSpPr>
              <p:cNvPr id="11306" name="Freeform 135"/>
              <p:cNvSpPr>
                <a:spLocks/>
              </p:cNvSpPr>
              <p:nvPr/>
            </p:nvSpPr>
            <p:spPr bwMode="auto">
              <a:xfrm>
                <a:off x="1757" y="1664"/>
                <a:ext cx="133" cy="152"/>
              </a:xfrm>
              <a:custGeom>
                <a:avLst/>
                <a:gdLst>
                  <a:gd name="T0" fmla="*/ 3 w 133"/>
                  <a:gd name="T1" fmla="*/ 12 h 152"/>
                  <a:gd name="T2" fmla="*/ 5 w 133"/>
                  <a:gd name="T3" fmla="*/ 12 h 152"/>
                  <a:gd name="T4" fmla="*/ 17 w 133"/>
                  <a:gd name="T5" fmla="*/ 14 h 152"/>
                  <a:gd name="T6" fmla="*/ 29 w 133"/>
                  <a:gd name="T7" fmla="*/ 18 h 152"/>
                  <a:gd name="T8" fmla="*/ 39 w 133"/>
                  <a:gd name="T9" fmla="*/ 24 h 152"/>
                  <a:gd name="T10" fmla="*/ 50 w 133"/>
                  <a:gd name="T11" fmla="*/ 30 h 152"/>
                  <a:gd name="T12" fmla="*/ 61 w 133"/>
                  <a:gd name="T13" fmla="*/ 35 h 152"/>
                  <a:gd name="T14" fmla="*/ 70 w 133"/>
                  <a:gd name="T15" fmla="*/ 44 h 152"/>
                  <a:gd name="T16" fmla="*/ 79 w 133"/>
                  <a:gd name="T17" fmla="*/ 52 h 152"/>
                  <a:gd name="T18" fmla="*/ 87 w 133"/>
                  <a:gd name="T19" fmla="*/ 60 h 152"/>
                  <a:gd name="T20" fmla="*/ 94 w 133"/>
                  <a:gd name="T21" fmla="*/ 71 h 152"/>
                  <a:gd name="T22" fmla="*/ 101 w 133"/>
                  <a:gd name="T23" fmla="*/ 80 h 152"/>
                  <a:gd name="T24" fmla="*/ 106 w 133"/>
                  <a:gd name="T25" fmla="*/ 91 h 152"/>
                  <a:gd name="T26" fmla="*/ 111 w 133"/>
                  <a:gd name="T27" fmla="*/ 102 h 152"/>
                  <a:gd name="T28" fmla="*/ 115 w 133"/>
                  <a:gd name="T29" fmla="*/ 114 h 152"/>
                  <a:gd name="T30" fmla="*/ 117 w 133"/>
                  <a:gd name="T31" fmla="*/ 125 h 152"/>
                  <a:gd name="T32" fmla="*/ 119 w 133"/>
                  <a:gd name="T33" fmla="*/ 138 h 152"/>
                  <a:gd name="T34" fmla="*/ 119 w 133"/>
                  <a:gd name="T35" fmla="*/ 151 h 152"/>
                  <a:gd name="T36" fmla="*/ 132 w 133"/>
                  <a:gd name="T37" fmla="*/ 151 h 152"/>
                  <a:gd name="T38" fmla="*/ 132 w 133"/>
                  <a:gd name="T39" fmla="*/ 138 h 152"/>
                  <a:gd name="T40" fmla="*/ 130 w 133"/>
                  <a:gd name="T41" fmla="*/ 123 h 152"/>
                  <a:gd name="T42" fmla="*/ 127 w 133"/>
                  <a:gd name="T43" fmla="*/ 110 h 152"/>
                  <a:gd name="T44" fmla="*/ 123 w 133"/>
                  <a:gd name="T45" fmla="*/ 97 h 152"/>
                  <a:gd name="T46" fmla="*/ 117 w 133"/>
                  <a:gd name="T47" fmla="*/ 86 h 152"/>
                  <a:gd name="T48" fmla="*/ 111 w 133"/>
                  <a:gd name="T49" fmla="*/ 74 h 152"/>
                  <a:gd name="T50" fmla="*/ 104 w 133"/>
                  <a:gd name="T51" fmla="*/ 63 h 152"/>
                  <a:gd name="T52" fmla="*/ 97 w 133"/>
                  <a:gd name="T53" fmla="*/ 53 h 152"/>
                  <a:gd name="T54" fmla="*/ 88 w 133"/>
                  <a:gd name="T55" fmla="*/ 43 h 152"/>
                  <a:gd name="T56" fmla="*/ 78 w 133"/>
                  <a:gd name="T57" fmla="*/ 35 h 152"/>
                  <a:gd name="T58" fmla="*/ 68 w 133"/>
                  <a:gd name="T59" fmla="*/ 27 h 152"/>
                  <a:gd name="T60" fmla="*/ 56 w 133"/>
                  <a:gd name="T61" fmla="*/ 19 h 152"/>
                  <a:gd name="T62" fmla="*/ 45 w 133"/>
                  <a:gd name="T63" fmla="*/ 12 h 152"/>
                  <a:gd name="T64" fmla="*/ 33 w 133"/>
                  <a:gd name="T65" fmla="*/ 6 h 152"/>
                  <a:gd name="T66" fmla="*/ 21 w 133"/>
                  <a:gd name="T67" fmla="*/ 3 h 152"/>
                  <a:gd name="T68" fmla="*/ 7 w 133"/>
                  <a:gd name="T69" fmla="*/ 0 h 152"/>
                  <a:gd name="T70" fmla="*/ 8 w 133"/>
                  <a:gd name="T71" fmla="*/ 0 h 152"/>
                  <a:gd name="T72" fmla="*/ 7 w 133"/>
                  <a:gd name="T73" fmla="*/ 0 h 152"/>
                  <a:gd name="T74" fmla="*/ 5 w 133"/>
                  <a:gd name="T75" fmla="*/ 0 h 152"/>
                  <a:gd name="T76" fmla="*/ 1 w 133"/>
                  <a:gd name="T77" fmla="*/ 1 h 152"/>
                  <a:gd name="T78" fmla="*/ 1 w 133"/>
                  <a:gd name="T79" fmla="*/ 3 h 152"/>
                  <a:gd name="T80" fmla="*/ 0 w 133"/>
                  <a:gd name="T81" fmla="*/ 4 h 152"/>
                  <a:gd name="T82" fmla="*/ 0 w 133"/>
                  <a:gd name="T83" fmla="*/ 6 h 152"/>
                  <a:gd name="T84" fmla="*/ 1 w 133"/>
                  <a:gd name="T85" fmla="*/ 9 h 152"/>
                  <a:gd name="T86" fmla="*/ 1 w 133"/>
                  <a:gd name="T87" fmla="*/ 11 h 152"/>
                  <a:gd name="T88" fmla="*/ 5 w 133"/>
                  <a:gd name="T89" fmla="*/ 12 h 152"/>
                  <a:gd name="T90" fmla="*/ 3 w 133"/>
                  <a:gd name="T91" fmla="*/ 12 h 1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52"/>
                  <a:gd name="T140" fmla="*/ 133 w 133"/>
                  <a:gd name="T141" fmla="*/ 152 h 1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52">
                    <a:moveTo>
                      <a:pt x="3" y="12"/>
                    </a:moveTo>
                    <a:lnTo>
                      <a:pt x="5" y="12"/>
                    </a:lnTo>
                    <a:lnTo>
                      <a:pt x="17" y="14"/>
                    </a:lnTo>
                    <a:lnTo>
                      <a:pt x="29" y="18"/>
                    </a:lnTo>
                    <a:lnTo>
                      <a:pt x="39" y="24"/>
                    </a:lnTo>
                    <a:lnTo>
                      <a:pt x="50" y="30"/>
                    </a:lnTo>
                    <a:lnTo>
                      <a:pt x="61" y="35"/>
                    </a:lnTo>
                    <a:lnTo>
                      <a:pt x="70" y="44"/>
                    </a:lnTo>
                    <a:lnTo>
                      <a:pt x="79" y="52"/>
                    </a:lnTo>
                    <a:lnTo>
                      <a:pt x="87" y="60"/>
                    </a:lnTo>
                    <a:lnTo>
                      <a:pt x="94" y="71"/>
                    </a:lnTo>
                    <a:lnTo>
                      <a:pt x="101" y="80"/>
                    </a:lnTo>
                    <a:lnTo>
                      <a:pt x="106" y="91"/>
                    </a:lnTo>
                    <a:lnTo>
                      <a:pt x="111" y="102"/>
                    </a:lnTo>
                    <a:lnTo>
                      <a:pt x="115" y="114"/>
                    </a:lnTo>
                    <a:lnTo>
                      <a:pt x="117" y="125"/>
                    </a:lnTo>
                    <a:lnTo>
                      <a:pt x="119" y="138"/>
                    </a:lnTo>
                    <a:lnTo>
                      <a:pt x="119" y="151"/>
                    </a:lnTo>
                    <a:lnTo>
                      <a:pt x="132" y="151"/>
                    </a:lnTo>
                    <a:lnTo>
                      <a:pt x="132" y="138"/>
                    </a:lnTo>
                    <a:lnTo>
                      <a:pt x="130" y="123"/>
                    </a:lnTo>
                    <a:lnTo>
                      <a:pt x="127" y="110"/>
                    </a:lnTo>
                    <a:lnTo>
                      <a:pt x="123" y="97"/>
                    </a:lnTo>
                    <a:lnTo>
                      <a:pt x="117" y="86"/>
                    </a:lnTo>
                    <a:lnTo>
                      <a:pt x="111" y="74"/>
                    </a:lnTo>
                    <a:lnTo>
                      <a:pt x="104" y="63"/>
                    </a:lnTo>
                    <a:lnTo>
                      <a:pt x="97" y="53"/>
                    </a:lnTo>
                    <a:lnTo>
                      <a:pt x="88" y="43"/>
                    </a:lnTo>
                    <a:lnTo>
                      <a:pt x="78" y="35"/>
                    </a:lnTo>
                    <a:lnTo>
                      <a:pt x="68" y="27"/>
                    </a:lnTo>
                    <a:lnTo>
                      <a:pt x="56" y="19"/>
                    </a:lnTo>
                    <a:lnTo>
                      <a:pt x="45" y="12"/>
                    </a:lnTo>
                    <a:lnTo>
                      <a:pt x="33" y="6"/>
                    </a:lnTo>
                    <a:lnTo>
                      <a:pt x="21" y="3"/>
                    </a:lnTo>
                    <a:lnTo>
                      <a:pt x="7" y="0"/>
                    </a:lnTo>
                    <a:lnTo>
                      <a:pt x="8" y="0"/>
                    </a:lnTo>
                    <a:lnTo>
                      <a:pt x="7" y="0"/>
                    </a:lnTo>
                    <a:lnTo>
                      <a:pt x="5" y="0"/>
                    </a:lnTo>
                    <a:lnTo>
                      <a:pt x="1" y="1"/>
                    </a:lnTo>
                    <a:lnTo>
                      <a:pt x="1" y="3"/>
                    </a:lnTo>
                    <a:lnTo>
                      <a:pt x="0" y="4"/>
                    </a:lnTo>
                    <a:lnTo>
                      <a:pt x="0" y="6"/>
                    </a:lnTo>
                    <a:lnTo>
                      <a:pt x="1" y="9"/>
                    </a:lnTo>
                    <a:lnTo>
                      <a:pt x="1" y="11"/>
                    </a:lnTo>
                    <a:lnTo>
                      <a:pt x="5" y="12"/>
                    </a:lnTo>
                    <a:lnTo>
                      <a:pt x="3" y="12"/>
                    </a:lnTo>
                  </a:path>
                </a:pathLst>
              </a:custGeom>
              <a:solidFill>
                <a:schemeClr val="hlink"/>
              </a:solidFill>
              <a:ln w="9525" cap="rnd">
                <a:noFill/>
                <a:round/>
                <a:headEnd type="none" w="sm" len="sm"/>
                <a:tailEnd type="none" w="sm" len="sm"/>
              </a:ln>
            </p:spPr>
            <p:txBody>
              <a:bodyPr/>
              <a:lstStyle/>
              <a:p>
                <a:endParaRPr lang="tr-TR"/>
              </a:p>
            </p:txBody>
          </p:sp>
          <p:sp>
            <p:nvSpPr>
              <p:cNvPr id="11307" name="Freeform 136"/>
              <p:cNvSpPr>
                <a:spLocks/>
              </p:cNvSpPr>
              <p:nvPr/>
            </p:nvSpPr>
            <p:spPr bwMode="auto">
              <a:xfrm>
                <a:off x="1729" y="1655"/>
                <a:ext cx="36" cy="21"/>
              </a:xfrm>
              <a:custGeom>
                <a:avLst/>
                <a:gdLst>
                  <a:gd name="T0" fmla="*/ 5 w 36"/>
                  <a:gd name="T1" fmla="*/ 0 h 21"/>
                  <a:gd name="T2" fmla="*/ 3 w 36"/>
                  <a:gd name="T3" fmla="*/ 12 h 21"/>
                  <a:gd name="T4" fmla="*/ 33 w 36"/>
                  <a:gd name="T5" fmla="*/ 20 h 21"/>
                  <a:gd name="T6" fmla="*/ 35 w 36"/>
                  <a:gd name="T7" fmla="*/ 9 h 21"/>
                  <a:gd name="T8" fmla="*/ 8 w 36"/>
                  <a:gd name="T9" fmla="*/ 0 h 21"/>
                  <a:gd name="T10" fmla="*/ 7 w 36"/>
                  <a:gd name="T11" fmla="*/ 12 h 21"/>
                  <a:gd name="T12" fmla="*/ 8 w 36"/>
                  <a:gd name="T13" fmla="*/ 0 h 21"/>
                  <a:gd name="T14" fmla="*/ 5 w 36"/>
                  <a:gd name="T15" fmla="*/ 0 h 21"/>
                  <a:gd name="T16" fmla="*/ 3 w 36"/>
                  <a:gd name="T17" fmla="*/ 1 h 21"/>
                  <a:gd name="T18" fmla="*/ 1 w 36"/>
                  <a:gd name="T19" fmla="*/ 3 h 21"/>
                  <a:gd name="T20" fmla="*/ 0 w 36"/>
                  <a:gd name="T21" fmla="*/ 4 h 21"/>
                  <a:gd name="T22" fmla="*/ 0 w 36"/>
                  <a:gd name="T23" fmla="*/ 6 h 21"/>
                  <a:gd name="T24" fmla="*/ 0 w 36"/>
                  <a:gd name="T25" fmla="*/ 9 h 21"/>
                  <a:gd name="T26" fmla="*/ 1 w 36"/>
                  <a:gd name="T27" fmla="*/ 11 h 21"/>
                  <a:gd name="T28" fmla="*/ 3 w 36"/>
                  <a:gd name="T29" fmla="*/ 12 h 21"/>
                  <a:gd name="T30" fmla="*/ 5 w 3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1"/>
                  <a:gd name="T50" fmla="*/ 36 w 3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1">
                    <a:moveTo>
                      <a:pt x="5" y="0"/>
                    </a:moveTo>
                    <a:lnTo>
                      <a:pt x="3" y="12"/>
                    </a:lnTo>
                    <a:lnTo>
                      <a:pt x="33" y="20"/>
                    </a:lnTo>
                    <a:lnTo>
                      <a:pt x="35" y="9"/>
                    </a:lnTo>
                    <a:lnTo>
                      <a:pt x="8" y="0"/>
                    </a:lnTo>
                    <a:lnTo>
                      <a:pt x="7" y="12"/>
                    </a:lnTo>
                    <a:lnTo>
                      <a:pt x="8" y="0"/>
                    </a:lnTo>
                    <a:lnTo>
                      <a:pt x="5" y="0"/>
                    </a:lnTo>
                    <a:lnTo>
                      <a:pt x="3" y="1"/>
                    </a:lnTo>
                    <a:lnTo>
                      <a:pt x="1" y="3"/>
                    </a:lnTo>
                    <a:lnTo>
                      <a:pt x="0" y="4"/>
                    </a:lnTo>
                    <a:lnTo>
                      <a:pt x="0" y="6"/>
                    </a:lnTo>
                    <a:lnTo>
                      <a:pt x="0" y="9"/>
                    </a:lnTo>
                    <a:lnTo>
                      <a:pt x="1" y="11"/>
                    </a:lnTo>
                    <a:lnTo>
                      <a:pt x="3" y="12"/>
                    </a:lnTo>
                    <a:lnTo>
                      <a:pt x="5" y="0"/>
                    </a:lnTo>
                  </a:path>
                </a:pathLst>
              </a:custGeom>
              <a:solidFill>
                <a:schemeClr val="hlink"/>
              </a:solidFill>
              <a:ln w="9525" cap="rnd">
                <a:noFill/>
                <a:round/>
                <a:headEnd type="none" w="sm" len="sm"/>
                <a:tailEnd type="none" w="sm" len="sm"/>
              </a:ln>
            </p:spPr>
            <p:txBody>
              <a:bodyPr/>
              <a:lstStyle/>
              <a:p>
                <a:endParaRPr lang="tr-TR"/>
              </a:p>
            </p:txBody>
          </p:sp>
          <p:sp>
            <p:nvSpPr>
              <p:cNvPr id="11308" name="Freeform 137"/>
              <p:cNvSpPr>
                <a:spLocks/>
              </p:cNvSpPr>
              <p:nvPr/>
            </p:nvSpPr>
            <p:spPr bwMode="auto">
              <a:xfrm>
                <a:off x="1734" y="1322"/>
                <a:ext cx="335" cy="345"/>
              </a:xfrm>
              <a:custGeom>
                <a:avLst/>
                <a:gdLst>
                  <a:gd name="T0" fmla="*/ 321 w 335"/>
                  <a:gd name="T1" fmla="*/ 16 h 345"/>
                  <a:gd name="T2" fmla="*/ 318 w 335"/>
                  <a:gd name="T3" fmla="*/ 50 h 345"/>
                  <a:gd name="T4" fmla="*/ 312 w 335"/>
                  <a:gd name="T5" fmla="*/ 81 h 345"/>
                  <a:gd name="T6" fmla="*/ 303 w 335"/>
                  <a:gd name="T7" fmla="*/ 113 h 345"/>
                  <a:gd name="T8" fmla="*/ 291 w 335"/>
                  <a:gd name="T9" fmla="*/ 142 h 345"/>
                  <a:gd name="T10" fmla="*/ 276 w 335"/>
                  <a:gd name="T11" fmla="*/ 170 h 345"/>
                  <a:gd name="T12" fmla="*/ 258 w 335"/>
                  <a:gd name="T13" fmla="*/ 196 h 345"/>
                  <a:gd name="T14" fmla="*/ 240 w 335"/>
                  <a:gd name="T15" fmla="*/ 221 h 345"/>
                  <a:gd name="T16" fmla="*/ 218 w 335"/>
                  <a:gd name="T17" fmla="*/ 243 h 345"/>
                  <a:gd name="T18" fmla="*/ 195 w 335"/>
                  <a:gd name="T19" fmla="*/ 263 h 345"/>
                  <a:gd name="T20" fmla="*/ 168 w 335"/>
                  <a:gd name="T21" fmla="*/ 280 h 345"/>
                  <a:gd name="T22" fmla="*/ 141 w 335"/>
                  <a:gd name="T23" fmla="*/ 297 h 345"/>
                  <a:gd name="T24" fmla="*/ 113 w 335"/>
                  <a:gd name="T25" fmla="*/ 310 h 345"/>
                  <a:gd name="T26" fmla="*/ 82 w 335"/>
                  <a:gd name="T27" fmla="*/ 320 h 345"/>
                  <a:gd name="T28" fmla="*/ 50 w 335"/>
                  <a:gd name="T29" fmla="*/ 327 h 345"/>
                  <a:gd name="T30" fmla="*/ 17 w 335"/>
                  <a:gd name="T31" fmla="*/ 331 h 345"/>
                  <a:gd name="T32" fmla="*/ 1 w 335"/>
                  <a:gd name="T33" fmla="*/ 344 h 345"/>
                  <a:gd name="T34" fmla="*/ 35 w 335"/>
                  <a:gd name="T35" fmla="*/ 341 h 345"/>
                  <a:gd name="T36" fmla="*/ 69 w 335"/>
                  <a:gd name="T37" fmla="*/ 336 h 345"/>
                  <a:gd name="T38" fmla="*/ 102 w 335"/>
                  <a:gd name="T39" fmla="*/ 327 h 345"/>
                  <a:gd name="T40" fmla="*/ 132 w 335"/>
                  <a:gd name="T41" fmla="*/ 314 h 345"/>
                  <a:gd name="T42" fmla="*/ 161 w 335"/>
                  <a:gd name="T43" fmla="*/ 300 h 345"/>
                  <a:gd name="T44" fmla="*/ 188 w 335"/>
                  <a:gd name="T45" fmla="*/ 282 h 345"/>
                  <a:gd name="T46" fmla="*/ 215 w 335"/>
                  <a:gd name="T47" fmla="*/ 263 h 345"/>
                  <a:gd name="T48" fmla="*/ 238 w 335"/>
                  <a:gd name="T49" fmla="*/ 240 h 345"/>
                  <a:gd name="T50" fmla="*/ 260 w 335"/>
                  <a:gd name="T51" fmla="*/ 216 h 345"/>
                  <a:gd name="T52" fmla="*/ 278 w 335"/>
                  <a:gd name="T53" fmla="*/ 189 h 345"/>
                  <a:gd name="T54" fmla="*/ 295 w 335"/>
                  <a:gd name="T55" fmla="*/ 162 h 345"/>
                  <a:gd name="T56" fmla="*/ 308 w 335"/>
                  <a:gd name="T57" fmla="*/ 131 h 345"/>
                  <a:gd name="T58" fmla="*/ 319 w 335"/>
                  <a:gd name="T59" fmla="*/ 101 h 345"/>
                  <a:gd name="T60" fmla="*/ 327 w 335"/>
                  <a:gd name="T61" fmla="*/ 68 h 345"/>
                  <a:gd name="T62" fmla="*/ 332 w 335"/>
                  <a:gd name="T63" fmla="*/ 35 h 345"/>
                  <a:gd name="T64" fmla="*/ 334 w 335"/>
                  <a:gd name="T65" fmla="*/ 0 h 3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
                  <a:gd name="T100" fmla="*/ 0 h 345"/>
                  <a:gd name="T101" fmla="*/ 335 w 335"/>
                  <a:gd name="T102" fmla="*/ 345 h 3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 h="345">
                    <a:moveTo>
                      <a:pt x="321" y="0"/>
                    </a:moveTo>
                    <a:lnTo>
                      <a:pt x="321" y="16"/>
                    </a:lnTo>
                    <a:lnTo>
                      <a:pt x="320" y="33"/>
                    </a:lnTo>
                    <a:lnTo>
                      <a:pt x="318" y="50"/>
                    </a:lnTo>
                    <a:lnTo>
                      <a:pt x="315" y="66"/>
                    </a:lnTo>
                    <a:lnTo>
                      <a:pt x="312" y="81"/>
                    </a:lnTo>
                    <a:lnTo>
                      <a:pt x="307" y="97"/>
                    </a:lnTo>
                    <a:lnTo>
                      <a:pt x="303" y="113"/>
                    </a:lnTo>
                    <a:lnTo>
                      <a:pt x="297" y="128"/>
                    </a:lnTo>
                    <a:lnTo>
                      <a:pt x="291" y="142"/>
                    </a:lnTo>
                    <a:lnTo>
                      <a:pt x="284" y="156"/>
                    </a:lnTo>
                    <a:lnTo>
                      <a:pt x="276" y="170"/>
                    </a:lnTo>
                    <a:lnTo>
                      <a:pt x="267" y="183"/>
                    </a:lnTo>
                    <a:lnTo>
                      <a:pt x="258" y="196"/>
                    </a:lnTo>
                    <a:lnTo>
                      <a:pt x="249" y="208"/>
                    </a:lnTo>
                    <a:lnTo>
                      <a:pt x="240" y="221"/>
                    </a:lnTo>
                    <a:lnTo>
                      <a:pt x="229" y="232"/>
                    </a:lnTo>
                    <a:lnTo>
                      <a:pt x="218" y="243"/>
                    </a:lnTo>
                    <a:lnTo>
                      <a:pt x="207" y="253"/>
                    </a:lnTo>
                    <a:lnTo>
                      <a:pt x="195" y="263"/>
                    </a:lnTo>
                    <a:lnTo>
                      <a:pt x="181" y="272"/>
                    </a:lnTo>
                    <a:lnTo>
                      <a:pt x="168" y="280"/>
                    </a:lnTo>
                    <a:lnTo>
                      <a:pt x="156" y="289"/>
                    </a:lnTo>
                    <a:lnTo>
                      <a:pt x="141" y="297"/>
                    </a:lnTo>
                    <a:lnTo>
                      <a:pt x="127" y="302"/>
                    </a:lnTo>
                    <a:lnTo>
                      <a:pt x="113" y="310"/>
                    </a:lnTo>
                    <a:lnTo>
                      <a:pt x="98" y="314"/>
                    </a:lnTo>
                    <a:lnTo>
                      <a:pt x="82" y="320"/>
                    </a:lnTo>
                    <a:lnTo>
                      <a:pt x="66" y="323"/>
                    </a:lnTo>
                    <a:lnTo>
                      <a:pt x="50" y="327"/>
                    </a:lnTo>
                    <a:lnTo>
                      <a:pt x="34" y="329"/>
                    </a:lnTo>
                    <a:lnTo>
                      <a:pt x="17" y="331"/>
                    </a:lnTo>
                    <a:lnTo>
                      <a:pt x="0" y="331"/>
                    </a:lnTo>
                    <a:lnTo>
                      <a:pt x="1" y="344"/>
                    </a:lnTo>
                    <a:lnTo>
                      <a:pt x="18" y="343"/>
                    </a:lnTo>
                    <a:lnTo>
                      <a:pt x="35" y="341"/>
                    </a:lnTo>
                    <a:lnTo>
                      <a:pt x="52" y="339"/>
                    </a:lnTo>
                    <a:lnTo>
                      <a:pt x="69" y="336"/>
                    </a:lnTo>
                    <a:lnTo>
                      <a:pt x="86" y="331"/>
                    </a:lnTo>
                    <a:lnTo>
                      <a:pt x="102" y="327"/>
                    </a:lnTo>
                    <a:lnTo>
                      <a:pt x="117" y="321"/>
                    </a:lnTo>
                    <a:lnTo>
                      <a:pt x="132" y="314"/>
                    </a:lnTo>
                    <a:lnTo>
                      <a:pt x="147" y="307"/>
                    </a:lnTo>
                    <a:lnTo>
                      <a:pt x="161" y="300"/>
                    </a:lnTo>
                    <a:lnTo>
                      <a:pt x="176" y="290"/>
                    </a:lnTo>
                    <a:lnTo>
                      <a:pt x="188" y="282"/>
                    </a:lnTo>
                    <a:lnTo>
                      <a:pt x="203" y="272"/>
                    </a:lnTo>
                    <a:lnTo>
                      <a:pt x="215" y="263"/>
                    </a:lnTo>
                    <a:lnTo>
                      <a:pt x="226" y="253"/>
                    </a:lnTo>
                    <a:lnTo>
                      <a:pt x="238" y="240"/>
                    </a:lnTo>
                    <a:lnTo>
                      <a:pt x="249" y="228"/>
                    </a:lnTo>
                    <a:lnTo>
                      <a:pt x="260" y="216"/>
                    </a:lnTo>
                    <a:lnTo>
                      <a:pt x="269" y="203"/>
                    </a:lnTo>
                    <a:lnTo>
                      <a:pt x="278" y="189"/>
                    </a:lnTo>
                    <a:lnTo>
                      <a:pt x="287" y="177"/>
                    </a:lnTo>
                    <a:lnTo>
                      <a:pt x="295" y="162"/>
                    </a:lnTo>
                    <a:lnTo>
                      <a:pt x="302" y="147"/>
                    </a:lnTo>
                    <a:lnTo>
                      <a:pt x="308" y="131"/>
                    </a:lnTo>
                    <a:lnTo>
                      <a:pt x="314" y="116"/>
                    </a:lnTo>
                    <a:lnTo>
                      <a:pt x="319" y="101"/>
                    </a:lnTo>
                    <a:lnTo>
                      <a:pt x="325" y="84"/>
                    </a:lnTo>
                    <a:lnTo>
                      <a:pt x="327" y="68"/>
                    </a:lnTo>
                    <a:lnTo>
                      <a:pt x="330" y="52"/>
                    </a:lnTo>
                    <a:lnTo>
                      <a:pt x="332" y="35"/>
                    </a:lnTo>
                    <a:lnTo>
                      <a:pt x="334" y="17"/>
                    </a:lnTo>
                    <a:lnTo>
                      <a:pt x="334" y="0"/>
                    </a:lnTo>
                    <a:lnTo>
                      <a:pt x="321" y="0"/>
                    </a:lnTo>
                  </a:path>
                </a:pathLst>
              </a:custGeom>
              <a:solidFill>
                <a:schemeClr val="hlink"/>
              </a:solidFill>
              <a:ln w="9525" cap="rnd">
                <a:noFill/>
                <a:round/>
                <a:headEnd type="none" w="sm" len="sm"/>
                <a:tailEnd type="none" w="sm" len="sm"/>
              </a:ln>
            </p:spPr>
            <p:txBody>
              <a:bodyPr/>
              <a:lstStyle/>
              <a:p>
                <a:endParaRPr lang="tr-TR"/>
              </a:p>
            </p:txBody>
          </p:sp>
          <p:sp>
            <p:nvSpPr>
              <p:cNvPr id="11309" name="Freeform 138"/>
              <p:cNvSpPr>
                <a:spLocks/>
              </p:cNvSpPr>
              <p:nvPr/>
            </p:nvSpPr>
            <p:spPr bwMode="auto">
              <a:xfrm>
                <a:off x="1726" y="963"/>
                <a:ext cx="343" cy="359"/>
              </a:xfrm>
              <a:custGeom>
                <a:avLst/>
                <a:gdLst>
                  <a:gd name="T0" fmla="*/ 5 w 343"/>
                  <a:gd name="T1" fmla="*/ 12 h 359"/>
                  <a:gd name="T2" fmla="*/ 39 w 343"/>
                  <a:gd name="T3" fmla="*/ 14 h 359"/>
                  <a:gd name="T4" fmla="*/ 71 w 343"/>
                  <a:gd name="T5" fmla="*/ 22 h 359"/>
                  <a:gd name="T6" fmla="*/ 102 w 343"/>
                  <a:gd name="T7" fmla="*/ 30 h 359"/>
                  <a:gd name="T8" fmla="*/ 132 w 343"/>
                  <a:gd name="T9" fmla="*/ 43 h 359"/>
                  <a:gd name="T10" fmla="*/ 162 w 343"/>
                  <a:gd name="T11" fmla="*/ 58 h 359"/>
                  <a:gd name="T12" fmla="*/ 188 w 343"/>
                  <a:gd name="T13" fmla="*/ 76 h 359"/>
                  <a:gd name="T14" fmla="*/ 213 w 343"/>
                  <a:gd name="T15" fmla="*/ 97 h 359"/>
                  <a:gd name="T16" fmla="*/ 235 w 343"/>
                  <a:gd name="T17" fmla="*/ 119 h 359"/>
                  <a:gd name="T18" fmla="*/ 257 w 343"/>
                  <a:gd name="T19" fmla="*/ 144 h 359"/>
                  <a:gd name="T20" fmla="*/ 275 w 343"/>
                  <a:gd name="T21" fmla="*/ 170 h 359"/>
                  <a:gd name="T22" fmla="*/ 291 w 343"/>
                  <a:gd name="T23" fmla="*/ 198 h 359"/>
                  <a:gd name="T24" fmla="*/ 305 w 343"/>
                  <a:gd name="T25" fmla="*/ 229 h 359"/>
                  <a:gd name="T26" fmla="*/ 315 w 343"/>
                  <a:gd name="T27" fmla="*/ 259 h 359"/>
                  <a:gd name="T28" fmla="*/ 323 w 343"/>
                  <a:gd name="T29" fmla="*/ 291 h 359"/>
                  <a:gd name="T30" fmla="*/ 328 w 343"/>
                  <a:gd name="T31" fmla="*/ 324 h 359"/>
                  <a:gd name="T32" fmla="*/ 329 w 343"/>
                  <a:gd name="T33" fmla="*/ 358 h 359"/>
                  <a:gd name="T34" fmla="*/ 342 w 343"/>
                  <a:gd name="T35" fmla="*/ 340 h 359"/>
                  <a:gd name="T36" fmla="*/ 338 w 343"/>
                  <a:gd name="T37" fmla="*/ 306 h 359"/>
                  <a:gd name="T38" fmla="*/ 333 w 343"/>
                  <a:gd name="T39" fmla="*/ 272 h 359"/>
                  <a:gd name="T40" fmla="*/ 322 w 343"/>
                  <a:gd name="T41" fmla="*/ 239 h 359"/>
                  <a:gd name="T42" fmla="*/ 310 w 343"/>
                  <a:gd name="T43" fmla="*/ 208 h 359"/>
                  <a:gd name="T44" fmla="*/ 294 w 343"/>
                  <a:gd name="T45" fmla="*/ 179 h 359"/>
                  <a:gd name="T46" fmla="*/ 275 w 343"/>
                  <a:gd name="T47" fmla="*/ 149 h 359"/>
                  <a:gd name="T48" fmla="*/ 255 w 343"/>
                  <a:gd name="T49" fmla="*/ 123 h 359"/>
                  <a:gd name="T50" fmla="*/ 233 w 343"/>
                  <a:gd name="T51" fmla="*/ 99 h 359"/>
                  <a:gd name="T52" fmla="*/ 208 w 343"/>
                  <a:gd name="T53" fmla="*/ 76 h 359"/>
                  <a:gd name="T54" fmla="*/ 182 w 343"/>
                  <a:gd name="T55" fmla="*/ 57 h 359"/>
                  <a:gd name="T56" fmla="*/ 153 w 343"/>
                  <a:gd name="T57" fmla="*/ 39 h 359"/>
                  <a:gd name="T58" fmla="*/ 123 w 343"/>
                  <a:gd name="T59" fmla="*/ 24 h 359"/>
                  <a:gd name="T60" fmla="*/ 91 w 343"/>
                  <a:gd name="T61" fmla="*/ 14 h 359"/>
                  <a:gd name="T62" fmla="*/ 57 w 343"/>
                  <a:gd name="T63" fmla="*/ 6 h 359"/>
                  <a:gd name="T64" fmla="*/ 23 w 343"/>
                  <a:gd name="T65" fmla="*/ 1 h 359"/>
                  <a:gd name="T66" fmla="*/ 8 w 343"/>
                  <a:gd name="T67" fmla="*/ 11 h 359"/>
                  <a:gd name="T68" fmla="*/ 3 w 343"/>
                  <a:gd name="T69" fmla="*/ 0 h 359"/>
                  <a:gd name="T70" fmla="*/ 0 w 343"/>
                  <a:gd name="T71" fmla="*/ 3 h 359"/>
                  <a:gd name="T72" fmla="*/ 0 w 343"/>
                  <a:gd name="T73" fmla="*/ 8 h 359"/>
                  <a:gd name="T74" fmla="*/ 3 w 343"/>
                  <a:gd name="T75" fmla="*/ 11 h 359"/>
                  <a:gd name="T76" fmla="*/ 3 w 343"/>
                  <a:gd name="T77" fmla="*/ 0 h 3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3"/>
                  <a:gd name="T118" fmla="*/ 0 h 359"/>
                  <a:gd name="T119" fmla="*/ 343 w 343"/>
                  <a:gd name="T120" fmla="*/ 359 h 3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3" h="359">
                    <a:moveTo>
                      <a:pt x="3" y="0"/>
                    </a:moveTo>
                    <a:lnTo>
                      <a:pt x="5" y="12"/>
                    </a:lnTo>
                    <a:lnTo>
                      <a:pt x="23" y="12"/>
                    </a:lnTo>
                    <a:lnTo>
                      <a:pt x="39" y="14"/>
                    </a:lnTo>
                    <a:lnTo>
                      <a:pt x="55" y="17"/>
                    </a:lnTo>
                    <a:lnTo>
                      <a:pt x="71" y="22"/>
                    </a:lnTo>
                    <a:lnTo>
                      <a:pt x="88" y="25"/>
                    </a:lnTo>
                    <a:lnTo>
                      <a:pt x="102" y="30"/>
                    </a:lnTo>
                    <a:lnTo>
                      <a:pt x="118" y="35"/>
                    </a:lnTo>
                    <a:lnTo>
                      <a:pt x="132" y="43"/>
                    </a:lnTo>
                    <a:lnTo>
                      <a:pt x="147" y="50"/>
                    </a:lnTo>
                    <a:lnTo>
                      <a:pt x="162" y="58"/>
                    </a:lnTo>
                    <a:lnTo>
                      <a:pt x="174" y="66"/>
                    </a:lnTo>
                    <a:lnTo>
                      <a:pt x="188" y="76"/>
                    </a:lnTo>
                    <a:lnTo>
                      <a:pt x="200" y="86"/>
                    </a:lnTo>
                    <a:lnTo>
                      <a:pt x="213" y="97"/>
                    </a:lnTo>
                    <a:lnTo>
                      <a:pt x="224" y="107"/>
                    </a:lnTo>
                    <a:lnTo>
                      <a:pt x="235" y="119"/>
                    </a:lnTo>
                    <a:lnTo>
                      <a:pt x="246" y="130"/>
                    </a:lnTo>
                    <a:lnTo>
                      <a:pt x="257" y="144"/>
                    </a:lnTo>
                    <a:lnTo>
                      <a:pt x="266" y="156"/>
                    </a:lnTo>
                    <a:lnTo>
                      <a:pt x="275" y="170"/>
                    </a:lnTo>
                    <a:lnTo>
                      <a:pt x="284" y="184"/>
                    </a:lnTo>
                    <a:lnTo>
                      <a:pt x="291" y="198"/>
                    </a:lnTo>
                    <a:lnTo>
                      <a:pt x="298" y="213"/>
                    </a:lnTo>
                    <a:lnTo>
                      <a:pt x="305" y="229"/>
                    </a:lnTo>
                    <a:lnTo>
                      <a:pt x="310" y="244"/>
                    </a:lnTo>
                    <a:lnTo>
                      <a:pt x="315" y="259"/>
                    </a:lnTo>
                    <a:lnTo>
                      <a:pt x="320" y="275"/>
                    </a:lnTo>
                    <a:lnTo>
                      <a:pt x="323" y="291"/>
                    </a:lnTo>
                    <a:lnTo>
                      <a:pt x="326" y="307"/>
                    </a:lnTo>
                    <a:lnTo>
                      <a:pt x="328" y="324"/>
                    </a:lnTo>
                    <a:lnTo>
                      <a:pt x="329" y="342"/>
                    </a:lnTo>
                    <a:lnTo>
                      <a:pt x="329" y="358"/>
                    </a:lnTo>
                    <a:lnTo>
                      <a:pt x="342" y="358"/>
                    </a:lnTo>
                    <a:lnTo>
                      <a:pt x="342" y="340"/>
                    </a:lnTo>
                    <a:lnTo>
                      <a:pt x="340" y="324"/>
                    </a:lnTo>
                    <a:lnTo>
                      <a:pt x="338" y="306"/>
                    </a:lnTo>
                    <a:lnTo>
                      <a:pt x="335" y="289"/>
                    </a:lnTo>
                    <a:lnTo>
                      <a:pt x="333" y="272"/>
                    </a:lnTo>
                    <a:lnTo>
                      <a:pt x="327" y="255"/>
                    </a:lnTo>
                    <a:lnTo>
                      <a:pt x="322" y="239"/>
                    </a:lnTo>
                    <a:lnTo>
                      <a:pt x="316" y="224"/>
                    </a:lnTo>
                    <a:lnTo>
                      <a:pt x="310" y="208"/>
                    </a:lnTo>
                    <a:lnTo>
                      <a:pt x="302" y="192"/>
                    </a:lnTo>
                    <a:lnTo>
                      <a:pt x="294" y="179"/>
                    </a:lnTo>
                    <a:lnTo>
                      <a:pt x="286" y="164"/>
                    </a:lnTo>
                    <a:lnTo>
                      <a:pt x="275" y="149"/>
                    </a:lnTo>
                    <a:lnTo>
                      <a:pt x="266" y="136"/>
                    </a:lnTo>
                    <a:lnTo>
                      <a:pt x="255" y="123"/>
                    </a:lnTo>
                    <a:lnTo>
                      <a:pt x="245" y="110"/>
                    </a:lnTo>
                    <a:lnTo>
                      <a:pt x="233" y="99"/>
                    </a:lnTo>
                    <a:lnTo>
                      <a:pt x="221" y="87"/>
                    </a:lnTo>
                    <a:lnTo>
                      <a:pt x="208" y="76"/>
                    </a:lnTo>
                    <a:lnTo>
                      <a:pt x="195" y="66"/>
                    </a:lnTo>
                    <a:lnTo>
                      <a:pt x="182" y="57"/>
                    </a:lnTo>
                    <a:lnTo>
                      <a:pt x="167" y="47"/>
                    </a:lnTo>
                    <a:lnTo>
                      <a:pt x="153" y="39"/>
                    </a:lnTo>
                    <a:lnTo>
                      <a:pt x="138" y="31"/>
                    </a:lnTo>
                    <a:lnTo>
                      <a:pt x="123" y="24"/>
                    </a:lnTo>
                    <a:lnTo>
                      <a:pt x="107" y="19"/>
                    </a:lnTo>
                    <a:lnTo>
                      <a:pt x="91" y="14"/>
                    </a:lnTo>
                    <a:lnTo>
                      <a:pt x="75" y="9"/>
                    </a:lnTo>
                    <a:lnTo>
                      <a:pt x="57" y="6"/>
                    </a:lnTo>
                    <a:lnTo>
                      <a:pt x="40" y="3"/>
                    </a:lnTo>
                    <a:lnTo>
                      <a:pt x="23" y="1"/>
                    </a:lnTo>
                    <a:lnTo>
                      <a:pt x="6" y="0"/>
                    </a:lnTo>
                    <a:lnTo>
                      <a:pt x="8" y="11"/>
                    </a:lnTo>
                    <a:lnTo>
                      <a:pt x="6" y="0"/>
                    </a:lnTo>
                    <a:lnTo>
                      <a:pt x="3" y="0"/>
                    </a:lnTo>
                    <a:lnTo>
                      <a:pt x="1" y="2"/>
                    </a:lnTo>
                    <a:lnTo>
                      <a:pt x="0" y="3"/>
                    </a:lnTo>
                    <a:lnTo>
                      <a:pt x="0" y="6"/>
                    </a:lnTo>
                    <a:lnTo>
                      <a:pt x="0" y="8"/>
                    </a:lnTo>
                    <a:lnTo>
                      <a:pt x="1" y="10"/>
                    </a:lnTo>
                    <a:lnTo>
                      <a:pt x="3" y="11"/>
                    </a:lnTo>
                    <a:lnTo>
                      <a:pt x="5" y="12"/>
                    </a:lnTo>
                    <a:lnTo>
                      <a:pt x="3" y="0"/>
                    </a:lnTo>
                  </a:path>
                </a:pathLst>
              </a:custGeom>
              <a:solidFill>
                <a:schemeClr val="hlink"/>
              </a:solidFill>
              <a:ln w="9525" cap="rnd">
                <a:noFill/>
                <a:round/>
                <a:headEnd type="none" w="sm" len="sm"/>
                <a:tailEnd type="none" w="sm" len="sm"/>
              </a:ln>
            </p:spPr>
            <p:txBody>
              <a:bodyPr/>
              <a:lstStyle/>
              <a:p>
                <a:endParaRPr lang="tr-TR"/>
              </a:p>
            </p:txBody>
          </p:sp>
          <p:sp>
            <p:nvSpPr>
              <p:cNvPr id="11310" name="Freeform 139"/>
              <p:cNvSpPr>
                <a:spLocks/>
              </p:cNvSpPr>
              <p:nvPr/>
            </p:nvSpPr>
            <p:spPr bwMode="auto">
              <a:xfrm>
                <a:off x="1730" y="960"/>
                <a:ext cx="17" cy="18"/>
              </a:xfrm>
              <a:custGeom>
                <a:avLst/>
                <a:gdLst>
                  <a:gd name="T0" fmla="*/ 10 w 17"/>
                  <a:gd name="T1" fmla="*/ 0 h 18"/>
                  <a:gd name="T2" fmla="*/ 9 w 17"/>
                  <a:gd name="T3" fmla="*/ 0 h 18"/>
                  <a:gd name="T4" fmla="*/ 0 w 17"/>
                  <a:gd name="T5" fmla="*/ 3 h 18"/>
                  <a:gd name="T6" fmla="*/ 3 w 17"/>
                  <a:gd name="T7" fmla="*/ 17 h 18"/>
                  <a:gd name="T8" fmla="*/ 12 w 17"/>
                  <a:gd name="T9" fmla="*/ 13 h 18"/>
                  <a:gd name="T10" fmla="*/ 10 w 17"/>
                  <a:gd name="T11" fmla="*/ 13 h 18"/>
                  <a:gd name="T12" fmla="*/ 12 w 17"/>
                  <a:gd name="T13" fmla="*/ 13 h 18"/>
                  <a:gd name="T14" fmla="*/ 14 w 17"/>
                  <a:gd name="T15" fmla="*/ 11 h 18"/>
                  <a:gd name="T16" fmla="*/ 16 w 17"/>
                  <a:gd name="T17" fmla="*/ 9 h 18"/>
                  <a:gd name="T18" fmla="*/ 16 w 17"/>
                  <a:gd name="T19" fmla="*/ 7 h 18"/>
                  <a:gd name="T20" fmla="*/ 16 w 17"/>
                  <a:gd name="T21" fmla="*/ 3 h 18"/>
                  <a:gd name="T22" fmla="*/ 16 w 17"/>
                  <a:gd name="T23" fmla="*/ 1 h 18"/>
                  <a:gd name="T24" fmla="*/ 14 w 17"/>
                  <a:gd name="T25" fmla="*/ 0 h 18"/>
                  <a:gd name="T26" fmla="*/ 10 w 17"/>
                  <a:gd name="T27" fmla="*/ 0 h 18"/>
                  <a:gd name="T28" fmla="*/ 9 w 17"/>
                  <a:gd name="T29" fmla="*/ 0 h 18"/>
                  <a:gd name="T30" fmla="*/ 10 w 17"/>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8"/>
                  <a:gd name="T50" fmla="*/ 17 w 17"/>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8">
                    <a:moveTo>
                      <a:pt x="10" y="0"/>
                    </a:moveTo>
                    <a:lnTo>
                      <a:pt x="9" y="0"/>
                    </a:lnTo>
                    <a:lnTo>
                      <a:pt x="0" y="3"/>
                    </a:lnTo>
                    <a:lnTo>
                      <a:pt x="3" y="17"/>
                    </a:lnTo>
                    <a:lnTo>
                      <a:pt x="12" y="13"/>
                    </a:lnTo>
                    <a:lnTo>
                      <a:pt x="10" y="13"/>
                    </a:lnTo>
                    <a:lnTo>
                      <a:pt x="12" y="13"/>
                    </a:lnTo>
                    <a:lnTo>
                      <a:pt x="14" y="11"/>
                    </a:lnTo>
                    <a:lnTo>
                      <a:pt x="16" y="9"/>
                    </a:lnTo>
                    <a:lnTo>
                      <a:pt x="16" y="7"/>
                    </a:lnTo>
                    <a:lnTo>
                      <a:pt x="16" y="3"/>
                    </a:lnTo>
                    <a:lnTo>
                      <a:pt x="16" y="1"/>
                    </a:lnTo>
                    <a:lnTo>
                      <a:pt x="14" y="0"/>
                    </a:lnTo>
                    <a:lnTo>
                      <a:pt x="10" y="0"/>
                    </a:lnTo>
                    <a:lnTo>
                      <a:pt x="9" y="0"/>
                    </a:lnTo>
                    <a:lnTo>
                      <a:pt x="10" y="0"/>
                    </a:lnTo>
                  </a:path>
                </a:pathLst>
              </a:custGeom>
              <a:solidFill>
                <a:schemeClr val="hlink"/>
              </a:solidFill>
              <a:ln w="9525" cap="rnd">
                <a:noFill/>
                <a:round/>
                <a:headEnd type="none" w="sm" len="sm"/>
                <a:tailEnd type="none" w="sm" len="sm"/>
              </a:ln>
            </p:spPr>
            <p:txBody>
              <a:bodyPr/>
              <a:lstStyle/>
              <a:p>
                <a:endParaRPr lang="tr-TR"/>
              </a:p>
            </p:txBody>
          </p:sp>
          <p:sp>
            <p:nvSpPr>
              <p:cNvPr id="11311" name="Freeform 140"/>
              <p:cNvSpPr>
                <a:spLocks/>
              </p:cNvSpPr>
              <p:nvPr/>
            </p:nvSpPr>
            <p:spPr bwMode="auto">
              <a:xfrm>
                <a:off x="1740" y="960"/>
                <a:ext cx="551" cy="501"/>
              </a:xfrm>
              <a:custGeom>
                <a:avLst/>
                <a:gdLst>
                  <a:gd name="T0" fmla="*/ 545 w 551"/>
                  <a:gd name="T1" fmla="*/ 467 h 501"/>
                  <a:gd name="T2" fmla="*/ 533 w 551"/>
                  <a:gd name="T3" fmla="*/ 418 h 501"/>
                  <a:gd name="T4" fmla="*/ 517 w 551"/>
                  <a:gd name="T5" fmla="*/ 371 h 501"/>
                  <a:gd name="T6" fmla="*/ 497 w 551"/>
                  <a:gd name="T7" fmla="*/ 325 h 501"/>
                  <a:gd name="T8" fmla="*/ 474 w 551"/>
                  <a:gd name="T9" fmla="*/ 281 h 501"/>
                  <a:gd name="T10" fmla="*/ 446 w 551"/>
                  <a:gd name="T11" fmla="*/ 240 h 501"/>
                  <a:gd name="T12" fmla="*/ 415 w 551"/>
                  <a:gd name="T13" fmla="*/ 202 h 501"/>
                  <a:gd name="T14" fmla="*/ 383 w 551"/>
                  <a:gd name="T15" fmla="*/ 166 h 501"/>
                  <a:gd name="T16" fmla="*/ 346 w 551"/>
                  <a:gd name="T17" fmla="*/ 133 h 501"/>
                  <a:gd name="T18" fmla="*/ 307 w 551"/>
                  <a:gd name="T19" fmla="*/ 102 h 501"/>
                  <a:gd name="T20" fmla="*/ 266 w 551"/>
                  <a:gd name="T21" fmla="*/ 76 h 501"/>
                  <a:gd name="T22" fmla="*/ 222 w 551"/>
                  <a:gd name="T23" fmla="*/ 52 h 501"/>
                  <a:gd name="T24" fmla="*/ 176 w 551"/>
                  <a:gd name="T25" fmla="*/ 34 h 501"/>
                  <a:gd name="T26" fmla="*/ 127 w 551"/>
                  <a:gd name="T27" fmla="*/ 18 h 501"/>
                  <a:gd name="T28" fmla="*/ 79 w 551"/>
                  <a:gd name="T29" fmla="*/ 8 h 501"/>
                  <a:gd name="T30" fmla="*/ 26 w 551"/>
                  <a:gd name="T31" fmla="*/ 1 h 501"/>
                  <a:gd name="T32" fmla="*/ 0 w 551"/>
                  <a:gd name="T33" fmla="*/ 11 h 501"/>
                  <a:gd name="T34" fmla="*/ 51 w 551"/>
                  <a:gd name="T35" fmla="*/ 16 h 501"/>
                  <a:gd name="T36" fmla="*/ 100 w 551"/>
                  <a:gd name="T37" fmla="*/ 25 h 501"/>
                  <a:gd name="T38" fmla="*/ 148 w 551"/>
                  <a:gd name="T39" fmla="*/ 37 h 501"/>
                  <a:gd name="T40" fmla="*/ 195 w 551"/>
                  <a:gd name="T41" fmla="*/ 55 h 501"/>
                  <a:gd name="T42" fmla="*/ 238 w 551"/>
                  <a:gd name="T43" fmla="*/ 76 h 501"/>
                  <a:gd name="T44" fmla="*/ 280 w 551"/>
                  <a:gd name="T45" fmla="*/ 99 h 501"/>
                  <a:gd name="T46" fmla="*/ 319 w 551"/>
                  <a:gd name="T47" fmla="*/ 127 h 501"/>
                  <a:gd name="T48" fmla="*/ 356 w 551"/>
                  <a:gd name="T49" fmla="*/ 157 h 501"/>
                  <a:gd name="T50" fmla="*/ 391 w 551"/>
                  <a:gd name="T51" fmla="*/ 191 h 501"/>
                  <a:gd name="T52" fmla="*/ 421 w 551"/>
                  <a:gd name="T53" fmla="*/ 228 h 501"/>
                  <a:gd name="T54" fmla="*/ 449 w 551"/>
                  <a:gd name="T55" fmla="*/ 267 h 501"/>
                  <a:gd name="T56" fmla="*/ 474 w 551"/>
                  <a:gd name="T57" fmla="*/ 309 h 501"/>
                  <a:gd name="T58" fmla="*/ 496 w 551"/>
                  <a:gd name="T59" fmla="*/ 352 h 501"/>
                  <a:gd name="T60" fmla="*/ 514 w 551"/>
                  <a:gd name="T61" fmla="*/ 399 h 501"/>
                  <a:gd name="T62" fmla="*/ 528 w 551"/>
                  <a:gd name="T63" fmla="*/ 446 h 501"/>
                  <a:gd name="T64" fmla="*/ 538 w 551"/>
                  <a:gd name="T65" fmla="*/ 495 h 501"/>
                  <a:gd name="T66" fmla="*/ 541 w 551"/>
                  <a:gd name="T67" fmla="*/ 499 h 501"/>
                  <a:gd name="T68" fmla="*/ 545 w 551"/>
                  <a:gd name="T69" fmla="*/ 500 h 501"/>
                  <a:gd name="T70" fmla="*/ 550 w 551"/>
                  <a:gd name="T71" fmla="*/ 498 h 501"/>
                  <a:gd name="T72" fmla="*/ 550 w 551"/>
                  <a:gd name="T73" fmla="*/ 493 h 5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1"/>
                  <a:gd name="T112" fmla="*/ 0 h 501"/>
                  <a:gd name="T113" fmla="*/ 551 w 551"/>
                  <a:gd name="T114" fmla="*/ 501 h 5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1" h="501">
                    <a:moveTo>
                      <a:pt x="550" y="493"/>
                    </a:moveTo>
                    <a:lnTo>
                      <a:pt x="545" y="467"/>
                    </a:lnTo>
                    <a:lnTo>
                      <a:pt x="541" y="443"/>
                    </a:lnTo>
                    <a:lnTo>
                      <a:pt x="533" y="418"/>
                    </a:lnTo>
                    <a:lnTo>
                      <a:pt x="525" y="394"/>
                    </a:lnTo>
                    <a:lnTo>
                      <a:pt x="517" y="371"/>
                    </a:lnTo>
                    <a:lnTo>
                      <a:pt x="507" y="347"/>
                    </a:lnTo>
                    <a:lnTo>
                      <a:pt x="497" y="325"/>
                    </a:lnTo>
                    <a:lnTo>
                      <a:pt x="485" y="303"/>
                    </a:lnTo>
                    <a:lnTo>
                      <a:pt x="474" y="281"/>
                    </a:lnTo>
                    <a:lnTo>
                      <a:pt x="460" y="260"/>
                    </a:lnTo>
                    <a:lnTo>
                      <a:pt x="446" y="240"/>
                    </a:lnTo>
                    <a:lnTo>
                      <a:pt x="431" y="220"/>
                    </a:lnTo>
                    <a:lnTo>
                      <a:pt x="415" y="202"/>
                    </a:lnTo>
                    <a:lnTo>
                      <a:pt x="400" y="183"/>
                    </a:lnTo>
                    <a:lnTo>
                      <a:pt x="383" y="166"/>
                    </a:lnTo>
                    <a:lnTo>
                      <a:pt x="364" y="148"/>
                    </a:lnTo>
                    <a:lnTo>
                      <a:pt x="346" y="133"/>
                    </a:lnTo>
                    <a:lnTo>
                      <a:pt x="327" y="117"/>
                    </a:lnTo>
                    <a:lnTo>
                      <a:pt x="307" y="102"/>
                    </a:lnTo>
                    <a:lnTo>
                      <a:pt x="287" y="88"/>
                    </a:lnTo>
                    <a:lnTo>
                      <a:pt x="266" y="76"/>
                    </a:lnTo>
                    <a:lnTo>
                      <a:pt x="244" y="64"/>
                    </a:lnTo>
                    <a:lnTo>
                      <a:pt x="222" y="52"/>
                    </a:lnTo>
                    <a:lnTo>
                      <a:pt x="199" y="43"/>
                    </a:lnTo>
                    <a:lnTo>
                      <a:pt x="176" y="34"/>
                    </a:lnTo>
                    <a:lnTo>
                      <a:pt x="152" y="25"/>
                    </a:lnTo>
                    <a:lnTo>
                      <a:pt x="127" y="18"/>
                    </a:lnTo>
                    <a:lnTo>
                      <a:pt x="104" y="12"/>
                    </a:lnTo>
                    <a:lnTo>
                      <a:pt x="79" y="8"/>
                    </a:lnTo>
                    <a:lnTo>
                      <a:pt x="52" y="4"/>
                    </a:lnTo>
                    <a:lnTo>
                      <a:pt x="26" y="1"/>
                    </a:lnTo>
                    <a:lnTo>
                      <a:pt x="1" y="0"/>
                    </a:lnTo>
                    <a:lnTo>
                      <a:pt x="0" y="11"/>
                    </a:lnTo>
                    <a:lnTo>
                      <a:pt x="26" y="14"/>
                    </a:lnTo>
                    <a:lnTo>
                      <a:pt x="51" y="16"/>
                    </a:lnTo>
                    <a:lnTo>
                      <a:pt x="75" y="19"/>
                    </a:lnTo>
                    <a:lnTo>
                      <a:pt x="100" y="25"/>
                    </a:lnTo>
                    <a:lnTo>
                      <a:pt x="125" y="31"/>
                    </a:lnTo>
                    <a:lnTo>
                      <a:pt x="148" y="37"/>
                    </a:lnTo>
                    <a:lnTo>
                      <a:pt x="172" y="45"/>
                    </a:lnTo>
                    <a:lnTo>
                      <a:pt x="195" y="55"/>
                    </a:lnTo>
                    <a:lnTo>
                      <a:pt x="217" y="64"/>
                    </a:lnTo>
                    <a:lnTo>
                      <a:pt x="238" y="76"/>
                    </a:lnTo>
                    <a:lnTo>
                      <a:pt x="259" y="86"/>
                    </a:lnTo>
                    <a:lnTo>
                      <a:pt x="280" y="99"/>
                    </a:lnTo>
                    <a:lnTo>
                      <a:pt x="300" y="112"/>
                    </a:lnTo>
                    <a:lnTo>
                      <a:pt x="319" y="127"/>
                    </a:lnTo>
                    <a:lnTo>
                      <a:pt x="338" y="142"/>
                    </a:lnTo>
                    <a:lnTo>
                      <a:pt x="356" y="157"/>
                    </a:lnTo>
                    <a:lnTo>
                      <a:pt x="374" y="174"/>
                    </a:lnTo>
                    <a:lnTo>
                      <a:pt x="391" y="191"/>
                    </a:lnTo>
                    <a:lnTo>
                      <a:pt x="406" y="208"/>
                    </a:lnTo>
                    <a:lnTo>
                      <a:pt x="421" y="228"/>
                    </a:lnTo>
                    <a:lnTo>
                      <a:pt x="436" y="247"/>
                    </a:lnTo>
                    <a:lnTo>
                      <a:pt x="449" y="267"/>
                    </a:lnTo>
                    <a:lnTo>
                      <a:pt x="462" y="288"/>
                    </a:lnTo>
                    <a:lnTo>
                      <a:pt x="474" y="309"/>
                    </a:lnTo>
                    <a:lnTo>
                      <a:pt x="485" y="331"/>
                    </a:lnTo>
                    <a:lnTo>
                      <a:pt x="496" y="352"/>
                    </a:lnTo>
                    <a:lnTo>
                      <a:pt x="505" y="376"/>
                    </a:lnTo>
                    <a:lnTo>
                      <a:pt x="514" y="399"/>
                    </a:lnTo>
                    <a:lnTo>
                      <a:pt x="521" y="422"/>
                    </a:lnTo>
                    <a:lnTo>
                      <a:pt x="528" y="446"/>
                    </a:lnTo>
                    <a:lnTo>
                      <a:pt x="533" y="470"/>
                    </a:lnTo>
                    <a:lnTo>
                      <a:pt x="538" y="495"/>
                    </a:lnTo>
                    <a:lnTo>
                      <a:pt x="539" y="498"/>
                    </a:lnTo>
                    <a:lnTo>
                      <a:pt x="541" y="499"/>
                    </a:lnTo>
                    <a:lnTo>
                      <a:pt x="543" y="500"/>
                    </a:lnTo>
                    <a:lnTo>
                      <a:pt x="545" y="500"/>
                    </a:lnTo>
                    <a:lnTo>
                      <a:pt x="548" y="499"/>
                    </a:lnTo>
                    <a:lnTo>
                      <a:pt x="550" y="498"/>
                    </a:lnTo>
                    <a:lnTo>
                      <a:pt x="550" y="495"/>
                    </a:lnTo>
                    <a:lnTo>
                      <a:pt x="550" y="493"/>
                    </a:lnTo>
                  </a:path>
                </a:pathLst>
              </a:custGeom>
              <a:solidFill>
                <a:schemeClr val="hlink"/>
              </a:solidFill>
              <a:ln w="9525" cap="rnd">
                <a:noFill/>
                <a:round/>
                <a:headEnd type="none" w="sm" len="sm"/>
                <a:tailEnd type="none" w="sm" len="sm"/>
              </a:ln>
            </p:spPr>
            <p:txBody>
              <a:bodyPr/>
              <a:lstStyle/>
              <a:p>
                <a:endParaRPr lang="tr-TR"/>
              </a:p>
            </p:txBody>
          </p:sp>
          <p:sp>
            <p:nvSpPr>
              <p:cNvPr id="11312" name="Freeform 141"/>
              <p:cNvSpPr>
                <a:spLocks/>
              </p:cNvSpPr>
              <p:nvPr/>
            </p:nvSpPr>
            <p:spPr bwMode="auto">
              <a:xfrm>
                <a:off x="2280" y="1452"/>
                <a:ext cx="17" cy="27"/>
              </a:xfrm>
              <a:custGeom>
                <a:avLst/>
                <a:gdLst>
                  <a:gd name="T0" fmla="*/ 14 w 17"/>
                  <a:gd name="T1" fmla="*/ 14 h 27"/>
                  <a:gd name="T2" fmla="*/ 16 w 17"/>
                  <a:gd name="T3" fmla="*/ 18 h 27"/>
                  <a:gd name="T4" fmla="*/ 12 w 17"/>
                  <a:gd name="T5" fmla="*/ 0 h 27"/>
                  <a:gd name="T6" fmla="*/ 0 w 17"/>
                  <a:gd name="T7" fmla="*/ 2 h 27"/>
                  <a:gd name="T8" fmla="*/ 4 w 17"/>
                  <a:gd name="T9" fmla="*/ 21 h 27"/>
                  <a:gd name="T10" fmla="*/ 6 w 17"/>
                  <a:gd name="T11" fmla="*/ 25 h 27"/>
                  <a:gd name="T12" fmla="*/ 4 w 17"/>
                  <a:gd name="T13" fmla="*/ 21 h 27"/>
                  <a:gd name="T14" fmla="*/ 5 w 17"/>
                  <a:gd name="T15" fmla="*/ 24 h 27"/>
                  <a:gd name="T16" fmla="*/ 7 w 17"/>
                  <a:gd name="T17" fmla="*/ 25 h 27"/>
                  <a:gd name="T18" fmla="*/ 9 w 17"/>
                  <a:gd name="T19" fmla="*/ 26 h 27"/>
                  <a:gd name="T20" fmla="*/ 11 w 17"/>
                  <a:gd name="T21" fmla="*/ 26 h 27"/>
                  <a:gd name="T22" fmla="*/ 14 w 17"/>
                  <a:gd name="T23" fmla="*/ 25 h 27"/>
                  <a:gd name="T24" fmla="*/ 16 w 17"/>
                  <a:gd name="T25" fmla="*/ 24 h 27"/>
                  <a:gd name="T26" fmla="*/ 16 w 17"/>
                  <a:gd name="T27" fmla="*/ 21 h 27"/>
                  <a:gd name="T28" fmla="*/ 16 w 17"/>
                  <a:gd name="T29" fmla="*/ 18 h 27"/>
                  <a:gd name="T30" fmla="*/ 14 w 17"/>
                  <a:gd name="T31" fmla="*/ 14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7"/>
                  <a:gd name="T50" fmla="*/ 17 w 17"/>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7">
                    <a:moveTo>
                      <a:pt x="14" y="14"/>
                    </a:moveTo>
                    <a:lnTo>
                      <a:pt x="16" y="18"/>
                    </a:lnTo>
                    <a:lnTo>
                      <a:pt x="12" y="0"/>
                    </a:lnTo>
                    <a:lnTo>
                      <a:pt x="0" y="2"/>
                    </a:lnTo>
                    <a:lnTo>
                      <a:pt x="4" y="21"/>
                    </a:lnTo>
                    <a:lnTo>
                      <a:pt x="6" y="25"/>
                    </a:lnTo>
                    <a:lnTo>
                      <a:pt x="4" y="21"/>
                    </a:lnTo>
                    <a:lnTo>
                      <a:pt x="5" y="24"/>
                    </a:lnTo>
                    <a:lnTo>
                      <a:pt x="7" y="25"/>
                    </a:lnTo>
                    <a:lnTo>
                      <a:pt x="9" y="26"/>
                    </a:lnTo>
                    <a:lnTo>
                      <a:pt x="11" y="26"/>
                    </a:lnTo>
                    <a:lnTo>
                      <a:pt x="14" y="25"/>
                    </a:lnTo>
                    <a:lnTo>
                      <a:pt x="16" y="24"/>
                    </a:lnTo>
                    <a:lnTo>
                      <a:pt x="16" y="21"/>
                    </a:lnTo>
                    <a:lnTo>
                      <a:pt x="16" y="18"/>
                    </a:lnTo>
                    <a:lnTo>
                      <a:pt x="14" y="14"/>
                    </a:lnTo>
                  </a:path>
                </a:pathLst>
              </a:custGeom>
              <a:solidFill>
                <a:schemeClr val="hlink"/>
              </a:solidFill>
              <a:ln w="9525" cap="rnd">
                <a:noFill/>
                <a:round/>
                <a:headEnd type="none" w="sm" len="sm"/>
                <a:tailEnd type="none" w="sm" len="sm"/>
              </a:ln>
            </p:spPr>
            <p:txBody>
              <a:bodyPr/>
              <a:lstStyle/>
              <a:p>
                <a:endParaRPr lang="tr-TR"/>
              </a:p>
            </p:txBody>
          </p:sp>
          <p:sp>
            <p:nvSpPr>
              <p:cNvPr id="11313" name="Freeform 142"/>
              <p:cNvSpPr>
                <a:spLocks/>
              </p:cNvSpPr>
              <p:nvPr/>
            </p:nvSpPr>
            <p:spPr bwMode="auto">
              <a:xfrm>
                <a:off x="2286" y="1467"/>
                <a:ext cx="258" cy="480"/>
              </a:xfrm>
              <a:custGeom>
                <a:avLst/>
                <a:gdLst>
                  <a:gd name="T0" fmla="*/ 257 w 258"/>
                  <a:gd name="T1" fmla="*/ 461 h 480"/>
                  <a:gd name="T2" fmla="*/ 255 w 258"/>
                  <a:gd name="T3" fmla="*/ 424 h 480"/>
                  <a:gd name="T4" fmla="*/ 250 w 258"/>
                  <a:gd name="T5" fmla="*/ 388 h 480"/>
                  <a:gd name="T6" fmla="*/ 243 w 258"/>
                  <a:gd name="T7" fmla="*/ 354 h 480"/>
                  <a:gd name="T8" fmla="*/ 234 w 258"/>
                  <a:gd name="T9" fmla="*/ 318 h 480"/>
                  <a:gd name="T10" fmla="*/ 224 w 258"/>
                  <a:gd name="T11" fmla="*/ 284 h 480"/>
                  <a:gd name="T12" fmla="*/ 212 w 258"/>
                  <a:gd name="T13" fmla="*/ 251 h 480"/>
                  <a:gd name="T14" fmla="*/ 197 w 258"/>
                  <a:gd name="T15" fmla="*/ 220 h 480"/>
                  <a:gd name="T16" fmla="*/ 181 w 258"/>
                  <a:gd name="T17" fmla="*/ 190 h 480"/>
                  <a:gd name="T18" fmla="*/ 162 w 258"/>
                  <a:gd name="T19" fmla="*/ 159 h 480"/>
                  <a:gd name="T20" fmla="*/ 142 w 258"/>
                  <a:gd name="T21" fmla="*/ 131 h 480"/>
                  <a:gd name="T22" fmla="*/ 121 w 258"/>
                  <a:gd name="T23" fmla="*/ 105 h 480"/>
                  <a:gd name="T24" fmla="*/ 99 w 258"/>
                  <a:gd name="T25" fmla="*/ 79 h 480"/>
                  <a:gd name="T26" fmla="*/ 73 w 258"/>
                  <a:gd name="T27" fmla="*/ 53 h 480"/>
                  <a:gd name="T28" fmla="*/ 48 w 258"/>
                  <a:gd name="T29" fmla="*/ 31 h 480"/>
                  <a:gd name="T30" fmla="*/ 21 w 258"/>
                  <a:gd name="T31" fmla="*/ 10 h 480"/>
                  <a:gd name="T32" fmla="*/ 0 w 258"/>
                  <a:gd name="T33" fmla="*/ 10 h 480"/>
                  <a:gd name="T34" fmla="*/ 27 w 258"/>
                  <a:gd name="T35" fmla="*/ 30 h 480"/>
                  <a:gd name="T36" fmla="*/ 52 w 258"/>
                  <a:gd name="T37" fmla="*/ 52 h 480"/>
                  <a:gd name="T38" fmla="*/ 77 w 258"/>
                  <a:gd name="T39" fmla="*/ 74 h 480"/>
                  <a:gd name="T40" fmla="*/ 100 w 258"/>
                  <a:gd name="T41" fmla="*/ 100 h 480"/>
                  <a:gd name="T42" fmla="*/ 122 w 258"/>
                  <a:gd name="T43" fmla="*/ 126 h 480"/>
                  <a:gd name="T44" fmla="*/ 142 w 258"/>
                  <a:gd name="T45" fmla="*/ 152 h 480"/>
                  <a:gd name="T46" fmla="*/ 161 w 258"/>
                  <a:gd name="T47" fmla="*/ 182 h 480"/>
                  <a:gd name="T48" fmla="*/ 179 w 258"/>
                  <a:gd name="T49" fmla="*/ 211 h 480"/>
                  <a:gd name="T50" fmla="*/ 192 w 258"/>
                  <a:gd name="T51" fmla="*/ 241 h 480"/>
                  <a:gd name="T52" fmla="*/ 207 w 258"/>
                  <a:gd name="T53" fmla="*/ 273 h 480"/>
                  <a:gd name="T54" fmla="*/ 217 w 258"/>
                  <a:gd name="T55" fmla="*/ 305 h 480"/>
                  <a:gd name="T56" fmla="*/ 227 w 258"/>
                  <a:gd name="T57" fmla="*/ 338 h 480"/>
                  <a:gd name="T58" fmla="*/ 234 w 258"/>
                  <a:gd name="T59" fmla="*/ 373 h 480"/>
                  <a:gd name="T60" fmla="*/ 240 w 258"/>
                  <a:gd name="T61" fmla="*/ 408 h 480"/>
                  <a:gd name="T62" fmla="*/ 243 w 258"/>
                  <a:gd name="T63" fmla="*/ 443 h 480"/>
                  <a:gd name="T64" fmla="*/ 244 w 258"/>
                  <a:gd name="T65" fmla="*/ 479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8"/>
                  <a:gd name="T100" fmla="*/ 0 h 480"/>
                  <a:gd name="T101" fmla="*/ 258 w 258"/>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8" h="480">
                    <a:moveTo>
                      <a:pt x="257" y="479"/>
                    </a:moveTo>
                    <a:lnTo>
                      <a:pt x="257" y="461"/>
                    </a:lnTo>
                    <a:lnTo>
                      <a:pt x="257" y="443"/>
                    </a:lnTo>
                    <a:lnTo>
                      <a:pt x="255" y="424"/>
                    </a:lnTo>
                    <a:lnTo>
                      <a:pt x="252" y="406"/>
                    </a:lnTo>
                    <a:lnTo>
                      <a:pt x="250" y="388"/>
                    </a:lnTo>
                    <a:lnTo>
                      <a:pt x="248" y="370"/>
                    </a:lnTo>
                    <a:lnTo>
                      <a:pt x="243" y="354"/>
                    </a:lnTo>
                    <a:lnTo>
                      <a:pt x="239" y="336"/>
                    </a:lnTo>
                    <a:lnTo>
                      <a:pt x="234" y="318"/>
                    </a:lnTo>
                    <a:lnTo>
                      <a:pt x="230" y="302"/>
                    </a:lnTo>
                    <a:lnTo>
                      <a:pt x="224" y="284"/>
                    </a:lnTo>
                    <a:lnTo>
                      <a:pt x="218" y="268"/>
                    </a:lnTo>
                    <a:lnTo>
                      <a:pt x="212" y="251"/>
                    </a:lnTo>
                    <a:lnTo>
                      <a:pt x="204" y="237"/>
                    </a:lnTo>
                    <a:lnTo>
                      <a:pt x="197" y="220"/>
                    </a:lnTo>
                    <a:lnTo>
                      <a:pt x="189" y="205"/>
                    </a:lnTo>
                    <a:lnTo>
                      <a:pt x="181" y="190"/>
                    </a:lnTo>
                    <a:lnTo>
                      <a:pt x="172" y="175"/>
                    </a:lnTo>
                    <a:lnTo>
                      <a:pt x="162" y="159"/>
                    </a:lnTo>
                    <a:lnTo>
                      <a:pt x="152" y="146"/>
                    </a:lnTo>
                    <a:lnTo>
                      <a:pt x="142" y="131"/>
                    </a:lnTo>
                    <a:lnTo>
                      <a:pt x="132" y="118"/>
                    </a:lnTo>
                    <a:lnTo>
                      <a:pt x="121" y="105"/>
                    </a:lnTo>
                    <a:lnTo>
                      <a:pt x="109" y="91"/>
                    </a:lnTo>
                    <a:lnTo>
                      <a:pt x="99" y="79"/>
                    </a:lnTo>
                    <a:lnTo>
                      <a:pt x="86" y="66"/>
                    </a:lnTo>
                    <a:lnTo>
                      <a:pt x="73" y="53"/>
                    </a:lnTo>
                    <a:lnTo>
                      <a:pt x="61" y="43"/>
                    </a:lnTo>
                    <a:lnTo>
                      <a:pt x="48" y="31"/>
                    </a:lnTo>
                    <a:lnTo>
                      <a:pt x="34" y="19"/>
                    </a:lnTo>
                    <a:lnTo>
                      <a:pt x="21" y="10"/>
                    </a:lnTo>
                    <a:lnTo>
                      <a:pt x="7" y="0"/>
                    </a:lnTo>
                    <a:lnTo>
                      <a:pt x="0" y="10"/>
                    </a:lnTo>
                    <a:lnTo>
                      <a:pt x="14" y="19"/>
                    </a:lnTo>
                    <a:lnTo>
                      <a:pt x="27" y="30"/>
                    </a:lnTo>
                    <a:lnTo>
                      <a:pt x="40" y="40"/>
                    </a:lnTo>
                    <a:lnTo>
                      <a:pt x="52" y="52"/>
                    </a:lnTo>
                    <a:lnTo>
                      <a:pt x="66" y="64"/>
                    </a:lnTo>
                    <a:lnTo>
                      <a:pt x="77" y="74"/>
                    </a:lnTo>
                    <a:lnTo>
                      <a:pt x="89" y="87"/>
                    </a:lnTo>
                    <a:lnTo>
                      <a:pt x="100" y="100"/>
                    </a:lnTo>
                    <a:lnTo>
                      <a:pt x="112" y="112"/>
                    </a:lnTo>
                    <a:lnTo>
                      <a:pt x="122" y="126"/>
                    </a:lnTo>
                    <a:lnTo>
                      <a:pt x="132" y="139"/>
                    </a:lnTo>
                    <a:lnTo>
                      <a:pt x="142" y="152"/>
                    </a:lnTo>
                    <a:lnTo>
                      <a:pt x="151" y="167"/>
                    </a:lnTo>
                    <a:lnTo>
                      <a:pt x="161" y="182"/>
                    </a:lnTo>
                    <a:lnTo>
                      <a:pt x="169" y="196"/>
                    </a:lnTo>
                    <a:lnTo>
                      <a:pt x="179" y="211"/>
                    </a:lnTo>
                    <a:lnTo>
                      <a:pt x="185" y="226"/>
                    </a:lnTo>
                    <a:lnTo>
                      <a:pt x="192" y="241"/>
                    </a:lnTo>
                    <a:lnTo>
                      <a:pt x="199" y="256"/>
                    </a:lnTo>
                    <a:lnTo>
                      <a:pt x="207" y="273"/>
                    </a:lnTo>
                    <a:lnTo>
                      <a:pt x="213" y="289"/>
                    </a:lnTo>
                    <a:lnTo>
                      <a:pt x="217" y="305"/>
                    </a:lnTo>
                    <a:lnTo>
                      <a:pt x="223" y="321"/>
                    </a:lnTo>
                    <a:lnTo>
                      <a:pt x="227" y="338"/>
                    </a:lnTo>
                    <a:lnTo>
                      <a:pt x="231" y="355"/>
                    </a:lnTo>
                    <a:lnTo>
                      <a:pt x="234" y="373"/>
                    </a:lnTo>
                    <a:lnTo>
                      <a:pt x="238" y="391"/>
                    </a:lnTo>
                    <a:lnTo>
                      <a:pt x="240" y="408"/>
                    </a:lnTo>
                    <a:lnTo>
                      <a:pt x="242" y="425"/>
                    </a:lnTo>
                    <a:lnTo>
                      <a:pt x="243" y="443"/>
                    </a:lnTo>
                    <a:lnTo>
                      <a:pt x="244" y="461"/>
                    </a:lnTo>
                    <a:lnTo>
                      <a:pt x="244" y="479"/>
                    </a:lnTo>
                    <a:lnTo>
                      <a:pt x="257" y="479"/>
                    </a:lnTo>
                  </a:path>
                </a:pathLst>
              </a:custGeom>
              <a:solidFill>
                <a:schemeClr val="hlink"/>
              </a:solidFill>
              <a:ln w="9525" cap="rnd">
                <a:noFill/>
                <a:round/>
                <a:headEnd type="none" w="sm" len="sm"/>
                <a:tailEnd type="none" w="sm" len="sm"/>
              </a:ln>
            </p:spPr>
            <p:txBody>
              <a:bodyPr/>
              <a:lstStyle/>
              <a:p>
                <a:endParaRPr lang="tr-TR"/>
              </a:p>
            </p:txBody>
          </p:sp>
          <p:sp>
            <p:nvSpPr>
              <p:cNvPr id="11314" name="Freeform 143"/>
              <p:cNvSpPr>
                <a:spLocks/>
              </p:cNvSpPr>
              <p:nvPr/>
            </p:nvSpPr>
            <p:spPr bwMode="auto">
              <a:xfrm>
                <a:off x="2461" y="1947"/>
                <a:ext cx="83" cy="283"/>
              </a:xfrm>
              <a:custGeom>
                <a:avLst/>
                <a:gdLst>
                  <a:gd name="T0" fmla="*/ 12 w 83"/>
                  <a:gd name="T1" fmla="*/ 279 h 283"/>
                  <a:gd name="T2" fmla="*/ 20 w 83"/>
                  <a:gd name="T3" fmla="*/ 264 h 283"/>
                  <a:gd name="T4" fmla="*/ 28 w 83"/>
                  <a:gd name="T5" fmla="*/ 248 h 283"/>
                  <a:gd name="T6" fmla="*/ 35 w 83"/>
                  <a:gd name="T7" fmla="*/ 231 h 283"/>
                  <a:gd name="T8" fmla="*/ 41 w 83"/>
                  <a:gd name="T9" fmla="*/ 215 h 283"/>
                  <a:gd name="T10" fmla="*/ 48 w 83"/>
                  <a:gd name="T11" fmla="*/ 199 h 283"/>
                  <a:gd name="T12" fmla="*/ 54 w 83"/>
                  <a:gd name="T13" fmla="*/ 181 h 283"/>
                  <a:gd name="T14" fmla="*/ 59 w 83"/>
                  <a:gd name="T15" fmla="*/ 164 h 283"/>
                  <a:gd name="T16" fmla="*/ 64 w 83"/>
                  <a:gd name="T17" fmla="*/ 146 h 283"/>
                  <a:gd name="T18" fmla="*/ 68 w 83"/>
                  <a:gd name="T19" fmla="*/ 129 h 283"/>
                  <a:gd name="T20" fmla="*/ 71 w 83"/>
                  <a:gd name="T21" fmla="*/ 110 h 283"/>
                  <a:gd name="T22" fmla="*/ 75 w 83"/>
                  <a:gd name="T23" fmla="*/ 93 h 283"/>
                  <a:gd name="T24" fmla="*/ 77 w 83"/>
                  <a:gd name="T25" fmla="*/ 74 h 283"/>
                  <a:gd name="T26" fmla="*/ 80 w 83"/>
                  <a:gd name="T27" fmla="*/ 55 h 283"/>
                  <a:gd name="T28" fmla="*/ 82 w 83"/>
                  <a:gd name="T29" fmla="*/ 37 h 283"/>
                  <a:gd name="T30" fmla="*/ 82 w 83"/>
                  <a:gd name="T31" fmla="*/ 19 h 283"/>
                  <a:gd name="T32" fmla="*/ 82 w 83"/>
                  <a:gd name="T33" fmla="*/ 0 h 283"/>
                  <a:gd name="T34" fmla="*/ 69 w 83"/>
                  <a:gd name="T35" fmla="*/ 9 h 283"/>
                  <a:gd name="T36" fmla="*/ 69 w 83"/>
                  <a:gd name="T37" fmla="*/ 27 h 283"/>
                  <a:gd name="T38" fmla="*/ 68 w 83"/>
                  <a:gd name="T39" fmla="*/ 46 h 283"/>
                  <a:gd name="T40" fmla="*/ 66 w 83"/>
                  <a:gd name="T41" fmla="*/ 63 h 283"/>
                  <a:gd name="T42" fmla="*/ 64 w 83"/>
                  <a:gd name="T43" fmla="*/ 83 h 283"/>
                  <a:gd name="T44" fmla="*/ 61 w 83"/>
                  <a:gd name="T45" fmla="*/ 99 h 283"/>
                  <a:gd name="T46" fmla="*/ 58 w 83"/>
                  <a:gd name="T47" fmla="*/ 117 h 283"/>
                  <a:gd name="T48" fmla="*/ 54 w 83"/>
                  <a:gd name="T49" fmla="*/ 135 h 283"/>
                  <a:gd name="T50" fmla="*/ 49 w 83"/>
                  <a:gd name="T51" fmla="*/ 152 h 283"/>
                  <a:gd name="T52" fmla="*/ 44 w 83"/>
                  <a:gd name="T53" fmla="*/ 169 h 283"/>
                  <a:gd name="T54" fmla="*/ 39 w 83"/>
                  <a:gd name="T55" fmla="*/ 186 h 283"/>
                  <a:gd name="T56" fmla="*/ 33 w 83"/>
                  <a:gd name="T57" fmla="*/ 202 h 283"/>
                  <a:gd name="T58" fmla="*/ 27 w 83"/>
                  <a:gd name="T59" fmla="*/ 218 h 283"/>
                  <a:gd name="T60" fmla="*/ 20 w 83"/>
                  <a:gd name="T61" fmla="*/ 235 h 283"/>
                  <a:gd name="T62" fmla="*/ 13 w 83"/>
                  <a:gd name="T63" fmla="*/ 251 h 283"/>
                  <a:gd name="T64" fmla="*/ 5 w 83"/>
                  <a:gd name="T65" fmla="*/ 266 h 283"/>
                  <a:gd name="T66" fmla="*/ 3 w 83"/>
                  <a:gd name="T67" fmla="*/ 271 h 283"/>
                  <a:gd name="T68" fmla="*/ 0 w 83"/>
                  <a:gd name="T69" fmla="*/ 277 h 283"/>
                  <a:gd name="T70" fmla="*/ 1 w 83"/>
                  <a:gd name="T71" fmla="*/ 280 h 283"/>
                  <a:gd name="T72" fmla="*/ 5 w 83"/>
                  <a:gd name="T73" fmla="*/ 282 h 283"/>
                  <a:gd name="T74" fmla="*/ 10 w 83"/>
                  <a:gd name="T75" fmla="*/ 281 h 283"/>
                  <a:gd name="T76" fmla="*/ 9 w 83"/>
                  <a:gd name="T77" fmla="*/ 282 h 2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3"/>
                  <a:gd name="T118" fmla="*/ 0 h 283"/>
                  <a:gd name="T119" fmla="*/ 83 w 83"/>
                  <a:gd name="T120" fmla="*/ 283 h 2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3" h="283">
                    <a:moveTo>
                      <a:pt x="9" y="282"/>
                    </a:moveTo>
                    <a:lnTo>
                      <a:pt x="12" y="279"/>
                    </a:lnTo>
                    <a:lnTo>
                      <a:pt x="16" y="272"/>
                    </a:lnTo>
                    <a:lnTo>
                      <a:pt x="20" y="264"/>
                    </a:lnTo>
                    <a:lnTo>
                      <a:pt x="24" y="256"/>
                    </a:lnTo>
                    <a:lnTo>
                      <a:pt x="28" y="248"/>
                    </a:lnTo>
                    <a:lnTo>
                      <a:pt x="31" y="239"/>
                    </a:lnTo>
                    <a:lnTo>
                      <a:pt x="35" y="231"/>
                    </a:lnTo>
                    <a:lnTo>
                      <a:pt x="38" y="223"/>
                    </a:lnTo>
                    <a:lnTo>
                      <a:pt x="41" y="215"/>
                    </a:lnTo>
                    <a:lnTo>
                      <a:pt x="45" y="207"/>
                    </a:lnTo>
                    <a:lnTo>
                      <a:pt x="48" y="199"/>
                    </a:lnTo>
                    <a:lnTo>
                      <a:pt x="51" y="189"/>
                    </a:lnTo>
                    <a:lnTo>
                      <a:pt x="54" y="181"/>
                    </a:lnTo>
                    <a:lnTo>
                      <a:pt x="56" y="173"/>
                    </a:lnTo>
                    <a:lnTo>
                      <a:pt x="59" y="164"/>
                    </a:lnTo>
                    <a:lnTo>
                      <a:pt x="61" y="156"/>
                    </a:lnTo>
                    <a:lnTo>
                      <a:pt x="64" y="146"/>
                    </a:lnTo>
                    <a:lnTo>
                      <a:pt x="66" y="137"/>
                    </a:lnTo>
                    <a:lnTo>
                      <a:pt x="68" y="129"/>
                    </a:lnTo>
                    <a:lnTo>
                      <a:pt x="70" y="119"/>
                    </a:lnTo>
                    <a:lnTo>
                      <a:pt x="71" y="110"/>
                    </a:lnTo>
                    <a:lnTo>
                      <a:pt x="73" y="102"/>
                    </a:lnTo>
                    <a:lnTo>
                      <a:pt x="75" y="93"/>
                    </a:lnTo>
                    <a:lnTo>
                      <a:pt x="76" y="83"/>
                    </a:lnTo>
                    <a:lnTo>
                      <a:pt x="77" y="74"/>
                    </a:lnTo>
                    <a:lnTo>
                      <a:pt x="78" y="65"/>
                    </a:lnTo>
                    <a:lnTo>
                      <a:pt x="80" y="55"/>
                    </a:lnTo>
                    <a:lnTo>
                      <a:pt x="80" y="46"/>
                    </a:lnTo>
                    <a:lnTo>
                      <a:pt x="82" y="37"/>
                    </a:lnTo>
                    <a:lnTo>
                      <a:pt x="82" y="29"/>
                    </a:lnTo>
                    <a:lnTo>
                      <a:pt x="82" y="19"/>
                    </a:lnTo>
                    <a:lnTo>
                      <a:pt x="82" y="9"/>
                    </a:lnTo>
                    <a:lnTo>
                      <a:pt x="82" y="0"/>
                    </a:lnTo>
                    <a:lnTo>
                      <a:pt x="69" y="0"/>
                    </a:lnTo>
                    <a:lnTo>
                      <a:pt x="69" y="9"/>
                    </a:lnTo>
                    <a:lnTo>
                      <a:pt x="69" y="18"/>
                    </a:lnTo>
                    <a:lnTo>
                      <a:pt x="69" y="27"/>
                    </a:lnTo>
                    <a:lnTo>
                      <a:pt x="68" y="37"/>
                    </a:lnTo>
                    <a:lnTo>
                      <a:pt x="68" y="46"/>
                    </a:lnTo>
                    <a:lnTo>
                      <a:pt x="67" y="55"/>
                    </a:lnTo>
                    <a:lnTo>
                      <a:pt x="66" y="63"/>
                    </a:lnTo>
                    <a:lnTo>
                      <a:pt x="65" y="73"/>
                    </a:lnTo>
                    <a:lnTo>
                      <a:pt x="64" y="83"/>
                    </a:lnTo>
                    <a:lnTo>
                      <a:pt x="63" y="91"/>
                    </a:lnTo>
                    <a:lnTo>
                      <a:pt x="61" y="99"/>
                    </a:lnTo>
                    <a:lnTo>
                      <a:pt x="59" y="109"/>
                    </a:lnTo>
                    <a:lnTo>
                      <a:pt x="58" y="117"/>
                    </a:lnTo>
                    <a:lnTo>
                      <a:pt x="56" y="127"/>
                    </a:lnTo>
                    <a:lnTo>
                      <a:pt x="54" y="135"/>
                    </a:lnTo>
                    <a:lnTo>
                      <a:pt x="51" y="144"/>
                    </a:lnTo>
                    <a:lnTo>
                      <a:pt x="49" y="152"/>
                    </a:lnTo>
                    <a:lnTo>
                      <a:pt x="47" y="160"/>
                    </a:lnTo>
                    <a:lnTo>
                      <a:pt x="44" y="169"/>
                    </a:lnTo>
                    <a:lnTo>
                      <a:pt x="42" y="177"/>
                    </a:lnTo>
                    <a:lnTo>
                      <a:pt x="39" y="186"/>
                    </a:lnTo>
                    <a:lnTo>
                      <a:pt x="36" y="194"/>
                    </a:lnTo>
                    <a:lnTo>
                      <a:pt x="33" y="202"/>
                    </a:lnTo>
                    <a:lnTo>
                      <a:pt x="30" y="210"/>
                    </a:lnTo>
                    <a:lnTo>
                      <a:pt x="27" y="218"/>
                    </a:lnTo>
                    <a:lnTo>
                      <a:pt x="23" y="226"/>
                    </a:lnTo>
                    <a:lnTo>
                      <a:pt x="20" y="235"/>
                    </a:lnTo>
                    <a:lnTo>
                      <a:pt x="16" y="243"/>
                    </a:lnTo>
                    <a:lnTo>
                      <a:pt x="13" y="251"/>
                    </a:lnTo>
                    <a:lnTo>
                      <a:pt x="9" y="258"/>
                    </a:lnTo>
                    <a:lnTo>
                      <a:pt x="5" y="266"/>
                    </a:lnTo>
                    <a:lnTo>
                      <a:pt x="1" y="273"/>
                    </a:lnTo>
                    <a:lnTo>
                      <a:pt x="3" y="271"/>
                    </a:lnTo>
                    <a:lnTo>
                      <a:pt x="1" y="273"/>
                    </a:lnTo>
                    <a:lnTo>
                      <a:pt x="0" y="277"/>
                    </a:lnTo>
                    <a:lnTo>
                      <a:pt x="0" y="279"/>
                    </a:lnTo>
                    <a:lnTo>
                      <a:pt x="1" y="280"/>
                    </a:lnTo>
                    <a:lnTo>
                      <a:pt x="3" y="281"/>
                    </a:lnTo>
                    <a:lnTo>
                      <a:pt x="5" y="282"/>
                    </a:lnTo>
                    <a:lnTo>
                      <a:pt x="8" y="282"/>
                    </a:lnTo>
                    <a:lnTo>
                      <a:pt x="10" y="281"/>
                    </a:lnTo>
                    <a:lnTo>
                      <a:pt x="12" y="279"/>
                    </a:lnTo>
                    <a:lnTo>
                      <a:pt x="9" y="282"/>
                    </a:lnTo>
                  </a:path>
                </a:pathLst>
              </a:custGeom>
              <a:solidFill>
                <a:schemeClr val="hlink"/>
              </a:solidFill>
              <a:ln w="9525" cap="rnd">
                <a:noFill/>
                <a:round/>
                <a:headEnd type="none" w="sm" len="sm"/>
                <a:tailEnd type="none" w="sm" len="sm"/>
              </a:ln>
            </p:spPr>
            <p:txBody>
              <a:bodyPr/>
              <a:lstStyle/>
              <a:p>
                <a:endParaRPr lang="tr-TR"/>
              </a:p>
            </p:txBody>
          </p:sp>
          <p:sp>
            <p:nvSpPr>
              <p:cNvPr id="11315" name="Freeform 144"/>
              <p:cNvSpPr>
                <a:spLocks/>
              </p:cNvSpPr>
              <p:nvPr/>
            </p:nvSpPr>
            <p:spPr bwMode="auto">
              <a:xfrm>
                <a:off x="2452" y="2217"/>
                <a:ext cx="17" cy="18"/>
              </a:xfrm>
              <a:custGeom>
                <a:avLst/>
                <a:gdLst>
                  <a:gd name="T0" fmla="*/ 1 w 17"/>
                  <a:gd name="T1" fmla="*/ 7 h 18"/>
                  <a:gd name="T2" fmla="*/ 7 w 17"/>
                  <a:gd name="T3" fmla="*/ 16 h 18"/>
                  <a:gd name="T4" fmla="*/ 16 w 17"/>
                  <a:gd name="T5" fmla="*/ 13 h 18"/>
                  <a:gd name="T6" fmla="*/ 12 w 17"/>
                  <a:gd name="T7" fmla="*/ 0 h 18"/>
                  <a:gd name="T8" fmla="*/ 3 w 17"/>
                  <a:gd name="T9" fmla="*/ 3 h 18"/>
                  <a:gd name="T10" fmla="*/ 10 w 17"/>
                  <a:gd name="T11" fmla="*/ 13 h 18"/>
                  <a:gd name="T12" fmla="*/ 3 w 17"/>
                  <a:gd name="T13" fmla="*/ 3 h 18"/>
                  <a:gd name="T14" fmla="*/ 1 w 17"/>
                  <a:gd name="T15" fmla="*/ 6 h 18"/>
                  <a:gd name="T16" fmla="*/ 0 w 17"/>
                  <a:gd name="T17" fmla="*/ 9 h 18"/>
                  <a:gd name="T18" fmla="*/ 0 w 17"/>
                  <a:gd name="T19" fmla="*/ 13 h 18"/>
                  <a:gd name="T20" fmla="*/ 1 w 17"/>
                  <a:gd name="T21" fmla="*/ 15 h 18"/>
                  <a:gd name="T22" fmla="*/ 3 w 17"/>
                  <a:gd name="T23" fmla="*/ 16 h 18"/>
                  <a:gd name="T24" fmla="*/ 5 w 17"/>
                  <a:gd name="T25" fmla="*/ 17 h 18"/>
                  <a:gd name="T26" fmla="*/ 7 w 17"/>
                  <a:gd name="T27" fmla="*/ 16 h 18"/>
                  <a:gd name="T28" fmla="*/ 1 w 17"/>
                  <a:gd name="T29" fmla="*/ 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8"/>
                  <a:gd name="T47" fmla="*/ 17 w 17"/>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8">
                    <a:moveTo>
                      <a:pt x="1" y="7"/>
                    </a:moveTo>
                    <a:lnTo>
                      <a:pt x="7" y="16"/>
                    </a:lnTo>
                    <a:lnTo>
                      <a:pt x="16" y="13"/>
                    </a:lnTo>
                    <a:lnTo>
                      <a:pt x="12" y="0"/>
                    </a:lnTo>
                    <a:lnTo>
                      <a:pt x="3" y="3"/>
                    </a:lnTo>
                    <a:lnTo>
                      <a:pt x="10" y="13"/>
                    </a:lnTo>
                    <a:lnTo>
                      <a:pt x="3" y="3"/>
                    </a:lnTo>
                    <a:lnTo>
                      <a:pt x="1" y="6"/>
                    </a:lnTo>
                    <a:lnTo>
                      <a:pt x="0" y="9"/>
                    </a:lnTo>
                    <a:lnTo>
                      <a:pt x="0" y="13"/>
                    </a:lnTo>
                    <a:lnTo>
                      <a:pt x="1" y="15"/>
                    </a:lnTo>
                    <a:lnTo>
                      <a:pt x="3" y="16"/>
                    </a:lnTo>
                    <a:lnTo>
                      <a:pt x="5" y="17"/>
                    </a:lnTo>
                    <a:lnTo>
                      <a:pt x="7" y="16"/>
                    </a:lnTo>
                    <a:lnTo>
                      <a:pt x="1" y="7"/>
                    </a:lnTo>
                  </a:path>
                </a:pathLst>
              </a:custGeom>
              <a:solidFill>
                <a:schemeClr val="hlink"/>
              </a:solidFill>
              <a:ln w="9525" cap="rnd">
                <a:noFill/>
                <a:round/>
                <a:headEnd type="none" w="sm" len="sm"/>
                <a:tailEnd type="none" w="sm" len="sm"/>
              </a:ln>
            </p:spPr>
            <p:txBody>
              <a:bodyPr/>
              <a:lstStyle/>
              <a:p>
                <a:endParaRPr lang="tr-TR"/>
              </a:p>
            </p:txBody>
          </p:sp>
          <p:sp>
            <p:nvSpPr>
              <p:cNvPr id="11316" name="Freeform 145"/>
              <p:cNvSpPr>
                <a:spLocks/>
              </p:cNvSpPr>
              <p:nvPr/>
            </p:nvSpPr>
            <p:spPr bwMode="auto">
              <a:xfrm>
                <a:off x="2452" y="2066"/>
                <a:ext cx="52" cy="164"/>
              </a:xfrm>
              <a:custGeom>
                <a:avLst/>
                <a:gdLst>
                  <a:gd name="T0" fmla="*/ 38 w 52"/>
                  <a:gd name="T1" fmla="*/ 0 h 164"/>
                  <a:gd name="T2" fmla="*/ 40 w 52"/>
                  <a:gd name="T3" fmla="*/ 10 h 164"/>
                  <a:gd name="T4" fmla="*/ 38 w 52"/>
                  <a:gd name="T5" fmla="*/ 21 h 164"/>
                  <a:gd name="T6" fmla="*/ 37 w 52"/>
                  <a:gd name="T7" fmla="*/ 31 h 164"/>
                  <a:gd name="T8" fmla="*/ 37 w 52"/>
                  <a:gd name="T9" fmla="*/ 42 h 164"/>
                  <a:gd name="T10" fmla="*/ 35 w 52"/>
                  <a:gd name="T11" fmla="*/ 52 h 164"/>
                  <a:gd name="T12" fmla="*/ 33 w 52"/>
                  <a:gd name="T13" fmla="*/ 63 h 164"/>
                  <a:gd name="T14" fmla="*/ 31 w 52"/>
                  <a:gd name="T15" fmla="*/ 72 h 164"/>
                  <a:gd name="T16" fmla="*/ 28 w 52"/>
                  <a:gd name="T17" fmla="*/ 83 h 164"/>
                  <a:gd name="T18" fmla="*/ 26 w 52"/>
                  <a:gd name="T19" fmla="*/ 92 h 164"/>
                  <a:gd name="T20" fmla="*/ 22 w 52"/>
                  <a:gd name="T21" fmla="*/ 102 h 164"/>
                  <a:gd name="T22" fmla="*/ 19 w 52"/>
                  <a:gd name="T23" fmla="*/ 112 h 164"/>
                  <a:gd name="T24" fmla="*/ 17 w 52"/>
                  <a:gd name="T25" fmla="*/ 121 h 164"/>
                  <a:gd name="T26" fmla="*/ 12 w 52"/>
                  <a:gd name="T27" fmla="*/ 130 h 164"/>
                  <a:gd name="T28" fmla="*/ 8 w 52"/>
                  <a:gd name="T29" fmla="*/ 140 h 164"/>
                  <a:gd name="T30" fmla="*/ 3 w 52"/>
                  <a:gd name="T31" fmla="*/ 150 h 164"/>
                  <a:gd name="T32" fmla="*/ 0 w 52"/>
                  <a:gd name="T33" fmla="*/ 158 h 164"/>
                  <a:gd name="T34" fmla="*/ 10 w 52"/>
                  <a:gd name="T35" fmla="*/ 163 h 164"/>
                  <a:gd name="T36" fmla="*/ 15 w 52"/>
                  <a:gd name="T37" fmla="*/ 154 h 164"/>
                  <a:gd name="T38" fmla="*/ 19 w 52"/>
                  <a:gd name="T39" fmla="*/ 145 h 164"/>
                  <a:gd name="T40" fmla="*/ 24 w 52"/>
                  <a:gd name="T41" fmla="*/ 135 h 164"/>
                  <a:gd name="T42" fmla="*/ 28 w 52"/>
                  <a:gd name="T43" fmla="*/ 126 h 164"/>
                  <a:gd name="T44" fmla="*/ 31 w 52"/>
                  <a:gd name="T45" fmla="*/ 115 h 164"/>
                  <a:gd name="T46" fmla="*/ 35 w 52"/>
                  <a:gd name="T47" fmla="*/ 106 h 164"/>
                  <a:gd name="T48" fmla="*/ 38 w 52"/>
                  <a:gd name="T49" fmla="*/ 96 h 164"/>
                  <a:gd name="T50" fmla="*/ 40 w 52"/>
                  <a:gd name="T51" fmla="*/ 85 h 164"/>
                  <a:gd name="T52" fmla="*/ 42 w 52"/>
                  <a:gd name="T53" fmla="*/ 76 h 164"/>
                  <a:gd name="T54" fmla="*/ 45 w 52"/>
                  <a:gd name="T55" fmla="*/ 65 h 164"/>
                  <a:gd name="T56" fmla="*/ 47 w 52"/>
                  <a:gd name="T57" fmla="*/ 53 h 164"/>
                  <a:gd name="T58" fmla="*/ 49 w 52"/>
                  <a:gd name="T59" fmla="*/ 43 h 164"/>
                  <a:gd name="T60" fmla="*/ 49 w 52"/>
                  <a:gd name="T61" fmla="*/ 32 h 164"/>
                  <a:gd name="T62" fmla="*/ 51 w 52"/>
                  <a:gd name="T63" fmla="*/ 22 h 164"/>
                  <a:gd name="T64" fmla="*/ 51 w 52"/>
                  <a:gd name="T65" fmla="*/ 10 h 164"/>
                  <a:gd name="T66" fmla="*/ 51 w 52"/>
                  <a:gd name="T67" fmla="*/ 0 h 164"/>
                  <a:gd name="T68" fmla="*/ 38 w 52"/>
                  <a:gd name="T69" fmla="*/ 0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164"/>
                  <a:gd name="T107" fmla="*/ 52 w 52"/>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164">
                    <a:moveTo>
                      <a:pt x="38" y="0"/>
                    </a:moveTo>
                    <a:lnTo>
                      <a:pt x="40" y="10"/>
                    </a:lnTo>
                    <a:lnTo>
                      <a:pt x="38" y="21"/>
                    </a:lnTo>
                    <a:lnTo>
                      <a:pt x="37" y="31"/>
                    </a:lnTo>
                    <a:lnTo>
                      <a:pt x="37" y="42"/>
                    </a:lnTo>
                    <a:lnTo>
                      <a:pt x="35" y="52"/>
                    </a:lnTo>
                    <a:lnTo>
                      <a:pt x="33" y="63"/>
                    </a:lnTo>
                    <a:lnTo>
                      <a:pt x="31" y="72"/>
                    </a:lnTo>
                    <a:lnTo>
                      <a:pt x="28" y="83"/>
                    </a:lnTo>
                    <a:lnTo>
                      <a:pt x="26" y="92"/>
                    </a:lnTo>
                    <a:lnTo>
                      <a:pt x="22" y="102"/>
                    </a:lnTo>
                    <a:lnTo>
                      <a:pt x="19" y="112"/>
                    </a:lnTo>
                    <a:lnTo>
                      <a:pt x="17" y="121"/>
                    </a:lnTo>
                    <a:lnTo>
                      <a:pt x="12" y="130"/>
                    </a:lnTo>
                    <a:lnTo>
                      <a:pt x="8" y="140"/>
                    </a:lnTo>
                    <a:lnTo>
                      <a:pt x="3" y="150"/>
                    </a:lnTo>
                    <a:lnTo>
                      <a:pt x="0" y="158"/>
                    </a:lnTo>
                    <a:lnTo>
                      <a:pt x="10" y="163"/>
                    </a:lnTo>
                    <a:lnTo>
                      <a:pt x="15" y="154"/>
                    </a:lnTo>
                    <a:lnTo>
                      <a:pt x="19" y="145"/>
                    </a:lnTo>
                    <a:lnTo>
                      <a:pt x="24" y="135"/>
                    </a:lnTo>
                    <a:lnTo>
                      <a:pt x="28" y="126"/>
                    </a:lnTo>
                    <a:lnTo>
                      <a:pt x="31" y="115"/>
                    </a:lnTo>
                    <a:lnTo>
                      <a:pt x="35" y="106"/>
                    </a:lnTo>
                    <a:lnTo>
                      <a:pt x="38" y="96"/>
                    </a:lnTo>
                    <a:lnTo>
                      <a:pt x="40" y="85"/>
                    </a:lnTo>
                    <a:lnTo>
                      <a:pt x="42" y="76"/>
                    </a:lnTo>
                    <a:lnTo>
                      <a:pt x="45" y="65"/>
                    </a:lnTo>
                    <a:lnTo>
                      <a:pt x="47" y="53"/>
                    </a:lnTo>
                    <a:lnTo>
                      <a:pt x="49" y="43"/>
                    </a:lnTo>
                    <a:lnTo>
                      <a:pt x="49" y="32"/>
                    </a:lnTo>
                    <a:lnTo>
                      <a:pt x="51" y="22"/>
                    </a:lnTo>
                    <a:lnTo>
                      <a:pt x="51" y="10"/>
                    </a:lnTo>
                    <a:lnTo>
                      <a:pt x="51" y="0"/>
                    </a:lnTo>
                    <a:lnTo>
                      <a:pt x="38" y="0"/>
                    </a:lnTo>
                  </a:path>
                </a:pathLst>
              </a:custGeom>
              <a:solidFill>
                <a:schemeClr val="hlink"/>
              </a:solidFill>
              <a:ln w="9525" cap="rnd">
                <a:noFill/>
                <a:round/>
                <a:headEnd type="none" w="sm" len="sm"/>
                <a:tailEnd type="none" w="sm" len="sm"/>
              </a:ln>
            </p:spPr>
            <p:txBody>
              <a:bodyPr/>
              <a:lstStyle/>
              <a:p>
                <a:endParaRPr lang="tr-TR"/>
              </a:p>
            </p:txBody>
          </p:sp>
          <p:sp>
            <p:nvSpPr>
              <p:cNvPr id="11317" name="Freeform 146"/>
              <p:cNvSpPr>
                <a:spLocks/>
              </p:cNvSpPr>
              <p:nvPr/>
            </p:nvSpPr>
            <p:spPr bwMode="auto">
              <a:xfrm>
                <a:off x="2152" y="1717"/>
                <a:ext cx="352" cy="350"/>
              </a:xfrm>
              <a:custGeom>
                <a:avLst/>
                <a:gdLst>
                  <a:gd name="T0" fmla="*/ 17 w 352"/>
                  <a:gd name="T1" fmla="*/ 12 h 350"/>
                  <a:gd name="T2" fmla="*/ 51 w 352"/>
                  <a:gd name="T3" fmla="*/ 16 h 350"/>
                  <a:gd name="T4" fmla="*/ 84 w 352"/>
                  <a:gd name="T5" fmla="*/ 23 h 350"/>
                  <a:gd name="T6" fmla="*/ 116 w 352"/>
                  <a:gd name="T7" fmla="*/ 32 h 350"/>
                  <a:gd name="T8" fmla="*/ 146 w 352"/>
                  <a:gd name="T9" fmla="*/ 45 h 350"/>
                  <a:gd name="T10" fmla="*/ 176 w 352"/>
                  <a:gd name="T11" fmla="*/ 61 h 350"/>
                  <a:gd name="T12" fmla="*/ 203 w 352"/>
                  <a:gd name="T13" fmla="*/ 79 h 350"/>
                  <a:gd name="T14" fmla="*/ 228 w 352"/>
                  <a:gd name="T15" fmla="*/ 100 h 350"/>
                  <a:gd name="T16" fmla="*/ 250 w 352"/>
                  <a:gd name="T17" fmla="*/ 123 h 350"/>
                  <a:gd name="T18" fmla="*/ 272 w 352"/>
                  <a:gd name="T19" fmla="*/ 148 h 350"/>
                  <a:gd name="T20" fmla="*/ 290 w 352"/>
                  <a:gd name="T21" fmla="*/ 174 h 350"/>
                  <a:gd name="T22" fmla="*/ 305 w 352"/>
                  <a:gd name="T23" fmla="*/ 204 h 350"/>
                  <a:gd name="T24" fmla="*/ 318 w 352"/>
                  <a:gd name="T25" fmla="*/ 234 h 350"/>
                  <a:gd name="T26" fmla="*/ 328 w 352"/>
                  <a:gd name="T27" fmla="*/ 266 h 350"/>
                  <a:gd name="T28" fmla="*/ 335 w 352"/>
                  <a:gd name="T29" fmla="*/ 298 h 350"/>
                  <a:gd name="T30" fmla="*/ 338 w 352"/>
                  <a:gd name="T31" fmla="*/ 332 h 350"/>
                  <a:gd name="T32" fmla="*/ 351 w 352"/>
                  <a:gd name="T33" fmla="*/ 349 h 350"/>
                  <a:gd name="T34" fmla="*/ 349 w 352"/>
                  <a:gd name="T35" fmla="*/ 313 h 350"/>
                  <a:gd name="T36" fmla="*/ 344 w 352"/>
                  <a:gd name="T37" fmla="*/ 279 h 350"/>
                  <a:gd name="T38" fmla="*/ 336 w 352"/>
                  <a:gd name="T39" fmla="*/ 246 h 350"/>
                  <a:gd name="T40" fmla="*/ 324 w 352"/>
                  <a:gd name="T41" fmla="*/ 213 h 350"/>
                  <a:gd name="T42" fmla="*/ 309 w 352"/>
                  <a:gd name="T43" fmla="*/ 182 h 350"/>
                  <a:gd name="T44" fmla="*/ 291 w 352"/>
                  <a:gd name="T45" fmla="*/ 153 h 350"/>
                  <a:gd name="T46" fmla="*/ 272 w 352"/>
                  <a:gd name="T47" fmla="*/ 127 h 350"/>
                  <a:gd name="T48" fmla="*/ 248 w 352"/>
                  <a:gd name="T49" fmla="*/ 102 h 350"/>
                  <a:gd name="T50" fmla="*/ 223 w 352"/>
                  <a:gd name="T51" fmla="*/ 80 h 350"/>
                  <a:gd name="T52" fmla="*/ 197 w 352"/>
                  <a:gd name="T53" fmla="*/ 59 h 350"/>
                  <a:gd name="T54" fmla="*/ 167 w 352"/>
                  <a:gd name="T55" fmla="*/ 43 h 350"/>
                  <a:gd name="T56" fmla="*/ 137 w 352"/>
                  <a:gd name="T57" fmla="*/ 27 h 350"/>
                  <a:gd name="T58" fmla="*/ 104 w 352"/>
                  <a:gd name="T59" fmla="*/ 16 h 350"/>
                  <a:gd name="T60" fmla="*/ 70 w 352"/>
                  <a:gd name="T61" fmla="*/ 6 h 350"/>
                  <a:gd name="T62" fmla="*/ 36 w 352"/>
                  <a:gd name="T63" fmla="*/ 2 h 350"/>
                  <a:gd name="T64" fmla="*/ 0 w 352"/>
                  <a:gd name="T65" fmla="*/ 0 h 3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2"/>
                  <a:gd name="T100" fmla="*/ 0 h 350"/>
                  <a:gd name="T101" fmla="*/ 352 w 352"/>
                  <a:gd name="T102" fmla="*/ 350 h 3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2" h="350">
                    <a:moveTo>
                      <a:pt x="0" y="12"/>
                    </a:moveTo>
                    <a:lnTo>
                      <a:pt x="17" y="12"/>
                    </a:lnTo>
                    <a:lnTo>
                      <a:pt x="34" y="14"/>
                    </a:lnTo>
                    <a:lnTo>
                      <a:pt x="51" y="16"/>
                    </a:lnTo>
                    <a:lnTo>
                      <a:pt x="68" y="19"/>
                    </a:lnTo>
                    <a:lnTo>
                      <a:pt x="84" y="23"/>
                    </a:lnTo>
                    <a:lnTo>
                      <a:pt x="100" y="27"/>
                    </a:lnTo>
                    <a:lnTo>
                      <a:pt x="116" y="32"/>
                    </a:lnTo>
                    <a:lnTo>
                      <a:pt x="131" y="39"/>
                    </a:lnTo>
                    <a:lnTo>
                      <a:pt x="146" y="45"/>
                    </a:lnTo>
                    <a:lnTo>
                      <a:pt x="161" y="53"/>
                    </a:lnTo>
                    <a:lnTo>
                      <a:pt x="176" y="61"/>
                    </a:lnTo>
                    <a:lnTo>
                      <a:pt x="189" y="70"/>
                    </a:lnTo>
                    <a:lnTo>
                      <a:pt x="203" y="79"/>
                    </a:lnTo>
                    <a:lnTo>
                      <a:pt x="215" y="89"/>
                    </a:lnTo>
                    <a:lnTo>
                      <a:pt x="228" y="100"/>
                    </a:lnTo>
                    <a:lnTo>
                      <a:pt x="239" y="110"/>
                    </a:lnTo>
                    <a:lnTo>
                      <a:pt x="250" y="123"/>
                    </a:lnTo>
                    <a:lnTo>
                      <a:pt x="261" y="135"/>
                    </a:lnTo>
                    <a:lnTo>
                      <a:pt x="272" y="148"/>
                    </a:lnTo>
                    <a:lnTo>
                      <a:pt x="281" y="161"/>
                    </a:lnTo>
                    <a:lnTo>
                      <a:pt x="290" y="174"/>
                    </a:lnTo>
                    <a:lnTo>
                      <a:pt x="298" y="189"/>
                    </a:lnTo>
                    <a:lnTo>
                      <a:pt x="305" y="204"/>
                    </a:lnTo>
                    <a:lnTo>
                      <a:pt x="312" y="218"/>
                    </a:lnTo>
                    <a:lnTo>
                      <a:pt x="318" y="234"/>
                    </a:lnTo>
                    <a:lnTo>
                      <a:pt x="323" y="249"/>
                    </a:lnTo>
                    <a:lnTo>
                      <a:pt x="328" y="266"/>
                    </a:lnTo>
                    <a:lnTo>
                      <a:pt x="332" y="282"/>
                    </a:lnTo>
                    <a:lnTo>
                      <a:pt x="335" y="298"/>
                    </a:lnTo>
                    <a:lnTo>
                      <a:pt x="337" y="315"/>
                    </a:lnTo>
                    <a:lnTo>
                      <a:pt x="338" y="332"/>
                    </a:lnTo>
                    <a:lnTo>
                      <a:pt x="338" y="349"/>
                    </a:lnTo>
                    <a:lnTo>
                      <a:pt x="351" y="349"/>
                    </a:lnTo>
                    <a:lnTo>
                      <a:pt x="351" y="332"/>
                    </a:lnTo>
                    <a:lnTo>
                      <a:pt x="349" y="313"/>
                    </a:lnTo>
                    <a:lnTo>
                      <a:pt x="347" y="295"/>
                    </a:lnTo>
                    <a:lnTo>
                      <a:pt x="344" y="279"/>
                    </a:lnTo>
                    <a:lnTo>
                      <a:pt x="340" y="262"/>
                    </a:lnTo>
                    <a:lnTo>
                      <a:pt x="336" y="246"/>
                    </a:lnTo>
                    <a:lnTo>
                      <a:pt x="330" y="230"/>
                    </a:lnTo>
                    <a:lnTo>
                      <a:pt x="324" y="213"/>
                    </a:lnTo>
                    <a:lnTo>
                      <a:pt x="317" y="197"/>
                    </a:lnTo>
                    <a:lnTo>
                      <a:pt x="309" y="182"/>
                    </a:lnTo>
                    <a:lnTo>
                      <a:pt x="300" y="168"/>
                    </a:lnTo>
                    <a:lnTo>
                      <a:pt x="291" y="153"/>
                    </a:lnTo>
                    <a:lnTo>
                      <a:pt x="282" y="140"/>
                    </a:lnTo>
                    <a:lnTo>
                      <a:pt x="272" y="127"/>
                    </a:lnTo>
                    <a:lnTo>
                      <a:pt x="259" y="114"/>
                    </a:lnTo>
                    <a:lnTo>
                      <a:pt x="248" y="102"/>
                    </a:lnTo>
                    <a:lnTo>
                      <a:pt x="236" y="91"/>
                    </a:lnTo>
                    <a:lnTo>
                      <a:pt x="223" y="80"/>
                    </a:lnTo>
                    <a:lnTo>
                      <a:pt x="210" y="70"/>
                    </a:lnTo>
                    <a:lnTo>
                      <a:pt x="197" y="59"/>
                    </a:lnTo>
                    <a:lnTo>
                      <a:pt x="181" y="51"/>
                    </a:lnTo>
                    <a:lnTo>
                      <a:pt x="167" y="43"/>
                    </a:lnTo>
                    <a:lnTo>
                      <a:pt x="152" y="34"/>
                    </a:lnTo>
                    <a:lnTo>
                      <a:pt x="137" y="27"/>
                    </a:lnTo>
                    <a:lnTo>
                      <a:pt x="121" y="21"/>
                    </a:lnTo>
                    <a:lnTo>
                      <a:pt x="104" y="16"/>
                    </a:lnTo>
                    <a:lnTo>
                      <a:pt x="88" y="10"/>
                    </a:lnTo>
                    <a:lnTo>
                      <a:pt x="70" y="6"/>
                    </a:lnTo>
                    <a:lnTo>
                      <a:pt x="53" y="4"/>
                    </a:lnTo>
                    <a:lnTo>
                      <a:pt x="36" y="2"/>
                    </a:lnTo>
                    <a:lnTo>
                      <a:pt x="18" y="1"/>
                    </a:lnTo>
                    <a:lnTo>
                      <a:pt x="0" y="0"/>
                    </a:lnTo>
                    <a:lnTo>
                      <a:pt x="0" y="12"/>
                    </a:lnTo>
                  </a:path>
                </a:pathLst>
              </a:custGeom>
              <a:solidFill>
                <a:schemeClr val="hlink"/>
              </a:solidFill>
              <a:ln w="9525" cap="rnd">
                <a:noFill/>
                <a:round/>
                <a:headEnd type="none" w="sm" len="sm"/>
                <a:tailEnd type="none" w="sm" len="sm"/>
              </a:ln>
            </p:spPr>
            <p:txBody>
              <a:bodyPr/>
              <a:lstStyle/>
              <a:p>
                <a:endParaRPr lang="tr-TR"/>
              </a:p>
            </p:txBody>
          </p:sp>
          <p:sp>
            <p:nvSpPr>
              <p:cNvPr id="11318" name="Freeform 147"/>
              <p:cNvSpPr>
                <a:spLocks/>
              </p:cNvSpPr>
              <p:nvPr/>
            </p:nvSpPr>
            <p:spPr bwMode="auto">
              <a:xfrm>
                <a:off x="1887" y="1717"/>
                <a:ext cx="266" cy="132"/>
              </a:xfrm>
              <a:custGeom>
                <a:avLst/>
                <a:gdLst>
                  <a:gd name="T0" fmla="*/ 10 w 266"/>
                  <a:gd name="T1" fmla="*/ 129 h 132"/>
                  <a:gd name="T2" fmla="*/ 22 w 266"/>
                  <a:gd name="T3" fmla="*/ 116 h 132"/>
                  <a:gd name="T4" fmla="*/ 35 w 266"/>
                  <a:gd name="T5" fmla="*/ 103 h 132"/>
                  <a:gd name="T6" fmla="*/ 48 w 266"/>
                  <a:gd name="T7" fmla="*/ 92 h 132"/>
                  <a:gd name="T8" fmla="*/ 62 w 266"/>
                  <a:gd name="T9" fmla="*/ 81 h 132"/>
                  <a:gd name="T10" fmla="*/ 77 w 266"/>
                  <a:gd name="T11" fmla="*/ 70 h 132"/>
                  <a:gd name="T12" fmla="*/ 92 w 266"/>
                  <a:gd name="T13" fmla="*/ 62 h 132"/>
                  <a:gd name="T14" fmla="*/ 107 w 266"/>
                  <a:gd name="T15" fmla="*/ 52 h 132"/>
                  <a:gd name="T16" fmla="*/ 123 w 266"/>
                  <a:gd name="T17" fmla="*/ 44 h 132"/>
                  <a:gd name="T18" fmla="*/ 139 w 266"/>
                  <a:gd name="T19" fmla="*/ 37 h 132"/>
                  <a:gd name="T20" fmla="*/ 156 w 266"/>
                  <a:gd name="T21" fmla="*/ 31 h 132"/>
                  <a:gd name="T22" fmla="*/ 173 w 266"/>
                  <a:gd name="T23" fmla="*/ 26 h 132"/>
                  <a:gd name="T24" fmla="*/ 191 w 266"/>
                  <a:gd name="T25" fmla="*/ 21 h 132"/>
                  <a:gd name="T26" fmla="*/ 210 w 266"/>
                  <a:gd name="T27" fmla="*/ 17 h 132"/>
                  <a:gd name="T28" fmla="*/ 228 w 266"/>
                  <a:gd name="T29" fmla="*/ 14 h 132"/>
                  <a:gd name="T30" fmla="*/ 246 w 266"/>
                  <a:gd name="T31" fmla="*/ 13 h 132"/>
                  <a:gd name="T32" fmla="*/ 265 w 266"/>
                  <a:gd name="T33" fmla="*/ 13 h 132"/>
                  <a:gd name="T34" fmla="*/ 256 w 266"/>
                  <a:gd name="T35" fmla="*/ 0 h 132"/>
                  <a:gd name="T36" fmla="*/ 236 w 266"/>
                  <a:gd name="T37" fmla="*/ 1 h 132"/>
                  <a:gd name="T38" fmla="*/ 217 w 266"/>
                  <a:gd name="T39" fmla="*/ 3 h 132"/>
                  <a:gd name="T40" fmla="*/ 198 w 266"/>
                  <a:gd name="T41" fmla="*/ 6 h 132"/>
                  <a:gd name="T42" fmla="*/ 180 w 266"/>
                  <a:gd name="T43" fmla="*/ 10 h 132"/>
                  <a:gd name="T44" fmla="*/ 162 w 266"/>
                  <a:gd name="T45" fmla="*/ 16 h 132"/>
                  <a:gd name="T46" fmla="*/ 143 w 266"/>
                  <a:gd name="T47" fmla="*/ 22 h 132"/>
                  <a:gd name="T48" fmla="*/ 126 w 266"/>
                  <a:gd name="T49" fmla="*/ 29 h 132"/>
                  <a:gd name="T50" fmla="*/ 109 w 266"/>
                  <a:gd name="T51" fmla="*/ 37 h 132"/>
                  <a:gd name="T52" fmla="*/ 93 w 266"/>
                  <a:gd name="T53" fmla="*/ 45 h 132"/>
                  <a:gd name="T54" fmla="*/ 77 w 266"/>
                  <a:gd name="T55" fmla="*/ 55 h 132"/>
                  <a:gd name="T56" fmla="*/ 62 w 266"/>
                  <a:gd name="T57" fmla="*/ 66 h 132"/>
                  <a:gd name="T58" fmla="*/ 47 w 266"/>
                  <a:gd name="T59" fmla="*/ 77 h 132"/>
                  <a:gd name="T60" fmla="*/ 33 w 266"/>
                  <a:gd name="T61" fmla="*/ 88 h 132"/>
                  <a:gd name="T62" fmla="*/ 20 w 266"/>
                  <a:gd name="T63" fmla="*/ 101 h 132"/>
                  <a:gd name="T64" fmla="*/ 7 w 266"/>
                  <a:gd name="T65" fmla="*/ 114 h 132"/>
                  <a:gd name="T66" fmla="*/ 1 w 266"/>
                  <a:gd name="T67" fmla="*/ 122 h 132"/>
                  <a:gd name="T68" fmla="*/ 0 w 266"/>
                  <a:gd name="T69" fmla="*/ 124 h 132"/>
                  <a:gd name="T70" fmla="*/ 1 w 266"/>
                  <a:gd name="T71" fmla="*/ 128 h 132"/>
                  <a:gd name="T72" fmla="*/ 3 w 266"/>
                  <a:gd name="T73" fmla="*/ 131 h 132"/>
                  <a:gd name="T74" fmla="*/ 8 w 266"/>
                  <a:gd name="T75" fmla="*/ 131 h 132"/>
                  <a:gd name="T76" fmla="*/ 10 w 266"/>
                  <a:gd name="T77" fmla="*/ 128 h 1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6"/>
                  <a:gd name="T118" fmla="*/ 0 h 132"/>
                  <a:gd name="T119" fmla="*/ 266 w 266"/>
                  <a:gd name="T120" fmla="*/ 132 h 1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6" h="132">
                    <a:moveTo>
                      <a:pt x="10" y="128"/>
                    </a:moveTo>
                    <a:lnTo>
                      <a:pt x="10" y="129"/>
                    </a:lnTo>
                    <a:lnTo>
                      <a:pt x="17" y="123"/>
                    </a:lnTo>
                    <a:lnTo>
                      <a:pt x="22" y="116"/>
                    </a:lnTo>
                    <a:lnTo>
                      <a:pt x="29" y="109"/>
                    </a:lnTo>
                    <a:lnTo>
                      <a:pt x="35" y="103"/>
                    </a:lnTo>
                    <a:lnTo>
                      <a:pt x="41" y="98"/>
                    </a:lnTo>
                    <a:lnTo>
                      <a:pt x="48" y="92"/>
                    </a:lnTo>
                    <a:lnTo>
                      <a:pt x="55" y="86"/>
                    </a:lnTo>
                    <a:lnTo>
                      <a:pt x="62" y="81"/>
                    </a:lnTo>
                    <a:lnTo>
                      <a:pt x="70" y="75"/>
                    </a:lnTo>
                    <a:lnTo>
                      <a:pt x="77" y="70"/>
                    </a:lnTo>
                    <a:lnTo>
                      <a:pt x="84" y="66"/>
                    </a:lnTo>
                    <a:lnTo>
                      <a:pt x="92" y="62"/>
                    </a:lnTo>
                    <a:lnTo>
                      <a:pt x="99" y="57"/>
                    </a:lnTo>
                    <a:lnTo>
                      <a:pt x="107" y="52"/>
                    </a:lnTo>
                    <a:lnTo>
                      <a:pt x="115" y="49"/>
                    </a:lnTo>
                    <a:lnTo>
                      <a:pt x="123" y="44"/>
                    </a:lnTo>
                    <a:lnTo>
                      <a:pt x="131" y="40"/>
                    </a:lnTo>
                    <a:lnTo>
                      <a:pt x="139" y="37"/>
                    </a:lnTo>
                    <a:lnTo>
                      <a:pt x="147" y="34"/>
                    </a:lnTo>
                    <a:lnTo>
                      <a:pt x="156" y="31"/>
                    </a:lnTo>
                    <a:lnTo>
                      <a:pt x="164" y="27"/>
                    </a:lnTo>
                    <a:lnTo>
                      <a:pt x="173" y="26"/>
                    </a:lnTo>
                    <a:lnTo>
                      <a:pt x="182" y="23"/>
                    </a:lnTo>
                    <a:lnTo>
                      <a:pt x="191" y="21"/>
                    </a:lnTo>
                    <a:lnTo>
                      <a:pt x="201" y="18"/>
                    </a:lnTo>
                    <a:lnTo>
                      <a:pt x="210" y="17"/>
                    </a:lnTo>
                    <a:lnTo>
                      <a:pt x="218" y="16"/>
                    </a:lnTo>
                    <a:lnTo>
                      <a:pt x="228" y="14"/>
                    </a:lnTo>
                    <a:lnTo>
                      <a:pt x="237" y="14"/>
                    </a:lnTo>
                    <a:lnTo>
                      <a:pt x="246" y="13"/>
                    </a:lnTo>
                    <a:lnTo>
                      <a:pt x="256" y="13"/>
                    </a:lnTo>
                    <a:lnTo>
                      <a:pt x="265" y="13"/>
                    </a:lnTo>
                    <a:lnTo>
                      <a:pt x="265" y="0"/>
                    </a:lnTo>
                    <a:lnTo>
                      <a:pt x="256" y="0"/>
                    </a:lnTo>
                    <a:lnTo>
                      <a:pt x="246" y="1"/>
                    </a:lnTo>
                    <a:lnTo>
                      <a:pt x="236" y="1"/>
                    </a:lnTo>
                    <a:lnTo>
                      <a:pt x="227" y="2"/>
                    </a:lnTo>
                    <a:lnTo>
                      <a:pt x="217" y="3"/>
                    </a:lnTo>
                    <a:lnTo>
                      <a:pt x="207" y="4"/>
                    </a:lnTo>
                    <a:lnTo>
                      <a:pt x="198" y="6"/>
                    </a:lnTo>
                    <a:lnTo>
                      <a:pt x="189" y="8"/>
                    </a:lnTo>
                    <a:lnTo>
                      <a:pt x="180" y="10"/>
                    </a:lnTo>
                    <a:lnTo>
                      <a:pt x="171" y="13"/>
                    </a:lnTo>
                    <a:lnTo>
                      <a:pt x="162" y="16"/>
                    </a:lnTo>
                    <a:lnTo>
                      <a:pt x="152" y="19"/>
                    </a:lnTo>
                    <a:lnTo>
                      <a:pt x="143" y="22"/>
                    </a:lnTo>
                    <a:lnTo>
                      <a:pt x="135" y="26"/>
                    </a:lnTo>
                    <a:lnTo>
                      <a:pt x="126" y="29"/>
                    </a:lnTo>
                    <a:lnTo>
                      <a:pt x="118" y="32"/>
                    </a:lnTo>
                    <a:lnTo>
                      <a:pt x="109" y="37"/>
                    </a:lnTo>
                    <a:lnTo>
                      <a:pt x="102" y="42"/>
                    </a:lnTo>
                    <a:lnTo>
                      <a:pt x="93" y="45"/>
                    </a:lnTo>
                    <a:lnTo>
                      <a:pt x="86" y="50"/>
                    </a:lnTo>
                    <a:lnTo>
                      <a:pt x="77" y="55"/>
                    </a:lnTo>
                    <a:lnTo>
                      <a:pt x="70" y="60"/>
                    </a:lnTo>
                    <a:lnTo>
                      <a:pt x="62" y="66"/>
                    </a:lnTo>
                    <a:lnTo>
                      <a:pt x="54" y="70"/>
                    </a:lnTo>
                    <a:lnTo>
                      <a:pt x="47" y="77"/>
                    </a:lnTo>
                    <a:lnTo>
                      <a:pt x="40" y="82"/>
                    </a:lnTo>
                    <a:lnTo>
                      <a:pt x="33" y="88"/>
                    </a:lnTo>
                    <a:lnTo>
                      <a:pt x="27" y="94"/>
                    </a:lnTo>
                    <a:lnTo>
                      <a:pt x="20" y="101"/>
                    </a:lnTo>
                    <a:lnTo>
                      <a:pt x="13" y="108"/>
                    </a:lnTo>
                    <a:lnTo>
                      <a:pt x="7" y="114"/>
                    </a:lnTo>
                    <a:lnTo>
                      <a:pt x="1" y="121"/>
                    </a:lnTo>
                    <a:lnTo>
                      <a:pt x="1" y="122"/>
                    </a:lnTo>
                    <a:lnTo>
                      <a:pt x="1" y="121"/>
                    </a:lnTo>
                    <a:lnTo>
                      <a:pt x="0" y="124"/>
                    </a:lnTo>
                    <a:lnTo>
                      <a:pt x="0" y="126"/>
                    </a:lnTo>
                    <a:lnTo>
                      <a:pt x="1" y="128"/>
                    </a:lnTo>
                    <a:lnTo>
                      <a:pt x="1" y="130"/>
                    </a:lnTo>
                    <a:lnTo>
                      <a:pt x="3" y="131"/>
                    </a:lnTo>
                    <a:lnTo>
                      <a:pt x="6" y="131"/>
                    </a:lnTo>
                    <a:lnTo>
                      <a:pt x="8" y="131"/>
                    </a:lnTo>
                    <a:lnTo>
                      <a:pt x="10" y="129"/>
                    </a:lnTo>
                    <a:lnTo>
                      <a:pt x="10" y="128"/>
                    </a:lnTo>
                  </a:path>
                </a:pathLst>
              </a:custGeom>
              <a:solidFill>
                <a:schemeClr val="hlink"/>
              </a:solidFill>
              <a:ln w="9525" cap="rnd">
                <a:noFill/>
                <a:round/>
                <a:headEnd type="none" w="sm" len="sm"/>
                <a:tailEnd type="none" w="sm" len="sm"/>
              </a:ln>
            </p:spPr>
            <p:txBody>
              <a:bodyPr/>
              <a:lstStyle/>
              <a:p>
                <a:endParaRPr lang="tr-TR"/>
              </a:p>
            </p:txBody>
          </p:sp>
          <p:sp>
            <p:nvSpPr>
              <p:cNvPr id="11319" name="Freeform 148"/>
              <p:cNvSpPr>
                <a:spLocks/>
              </p:cNvSpPr>
              <p:nvPr/>
            </p:nvSpPr>
            <p:spPr bwMode="auto">
              <a:xfrm>
                <a:off x="1856" y="1840"/>
                <a:ext cx="42" cy="58"/>
              </a:xfrm>
              <a:custGeom>
                <a:avLst/>
                <a:gdLst>
                  <a:gd name="T0" fmla="*/ 1 w 42"/>
                  <a:gd name="T1" fmla="*/ 48 h 58"/>
                  <a:gd name="T2" fmla="*/ 12 w 42"/>
                  <a:gd name="T3" fmla="*/ 55 h 58"/>
                  <a:gd name="T4" fmla="*/ 41 w 42"/>
                  <a:gd name="T5" fmla="*/ 6 h 58"/>
                  <a:gd name="T6" fmla="*/ 30 w 42"/>
                  <a:gd name="T7" fmla="*/ 0 h 58"/>
                  <a:gd name="T8" fmla="*/ 1 w 42"/>
                  <a:gd name="T9" fmla="*/ 48 h 58"/>
                  <a:gd name="T10" fmla="*/ 12 w 42"/>
                  <a:gd name="T11" fmla="*/ 55 h 58"/>
                  <a:gd name="T12" fmla="*/ 1 w 42"/>
                  <a:gd name="T13" fmla="*/ 48 h 58"/>
                  <a:gd name="T14" fmla="*/ 0 w 42"/>
                  <a:gd name="T15" fmla="*/ 50 h 58"/>
                  <a:gd name="T16" fmla="*/ 0 w 42"/>
                  <a:gd name="T17" fmla="*/ 52 h 58"/>
                  <a:gd name="T18" fmla="*/ 1 w 42"/>
                  <a:gd name="T19" fmla="*/ 55 h 58"/>
                  <a:gd name="T20" fmla="*/ 3 w 42"/>
                  <a:gd name="T21" fmla="*/ 56 h 58"/>
                  <a:gd name="T22" fmla="*/ 5 w 42"/>
                  <a:gd name="T23" fmla="*/ 57 h 58"/>
                  <a:gd name="T24" fmla="*/ 8 w 42"/>
                  <a:gd name="T25" fmla="*/ 57 h 58"/>
                  <a:gd name="T26" fmla="*/ 10 w 42"/>
                  <a:gd name="T27" fmla="*/ 56 h 58"/>
                  <a:gd name="T28" fmla="*/ 12 w 42"/>
                  <a:gd name="T29" fmla="*/ 55 h 58"/>
                  <a:gd name="T30" fmla="*/ 1 w 42"/>
                  <a:gd name="T31" fmla="*/ 4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58"/>
                  <a:gd name="T50" fmla="*/ 42 w 4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58">
                    <a:moveTo>
                      <a:pt x="1" y="48"/>
                    </a:moveTo>
                    <a:lnTo>
                      <a:pt x="12" y="55"/>
                    </a:lnTo>
                    <a:lnTo>
                      <a:pt x="41" y="6"/>
                    </a:lnTo>
                    <a:lnTo>
                      <a:pt x="30" y="0"/>
                    </a:lnTo>
                    <a:lnTo>
                      <a:pt x="1" y="48"/>
                    </a:lnTo>
                    <a:lnTo>
                      <a:pt x="12" y="55"/>
                    </a:lnTo>
                    <a:lnTo>
                      <a:pt x="1" y="48"/>
                    </a:lnTo>
                    <a:lnTo>
                      <a:pt x="0" y="50"/>
                    </a:lnTo>
                    <a:lnTo>
                      <a:pt x="0" y="52"/>
                    </a:lnTo>
                    <a:lnTo>
                      <a:pt x="1" y="55"/>
                    </a:lnTo>
                    <a:lnTo>
                      <a:pt x="3" y="56"/>
                    </a:lnTo>
                    <a:lnTo>
                      <a:pt x="5" y="57"/>
                    </a:lnTo>
                    <a:lnTo>
                      <a:pt x="8" y="57"/>
                    </a:lnTo>
                    <a:lnTo>
                      <a:pt x="10" y="56"/>
                    </a:lnTo>
                    <a:lnTo>
                      <a:pt x="12" y="55"/>
                    </a:lnTo>
                    <a:lnTo>
                      <a:pt x="1" y="48"/>
                    </a:lnTo>
                  </a:path>
                </a:pathLst>
              </a:custGeom>
              <a:solidFill>
                <a:schemeClr val="hlink"/>
              </a:solidFill>
              <a:ln w="9525" cap="rnd">
                <a:noFill/>
                <a:round/>
                <a:headEnd type="none" w="sm" len="sm"/>
                <a:tailEnd type="none" w="sm" len="sm"/>
              </a:ln>
            </p:spPr>
            <p:txBody>
              <a:bodyPr/>
              <a:lstStyle/>
              <a:p>
                <a:endParaRPr lang="tr-TR"/>
              </a:p>
            </p:txBody>
          </p:sp>
          <p:sp>
            <p:nvSpPr>
              <p:cNvPr id="11320" name="Freeform 149"/>
              <p:cNvSpPr>
                <a:spLocks/>
              </p:cNvSpPr>
              <p:nvPr/>
            </p:nvSpPr>
            <p:spPr bwMode="auto">
              <a:xfrm>
                <a:off x="1436" y="1294"/>
                <a:ext cx="582" cy="204"/>
              </a:xfrm>
              <a:custGeom>
                <a:avLst/>
                <a:gdLst>
                  <a:gd name="T0" fmla="*/ 72 w 582"/>
                  <a:gd name="T1" fmla="*/ 183 h 204"/>
                  <a:gd name="T2" fmla="*/ 108 w 582"/>
                  <a:gd name="T3" fmla="*/ 161 h 204"/>
                  <a:gd name="T4" fmla="*/ 136 w 582"/>
                  <a:gd name="T5" fmla="*/ 146 h 204"/>
                  <a:gd name="T6" fmla="*/ 162 w 582"/>
                  <a:gd name="T7" fmla="*/ 135 h 204"/>
                  <a:gd name="T8" fmla="*/ 184 w 582"/>
                  <a:gd name="T9" fmla="*/ 131 h 204"/>
                  <a:gd name="T10" fmla="*/ 207 w 582"/>
                  <a:gd name="T11" fmla="*/ 127 h 204"/>
                  <a:gd name="T12" fmla="*/ 235 w 582"/>
                  <a:gd name="T13" fmla="*/ 126 h 204"/>
                  <a:gd name="T14" fmla="*/ 266 w 582"/>
                  <a:gd name="T15" fmla="*/ 126 h 204"/>
                  <a:gd name="T16" fmla="*/ 294 w 582"/>
                  <a:gd name="T17" fmla="*/ 126 h 204"/>
                  <a:gd name="T18" fmla="*/ 310 w 582"/>
                  <a:gd name="T19" fmla="*/ 127 h 204"/>
                  <a:gd name="T20" fmla="*/ 328 w 582"/>
                  <a:gd name="T21" fmla="*/ 127 h 204"/>
                  <a:gd name="T22" fmla="*/ 345 w 582"/>
                  <a:gd name="T23" fmla="*/ 130 h 204"/>
                  <a:gd name="T24" fmla="*/ 361 w 582"/>
                  <a:gd name="T25" fmla="*/ 132 h 204"/>
                  <a:gd name="T26" fmla="*/ 377 w 582"/>
                  <a:gd name="T27" fmla="*/ 134 h 204"/>
                  <a:gd name="T28" fmla="*/ 393 w 582"/>
                  <a:gd name="T29" fmla="*/ 136 h 204"/>
                  <a:gd name="T30" fmla="*/ 409 w 582"/>
                  <a:gd name="T31" fmla="*/ 141 h 204"/>
                  <a:gd name="T32" fmla="*/ 424 w 582"/>
                  <a:gd name="T33" fmla="*/ 146 h 204"/>
                  <a:gd name="T34" fmla="*/ 439 w 582"/>
                  <a:gd name="T35" fmla="*/ 151 h 204"/>
                  <a:gd name="T36" fmla="*/ 453 w 582"/>
                  <a:gd name="T37" fmla="*/ 157 h 204"/>
                  <a:gd name="T38" fmla="*/ 467 w 582"/>
                  <a:gd name="T39" fmla="*/ 164 h 204"/>
                  <a:gd name="T40" fmla="*/ 481 w 582"/>
                  <a:gd name="T41" fmla="*/ 172 h 204"/>
                  <a:gd name="T42" fmla="*/ 496 w 582"/>
                  <a:gd name="T43" fmla="*/ 179 h 204"/>
                  <a:gd name="T44" fmla="*/ 509 w 582"/>
                  <a:gd name="T45" fmla="*/ 188 h 204"/>
                  <a:gd name="T46" fmla="*/ 521 w 582"/>
                  <a:gd name="T47" fmla="*/ 198 h 204"/>
                  <a:gd name="T48" fmla="*/ 553 w 582"/>
                  <a:gd name="T49" fmla="*/ 164 h 204"/>
                  <a:gd name="T50" fmla="*/ 581 w 582"/>
                  <a:gd name="T51" fmla="*/ 97 h 204"/>
                  <a:gd name="T52" fmla="*/ 565 w 582"/>
                  <a:gd name="T53" fmla="*/ 84 h 204"/>
                  <a:gd name="T54" fmla="*/ 548 w 582"/>
                  <a:gd name="T55" fmla="*/ 73 h 204"/>
                  <a:gd name="T56" fmla="*/ 531 w 582"/>
                  <a:gd name="T57" fmla="*/ 63 h 204"/>
                  <a:gd name="T58" fmla="*/ 514 w 582"/>
                  <a:gd name="T59" fmla="*/ 53 h 204"/>
                  <a:gd name="T60" fmla="*/ 496 w 582"/>
                  <a:gd name="T61" fmla="*/ 44 h 204"/>
                  <a:gd name="T62" fmla="*/ 478 w 582"/>
                  <a:gd name="T63" fmla="*/ 35 h 204"/>
                  <a:gd name="T64" fmla="*/ 459 w 582"/>
                  <a:gd name="T65" fmla="*/ 30 h 204"/>
                  <a:gd name="T66" fmla="*/ 441 w 582"/>
                  <a:gd name="T67" fmla="*/ 23 h 204"/>
                  <a:gd name="T68" fmla="*/ 422 w 582"/>
                  <a:gd name="T69" fmla="*/ 17 h 204"/>
                  <a:gd name="T70" fmla="*/ 402 w 582"/>
                  <a:gd name="T71" fmla="*/ 12 h 204"/>
                  <a:gd name="T72" fmla="*/ 382 w 582"/>
                  <a:gd name="T73" fmla="*/ 9 h 204"/>
                  <a:gd name="T74" fmla="*/ 362 w 582"/>
                  <a:gd name="T75" fmla="*/ 6 h 204"/>
                  <a:gd name="T76" fmla="*/ 342 w 582"/>
                  <a:gd name="T77" fmla="*/ 3 h 204"/>
                  <a:gd name="T78" fmla="*/ 320 w 582"/>
                  <a:gd name="T79" fmla="*/ 1 h 204"/>
                  <a:gd name="T80" fmla="*/ 299 w 582"/>
                  <a:gd name="T81" fmla="*/ 0 h 204"/>
                  <a:gd name="T82" fmla="*/ 276 w 582"/>
                  <a:gd name="T83" fmla="*/ 0 h 204"/>
                  <a:gd name="T84" fmla="*/ 256 w 582"/>
                  <a:gd name="T85" fmla="*/ 0 h 204"/>
                  <a:gd name="T86" fmla="*/ 237 w 582"/>
                  <a:gd name="T87" fmla="*/ 1 h 204"/>
                  <a:gd name="T88" fmla="*/ 218 w 582"/>
                  <a:gd name="T89" fmla="*/ 2 h 204"/>
                  <a:gd name="T90" fmla="*/ 200 w 582"/>
                  <a:gd name="T91" fmla="*/ 4 h 204"/>
                  <a:gd name="T92" fmla="*/ 180 w 582"/>
                  <a:gd name="T93" fmla="*/ 8 h 204"/>
                  <a:gd name="T94" fmla="*/ 163 w 582"/>
                  <a:gd name="T95" fmla="*/ 10 h 204"/>
                  <a:gd name="T96" fmla="*/ 145 w 582"/>
                  <a:gd name="T97" fmla="*/ 15 h 204"/>
                  <a:gd name="T98" fmla="*/ 128 w 582"/>
                  <a:gd name="T99" fmla="*/ 19 h 204"/>
                  <a:gd name="T100" fmla="*/ 111 w 582"/>
                  <a:gd name="T101" fmla="*/ 25 h 204"/>
                  <a:gd name="T102" fmla="*/ 95 w 582"/>
                  <a:gd name="T103" fmla="*/ 31 h 204"/>
                  <a:gd name="T104" fmla="*/ 79 w 582"/>
                  <a:gd name="T105" fmla="*/ 38 h 204"/>
                  <a:gd name="T106" fmla="*/ 62 w 582"/>
                  <a:gd name="T107" fmla="*/ 47 h 204"/>
                  <a:gd name="T108" fmla="*/ 46 w 582"/>
                  <a:gd name="T109" fmla="*/ 55 h 204"/>
                  <a:gd name="T110" fmla="*/ 30 w 582"/>
                  <a:gd name="T111" fmla="*/ 64 h 204"/>
                  <a:gd name="T112" fmla="*/ 15 w 582"/>
                  <a:gd name="T113" fmla="*/ 73 h 204"/>
                  <a:gd name="T114" fmla="*/ 0 w 582"/>
                  <a:gd name="T115" fmla="*/ 84 h 204"/>
                  <a:gd name="T116" fmla="*/ 33 w 582"/>
                  <a:gd name="T117" fmla="*/ 169 h 2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2"/>
                  <a:gd name="T178" fmla="*/ 0 h 204"/>
                  <a:gd name="T179" fmla="*/ 582 w 582"/>
                  <a:gd name="T180" fmla="*/ 204 h 2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2" h="204">
                    <a:moveTo>
                      <a:pt x="52" y="196"/>
                    </a:moveTo>
                    <a:lnTo>
                      <a:pt x="72" y="183"/>
                    </a:lnTo>
                    <a:lnTo>
                      <a:pt x="91" y="172"/>
                    </a:lnTo>
                    <a:lnTo>
                      <a:pt x="108" y="161"/>
                    </a:lnTo>
                    <a:lnTo>
                      <a:pt x="123" y="153"/>
                    </a:lnTo>
                    <a:lnTo>
                      <a:pt x="136" y="146"/>
                    </a:lnTo>
                    <a:lnTo>
                      <a:pt x="149" y="140"/>
                    </a:lnTo>
                    <a:lnTo>
                      <a:pt x="162" y="135"/>
                    </a:lnTo>
                    <a:lnTo>
                      <a:pt x="173" y="133"/>
                    </a:lnTo>
                    <a:lnTo>
                      <a:pt x="184" y="131"/>
                    </a:lnTo>
                    <a:lnTo>
                      <a:pt x="196" y="128"/>
                    </a:lnTo>
                    <a:lnTo>
                      <a:pt x="207" y="127"/>
                    </a:lnTo>
                    <a:lnTo>
                      <a:pt x="221" y="126"/>
                    </a:lnTo>
                    <a:lnTo>
                      <a:pt x="235" y="126"/>
                    </a:lnTo>
                    <a:lnTo>
                      <a:pt x="250" y="126"/>
                    </a:lnTo>
                    <a:lnTo>
                      <a:pt x="266" y="126"/>
                    </a:lnTo>
                    <a:lnTo>
                      <a:pt x="285" y="126"/>
                    </a:lnTo>
                    <a:lnTo>
                      <a:pt x="294" y="126"/>
                    </a:lnTo>
                    <a:lnTo>
                      <a:pt x="303" y="126"/>
                    </a:lnTo>
                    <a:lnTo>
                      <a:pt x="310" y="127"/>
                    </a:lnTo>
                    <a:lnTo>
                      <a:pt x="320" y="127"/>
                    </a:lnTo>
                    <a:lnTo>
                      <a:pt x="328" y="127"/>
                    </a:lnTo>
                    <a:lnTo>
                      <a:pt x="337" y="128"/>
                    </a:lnTo>
                    <a:lnTo>
                      <a:pt x="345" y="130"/>
                    </a:lnTo>
                    <a:lnTo>
                      <a:pt x="353" y="131"/>
                    </a:lnTo>
                    <a:lnTo>
                      <a:pt x="361" y="132"/>
                    </a:lnTo>
                    <a:lnTo>
                      <a:pt x="370" y="133"/>
                    </a:lnTo>
                    <a:lnTo>
                      <a:pt x="377" y="134"/>
                    </a:lnTo>
                    <a:lnTo>
                      <a:pt x="386" y="135"/>
                    </a:lnTo>
                    <a:lnTo>
                      <a:pt x="393" y="136"/>
                    </a:lnTo>
                    <a:lnTo>
                      <a:pt x="402" y="139"/>
                    </a:lnTo>
                    <a:lnTo>
                      <a:pt x="409" y="141"/>
                    </a:lnTo>
                    <a:lnTo>
                      <a:pt x="417" y="144"/>
                    </a:lnTo>
                    <a:lnTo>
                      <a:pt x="424" y="146"/>
                    </a:lnTo>
                    <a:lnTo>
                      <a:pt x="431" y="148"/>
                    </a:lnTo>
                    <a:lnTo>
                      <a:pt x="439" y="151"/>
                    </a:lnTo>
                    <a:lnTo>
                      <a:pt x="446" y="154"/>
                    </a:lnTo>
                    <a:lnTo>
                      <a:pt x="453" y="157"/>
                    </a:lnTo>
                    <a:lnTo>
                      <a:pt x="460" y="160"/>
                    </a:lnTo>
                    <a:lnTo>
                      <a:pt x="467" y="164"/>
                    </a:lnTo>
                    <a:lnTo>
                      <a:pt x="474" y="167"/>
                    </a:lnTo>
                    <a:lnTo>
                      <a:pt x="481" y="172"/>
                    </a:lnTo>
                    <a:lnTo>
                      <a:pt x="489" y="175"/>
                    </a:lnTo>
                    <a:lnTo>
                      <a:pt x="496" y="179"/>
                    </a:lnTo>
                    <a:lnTo>
                      <a:pt x="501" y="183"/>
                    </a:lnTo>
                    <a:lnTo>
                      <a:pt x="509" y="188"/>
                    </a:lnTo>
                    <a:lnTo>
                      <a:pt x="514" y="193"/>
                    </a:lnTo>
                    <a:lnTo>
                      <a:pt x="521" y="198"/>
                    </a:lnTo>
                    <a:lnTo>
                      <a:pt x="528" y="203"/>
                    </a:lnTo>
                    <a:lnTo>
                      <a:pt x="553" y="164"/>
                    </a:lnTo>
                    <a:lnTo>
                      <a:pt x="568" y="132"/>
                    </a:lnTo>
                    <a:lnTo>
                      <a:pt x="581" y="97"/>
                    </a:lnTo>
                    <a:lnTo>
                      <a:pt x="573" y="91"/>
                    </a:lnTo>
                    <a:lnTo>
                      <a:pt x="565" y="84"/>
                    </a:lnTo>
                    <a:lnTo>
                      <a:pt x="556" y="78"/>
                    </a:lnTo>
                    <a:lnTo>
                      <a:pt x="548" y="73"/>
                    </a:lnTo>
                    <a:lnTo>
                      <a:pt x="540" y="68"/>
                    </a:lnTo>
                    <a:lnTo>
                      <a:pt x="531" y="63"/>
                    </a:lnTo>
                    <a:lnTo>
                      <a:pt x="523" y="58"/>
                    </a:lnTo>
                    <a:lnTo>
                      <a:pt x="514" y="53"/>
                    </a:lnTo>
                    <a:lnTo>
                      <a:pt x="505" y="48"/>
                    </a:lnTo>
                    <a:lnTo>
                      <a:pt x="496" y="44"/>
                    </a:lnTo>
                    <a:lnTo>
                      <a:pt x="487" y="40"/>
                    </a:lnTo>
                    <a:lnTo>
                      <a:pt x="478" y="35"/>
                    </a:lnTo>
                    <a:lnTo>
                      <a:pt x="469" y="32"/>
                    </a:lnTo>
                    <a:lnTo>
                      <a:pt x="459" y="30"/>
                    </a:lnTo>
                    <a:lnTo>
                      <a:pt x="450" y="25"/>
                    </a:lnTo>
                    <a:lnTo>
                      <a:pt x="441" y="23"/>
                    </a:lnTo>
                    <a:lnTo>
                      <a:pt x="431" y="19"/>
                    </a:lnTo>
                    <a:lnTo>
                      <a:pt x="422" y="17"/>
                    </a:lnTo>
                    <a:lnTo>
                      <a:pt x="411" y="15"/>
                    </a:lnTo>
                    <a:lnTo>
                      <a:pt x="402" y="12"/>
                    </a:lnTo>
                    <a:lnTo>
                      <a:pt x="393" y="10"/>
                    </a:lnTo>
                    <a:lnTo>
                      <a:pt x="382" y="9"/>
                    </a:lnTo>
                    <a:lnTo>
                      <a:pt x="372" y="6"/>
                    </a:lnTo>
                    <a:lnTo>
                      <a:pt x="362" y="6"/>
                    </a:lnTo>
                    <a:lnTo>
                      <a:pt x="352" y="4"/>
                    </a:lnTo>
                    <a:lnTo>
                      <a:pt x="342" y="3"/>
                    </a:lnTo>
                    <a:lnTo>
                      <a:pt x="331" y="2"/>
                    </a:lnTo>
                    <a:lnTo>
                      <a:pt x="320" y="1"/>
                    </a:lnTo>
                    <a:lnTo>
                      <a:pt x="310" y="1"/>
                    </a:lnTo>
                    <a:lnTo>
                      <a:pt x="299" y="0"/>
                    </a:lnTo>
                    <a:lnTo>
                      <a:pt x="288" y="0"/>
                    </a:lnTo>
                    <a:lnTo>
                      <a:pt x="276" y="0"/>
                    </a:lnTo>
                    <a:lnTo>
                      <a:pt x="266" y="0"/>
                    </a:lnTo>
                    <a:lnTo>
                      <a:pt x="256" y="0"/>
                    </a:lnTo>
                    <a:lnTo>
                      <a:pt x="247" y="1"/>
                    </a:lnTo>
                    <a:lnTo>
                      <a:pt x="237" y="1"/>
                    </a:lnTo>
                    <a:lnTo>
                      <a:pt x="227" y="1"/>
                    </a:lnTo>
                    <a:lnTo>
                      <a:pt x="218" y="2"/>
                    </a:lnTo>
                    <a:lnTo>
                      <a:pt x="209" y="3"/>
                    </a:lnTo>
                    <a:lnTo>
                      <a:pt x="200" y="4"/>
                    </a:lnTo>
                    <a:lnTo>
                      <a:pt x="189" y="6"/>
                    </a:lnTo>
                    <a:lnTo>
                      <a:pt x="180" y="8"/>
                    </a:lnTo>
                    <a:lnTo>
                      <a:pt x="171" y="9"/>
                    </a:lnTo>
                    <a:lnTo>
                      <a:pt x="163" y="10"/>
                    </a:lnTo>
                    <a:lnTo>
                      <a:pt x="154" y="12"/>
                    </a:lnTo>
                    <a:lnTo>
                      <a:pt x="145" y="15"/>
                    </a:lnTo>
                    <a:lnTo>
                      <a:pt x="137" y="17"/>
                    </a:lnTo>
                    <a:lnTo>
                      <a:pt x="128" y="19"/>
                    </a:lnTo>
                    <a:lnTo>
                      <a:pt x="120" y="23"/>
                    </a:lnTo>
                    <a:lnTo>
                      <a:pt x="111" y="25"/>
                    </a:lnTo>
                    <a:lnTo>
                      <a:pt x="102" y="27"/>
                    </a:lnTo>
                    <a:lnTo>
                      <a:pt x="95" y="31"/>
                    </a:lnTo>
                    <a:lnTo>
                      <a:pt x="86" y="35"/>
                    </a:lnTo>
                    <a:lnTo>
                      <a:pt x="79" y="38"/>
                    </a:lnTo>
                    <a:lnTo>
                      <a:pt x="70" y="43"/>
                    </a:lnTo>
                    <a:lnTo>
                      <a:pt x="62" y="47"/>
                    </a:lnTo>
                    <a:lnTo>
                      <a:pt x="54" y="50"/>
                    </a:lnTo>
                    <a:lnTo>
                      <a:pt x="46" y="55"/>
                    </a:lnTo>
                    <a:lnTo>
                      <a:pt x="38" y="60"/>
                    </a:lnTo>
                    <a:lnTo>
                      <a:pt x="30" y="64"/>
                    </a:lnTo>
                    <a:lnTo>
                      <a:pt x="23" y="69"/>
                    </a:lnTo>
                    <a:lnTo>
                      <a:pt x="15" y="73"/>
                    </a:lnTo>
                    <a:lnTo>
                      <a:pt x="7" y="78"/>
                    </a:lnTo>
                    <a:lnTo>
                      <a:pt x="0" y="84"/>
                    </a:lnTo>
                    <a:lnTo>
                      <a:pt x="12" y="125"/>
                    </a:lnTo>
                    <a:lnTo>
                      <a:pt x="33" y="169"/>
                    </a:lnTo>
                    <a:lnTo>
                      <a:pt x="52" y="196"/>
                    </a:lnTo>
                  </a:path>
                </a:pathLst>
              </a:custGeom>
              <a:solidFill>
                <a:schemeClr val="hlink"/>
              </a:solidFill>
              <a:ln w="9525" cap="rnd">
                <a:noFill/>
                <a:round/>
                <a:headEnd type="none" w="sm" len="sm"/>
                <a:tailEnd type="none" w="sm" len="sm"/>
              </a:ln>
            </p:spPr>
            <p:txBody>
              <a:bodyPr/>
              <a:lstStyle/>
              <a:p>
                <a:endParaRPr lang="tr-TR"/>
              </a:p>
            </p:txBody>
          </p:sp>
          <p:sp>
            <p:nvSpPr>
              <p:cNvPr id="11321" name="Freeform 150"/>
              <p:cNvSpPr>
                <a:spLocks/>
              </p:cNvSpPr>
              <p:nvPr/>
            </p:nvSpPr>
            <p:spPr bwMode="auto">
              <a:xfrm>
                <a:off x="1484" y="1413"/>
                <a:ext cx="237" cy="83"/>
              </a:xfrm>
              <a:custGeom>
                <a:avLst/>
                <a:gdLst>
                  <a:gd name="T0" fmla="*/ 236 w 237"/>
                  <a:gd name="T1" fmla="*/ 0 h 83"/>
                  <a:gd name="T2" fmla="*/ 218 w 237"/>
                  <a:gd name="T3" fmla="*/ 0 h 83"/>
                  <a:gd name="T4" fmla="*/ 202 w 237"/>
                  <a:gd name="T5" fmla="*/ 0 h 83"/>
                  <a:gd name="T6" fmla="*/ 187 w 237"/>
                  <a:gd name="T7" fmla="*/ 0 h 83"/>
                  <a:gd name="T8" fmla="*/ 173 w 237"/>
                  <a:gd name="T9" fmla="*/ 0 h 83"/>
                  <a:gd name="T10" fmla="*/ 160 w 237"/>
                  <a:gd name="T11" fmla="*/ 1 h 83"/>
                  <a:gd name="T12" fmla="*/ 146 w 237"/>
                  <a:gd name="T13" fmla="*/ 2 h 83"/>
                  <a:gd name="T14" fmla="*/ 135 w 237"/>
                  <a:gd name="T15" fmla="*/ 4 h 83"/>
                  <a:gd name="T16" fmla="*/ 123 w 237"/>
                  <a:gd name="T17" fmla="*/ 7 h 83"/>
                  <a:gd name="T18" fmla="*/ 111 w 237"/>
                  <a:gd name="T19" fmla="*/ 11 h 83"/>
                  <a:gd name="T20" fmla="*/ 98 w 237"/>
                  <a:gd name="T21" fmla="*/ 15 h 83"/>
                  <a:gd name="T22" fmla="*/ 86 w 237"/>
                  <a:gd name="T23" fmla="*/ 21 h 83"/>
                  <a:gd name="T24" fmla="*/ 72 w 237"/>
                  <a:gd name="T25" fmla="*/ 28 h 83"/>
                  <a:gd name="T26" fmla="*/ 56 w 237"/>
                  <a:gd name="T27" fmla="*/ 36 h 83"/>
                  <a:gd name="T28" fmla="*/ 39 w 237"/>
                  <a:gd name="T29" fmla="*/ 47 h 83"/>
                  <a:gd name="T30" fmla="*/ 20 w 237"/>
                  <a:gd name="T31" fmla="*/ 58 h 83"/>
                  <a:gd name="T32" fmla="*/ 0 w 237"/>
                  <a:gd name="T33" fmla="*/ 72 h 83"/>
                  <a:gd name="T34" fmla="*/ 7 w 237"/>
                  <a:gd name="T35" fmla="*/ 82 h 83"/>
                  <a:gd name="T36" fmla="*/ 28 w 237"/>
                  <a:gd name="T37" fmla="*/ 69 h 83"/>
                  <a:gd name="T38" fmla="*/ 45 w 237"/>
                  <a:gd name="T39" fmla="*/ 58 h 83"/>
                  <a:gd name="T40" fmla="*/ 62 w 237"/>
                  <a:gd name="T41" fmla="*/ 47 h 83"/>
                  <a:gd name="T42" fmla="*/ 77 w 237"/>
                  <a:gd name="T43" fmla="*/ 38 h 83"/>
                  <a:gd name="T44" fmla="*/ 91 w 237"/>
                  <a:gd name="T45" fmla="*/ 33 h 83"/>
                  <a:gd name="T46" fmla="*/ 104 w 237"/>
                  <a:gd name="T47" fmla="*/ 27 h 83"/>
                  <a:gd name="T48" fmla="*/ 114 w 237"/>
                  <a:gd name="T49" fmla="*/ 22 h 83"/>
                  <a:gd name="T50" fmla="*/ 126 w 237"/>
                  <a:gd name="T51" fmla="*/ 19 h 83"/>
                  <a:gd name="T52" fmla="*/ 137 w 237"/>
                  <a:gd name="T53" fmla="*/ 16 h 83"/>
                  <a:gd name="T54" fmla="*/ 148 w 237"/>
                  <a:gd name="T55" fmla="*/ 15 h 83"/>
                  <a:gd name="T56" fmla="*/ 160 w 237"/>
                  <a:gd name="T57" fmla="*/ 12 h 83"/>
                  <a:gd name="T58" fmla="*/ 173 w 237"/>
                  <a:gd name="T59" fmla="*/ 12 h 83"/>
                  <a:gd name="T60" fmla="*/ 187 w 237"/>
                  <a:gd name="T61" fmla="*/ 12 h 83"/>
                  <a:gd name="T62" fmla="*/ 202 w 237"/>
                  <a:gd name="T63" fmla="*/ 12 h 83"/>
                  <a:gd name="T64" fmla="*/ 218 w 237"/>
                  <a:gd name="T65" fmla="*/ 12 h 83"/>
                  <a:gd name="T66" fmla="*/ 236 w 237"/>
                  <a:gd name="T67" fmla="*/ 12 h 83"/>
                  <a:gd name="T68" fmla="*/ 236 w 237"/>
                  <a:gd name="T69" fmla="*/ 0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
                  <a:gd name="T106" fmla="*/ 0 h 83"/>
                  <a:gd name="T107" fmla="*/ 237 w 237"/>
                  <a:gd name="T108" fmla="*/ 83 h 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 h="83">
                    <a:moveTo>
                      <a:pt x="236" y="0"/>
                    </a:moveTo>
                    <a:lnTo>
                      <a:pt x="218" y="0"/>
                    </a:lnTo>
                    <a:lnTo>
                      <a:pt x="202" y="0"/>
                    </a:lnTo>
                    <a:lnTo>
                      <a:pt x="187" y="0"/>
                    </a:lnTo>
                    <a:lnTo>
                      <a:pt x="173" y="0"/>
                    </a:lnTo>
                    <a:lnTo>
                      <a:pt x="160" y="1"/>
                    </a:lnTo>
                    <a:lnTo>
                      <a:pt x="146" y="2"/>
                    </a:lnTo>
                    <a:lnTo>
                      <a:pt x="135" y="4"/>
                    </a:lnTo>
                    <a:lnTo>
                      <a:pt x="123" y="7"/>
                    </a:lnTo>
                    <a:lnTo>
                      <a:pt x="111" y="11"/>
                    </a:lnTo>
                    <a:lnTo>
                      <a:pt x="98" y="15"/>
                    </a:lnTo>
                    <a:lnTo>
                      <a:pt x="86" y="21"/>
                    </a:lnTo>
                    <a:lnTo>
                      <a:pt x="72" y="28"/>
                    </a:lnTo>
                    <a:lnTo>
                      <a:pt x="56" y="36"/>
                    </a:lnTo>
                    <a:lnTo>
                      <a:pt x="39" y="47"/>
                    </a:lnTo>
                    <a:lnTo>
                      <a:pt x="20" y="58"/>
                    </a:lnTo>
                    <a:lnTo>
                      <a:pt x="0" y="72"/>
                    </a:lnTo>
                    <a:lnTo>
                      <a:pt x="7" y="82"/>
                    </a:lnTo>
                    <a:lnTo>
                      <a:pt x="28" y="69"/>
                    </a:lnTo>
                    <a:lnTo>
                      <a:pt x="45" y="58"/>
                    </a:lnTo>
                    <a:lnTo>
                      <a:pt x="62" y="47"/>
                    </a:lnTo>
                    <a:lnTo>
                      <a:pt x="77" y="38"/>
                    </a:lnTo>
                    <a:lnTo>
                      <a:pt x="91" y="33"/>
                    </a:lnTo>
                    <a:lnTo>
                      <a:pt x="104" y="27"/>
                    </a:lnTo>
                    <a:lnTo>
                      <a:pt x="114" y="22"/>
                    </a:lnTo>
                    <a:lnTo>
                      <a:pt x="126" y="19"/>
                    </a:lnTo>
                    <a:lnTo>
                      <a:pt x="137" y="16"/>
                    </a:lnTo>
                    <a:lnTo>
                      <a:pt x="148" y="15"/>
                    </a:lnTo>
                    <a:lnTo>
                      <a:pt x="160" y="12"/>
                    </a:lnTo>
                    <a:lnTo>
                      <a:pt x="173" y="12"/>
                    </a:lnTo>
                    <a:lnTo>
                      <a:pt x="187" y="12"/>
                    </a:lnTo>
                    <a:lnTo>
                      <a:pt x="202" y="12"/>
                    </a:lnTo>
                    <a:lnTo>
                      <a:pt x="218" y="12"/>
                    </a:lnTo>
                    <a:lnTo>
                      <a:pt x="236" y="12"/>
                    </a:lnTo>
                    <a:lnTo>
                      <a:pt x="236" y="0"/>
                    </a:lnTo>
                  </a:path>
                </a:pathLst>
              </a:custGeom>
              <a:solidFill>
                <a:schemeClr val="hlink"/>
              </a:solidFill>
              <a:ln w="9525" cap="rnd">
                <a:noFill/>
                <a:round/>
                <a:headEnd type="none" w="sm" len="sm"/>
                <a:tailEnd type="none" w="sm" len="sm"/>
              </a:ln>
            </p:spPr>
            <p:txBody>
              <a:bodyPr/>
              <a:lstStyle/>
              <a:p>
                <a:endParaRPr lang="tr-TR"/>
              </a:p>
            </p:txBody>
          </p:sp>
          <p:sp>
            <p:nvSpPr>
              <p:cNvPr id="11322" name="Freeform 151"/>
              <p:cNvSpPr>
                <a:spLocks/>
              </p:cNvSpPr>
              <p:nvPr/>
            </p:nvSpPr>
            <p:spPr bwMode="auto">
              <a:xfrm>
                <a:off x="1721" y="1413"/>
                <a:ext cx="249" cy="90"/>
              </a:xfrm>
              <a:custGeom>
                <a:avLst/>
                <a:gdLst>
                  <a:gd name="T0" fmla="*/ 246 w 249"/>
                  <a:gd name="T1" fmla="*/ 79 h 90"/>
                  <a:gd name="T2" fmla="*/ 233 w 249"/>
                  <a:gd name="T3" fmla="*/ 69 h 90"/>
                  <a:gd name="T4" fmla="*/ 220 w 249"/>
                  <a:gd name="T5" fmla="*/ 58 h 90"/>
                  <a:gd name="T6" fmla="*/ 207 w 249"/>
                  <a:gd name="T7" fmla="*/ 50 h 90"/>
                  <a:gd name="T8" fmla="*/ 192 w 249"/>
                  <a:gd name="T9" fmla="*/ 42 h 90"/>
                  <a:gd name="T10" fmla="*/ 178 w 249"/>
                  <a:gd name="T11" fmla="*/ 35 h 90"/>
                  <a:gd name="T12" fmla="*/ 163 w 249"/>
                  <a:gd name="T13" fmla="*/ 29 h 90"/>
                  <a:gd name="T14" fmla="*/ 149 w 249"/>
                  <a:gd name="T15" fmla="*/ 22 h 90"/>
                  <a:gd name="T16" fmla="*/ 133 w 249"/>
                  <a:gd name="T17" fmla="*/ 17 h 90"/>
                  <a:gd name="T18" fmla="*/ 118 w 249"/>
                  <a:gd name="T19" fmla="*/ 13 h 90"/>
                  <a:gd name="T20" fmla="*/ 102 w 249"/>
                  <a:gd name="T21" fmla="*/ 11 h 90"/>
                  <a:gd name="T22" fmla="*/ 86 w 249"/>
                  <a:gd name="T23" fmla="*/ 6 h 90"/>
                  <a:gd name="T24" fmla="*/ 70 w 249"/>
                  <a:gd name="T25" fmla="*/ 4 h 90"/>
                  <a:gd name="T26" fmla="*/ 52 w 249"/>
                  <a:gd name="T27" fmla="*/ 2 h 90"/>
                  <a:gd name="T28" fmla="*/ 35 w 249"/>
                  <a:gd name="T29" fmla="*/ 1 h 90"/>
                  <a:gd name="T30" fmla="*/ 18 w 249"/>
                  <a:gd name="T31" fmla="*/ 1 h 90"/>
                  <a:gd name="T32" fmla="*/ 0 w 249"/>
                  <a:gd name="T33" fmla="*/ 0 h 90"/>
                  <a:gd name="T34" fmla="*/ 9 w 249"/>
                  <a:gd name="T35" fmla="*/ 13 h 90"/>
                  <a:gd name="T36" fmla="*/ 26 w 249"/>
                  <a:gd name="T37" fmla="*/ 13 h 90"/>
                  <a:gd name="T38" fmla="*/ 43 w 249"/>
                  <a:gd name="T39" fmla="*/ 14 h 90"/>
                  <a:gd name="T40" fmla="*/ 59 w 249"/>
                  <a:gd name="T41" fmla="*/ 16 h 90"/>
                  <a:gd name="T42" fmla="*/ 75 w 249"/>
                  <a:gd name="T43" fmla="*/ 19 h 90"/>
                  <a:gd name="T44" fmla="*/ 91 w 249"/>
                  <a:gd name="T45" fmla="*/ 21 h 90"/>
                  <a:gd name="T46" fmla="*/ 107 w 249"/>
                  <a:gd name="T47" fmla="*/ 24 h 90"/>
                  <a:gd name="T48" fmla="*/ 122 w 249"/>
                  <a:gd name="T49" fmla="*/ 28 h 90"/>
                  <a:gd name="T50" fmla="*/ 137 w 249"/>
                  <a:gd name="T51" fmla="*/ 32 h 90"/>
                  <a:gd name="T52" fmla="*/ 151 w 249"/>
                  <a:gd name="T53" fmla="*/ 37 h 90"/>
                  <a:gd name="T54" fmla="*/ 165 w 249"/>
                  <a:gd name="T55" fmla="*/ 43 h 90"/>
                  <a:gd name="T56" fmla="*/ 179 w 249"/>
                  <a:gd name="T57" fmla="*/ 50 h 90"/>
                  <a:gd name="T58" fmla="*/ 194 w 249"/>
                  <a:gd name="T59" fmla="*/ 58 h 90"/>
                  <a:gd name="T60" fmla="*/ 207 w 249"/>
                  <a:gd name="T61" fmla="*/ 66 h 90"/>
                  <a:gd name="T62" fmla="*/ 219 w 249"/>
                  <a:gd name="T63" fmla="*/ 74 h 90"/>
                  <a:gd name="T64" fmla="*/ 232 w 249"/>
                  <a:gd name="T65" fmla="*/ 84 h 90"/>
                  <a:gd name="T66" fmla="*/ 248 w 249"/>
                  <a:gd name="T67" fmla="*/ 88 h 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
                  <a:gd name="T103" fmla="*/ 0 h 90"/>
                  <a:gd name="T104" fmla="*/ 249 w 249"/>
                  <a:gd name="T105" fmla="*/ 90 h 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 h="90">
                    <a:moveTo>
                      <a:pt x="237" y="81"/>
                    </a:moveTo>
                    <a:lnTo>
                      <a:pt x="246" y="79"/>
                    </a:lnTo>
                    <a:lnTo>
                      <a:pt x="240" y="74"/>
                    </a:lnTo>
                    <a:lnTo>
                      <a:pt x="233" y="69"/>
                    </a:lnTo>
                    <a:lnTo>
                      <a:pt x="227" y="63"/>
                    </a:lnTo>
                    <a:lnTo>
                      <a:pt x="220" y="58"/>
                    </a:lnTo>
                    <a:lnTo>
                      <a:pt x="213" y="55"/>
                    </a:lnTo>
                    <a:lnTo>
                      <a:pt x="207" y="50"/>
                    </a:lnTo>
                    <a:lnTo>
                      <a:pt x="199" y="45"/>
                    </a:lnTo>
                    <a:lnTo>
                      <a:pt x="192" y="42"/>
                    </a:lnTo>
                    <a:lnTo>
                      <a:pt x="185" y="39"/>
                    </a:lnTo>
                    <a:lnTo>
                      <a:pt x="178" y="35"/>
                    </a:lnTo>
                    <a:lnTo>
                      <a:pt x="170" y="32"/>
                    </a:lnTo>
                    <a:lnTo>
                      <a:pt x="163" y="29"/>
                    </a:lnTo>
                    <a:lnTo>
                      <a:pt x="156" y="26"/>
                    </a:lnTo>
                    <a:lnTo>
                      <a:pt x="149" y="22"/>
                    </a:lnTo>
                    <a:lnTo>
                      <a:pt x="141" y="19"/>
                    </a:lnTo>
                    <a:lnTo>
                      <a:pt x="133" y="17"/>
                    </a:lnTo>
                    <a:lnTo>
                      <a:pt x="126" y="15"/>
                    </a:lnTo>
                    <a:lnTo>
                      <a:pt x="118" y="13"/>
                    </a:lnTo>
                    <a:lnTo>
                      <a:pt x="110" y="11"/>
                    </a:lnTo>
                    <a:lnTo>
                      <a:pt x="102" y="11"/>
                    </a:lnTo>
                    <a:lnTo>
                      <a:pt x="93" y="8"/>
                    </a:lnTo>
                    <a:lnTo>
                      <a:pt x="86" y="6"/>
                    </a:lnTo>
                    <a:lnTo>
                      <a:pt x="77" y="6"/>
                    </a:lnTo>
                    <a:lnTo>
                      <a:pt x="70" y="4"/>
                    </a:lnTo>
                    <a:lnTo>
                      <a:pt x="60" y="3"/>
                    </a:lnTo>
                    <a:lnTo>
                      <a:pt x="52" y="2"/>
                    </a:lnTo>
                    <a:lnTo>
                      <a:pt x="43" y="2"/>
                    </a:lnTo>
                    <a:lnTo>
                      <a:pt x="35" y="1"/>
                    </a:lnTo>
                    <a:lnTo>
                      <a:pt x="27" y="1"/>
                    </a:lnTo>
                    <a:lnTo>
                      <a:pt x="18" y="1"/>
                    </a:lnTo>
                    <a:lnTo>
                      <a:pt x="9" y="0"/>
                    </a:lnTo>
                    <a:lnTo>
                      <a:pt x="0" y="0"/>
                    </a:lnTo>
                    <a:lnTo>
                      <a:pt x="0" y="13"/>
                    </a:lnTo>
                    <a:lnTo>
                      <a:pt x="9" y="13"/>
                    </a:lnTo>
                    <a:lnTo>
                      <a:pt x="17" y="13"/>
                    </a:lnTo>
                    <a:lnTo>
                      <a:pt x="26" y="13"/>
                    </a:lnTo>
                    <a:lnTo>
                      <a:pt x="34" y="14"/>
                    </a:lnTo>
                    <a:lnTo>
                      <a:pt x="43" y="14"/>
                    </a:lnTo>
                    <a:lnTo>
                      <a:pt x="51" y="15"/>
                    </a:lnTo>
                    <a:lnTo>
                      <a:pt x="59" y="16"/>
                    </a:lnTo>
                    <a:lnTo>
                      <a:pt x="68" y="16"/>
                    </a:lnTo>
                    <a:lnTo>
                      <a:pt x="75" y="19"/>
                    </a:lnTo>
                    <a:lnTo>
                      <a:pt x="84" y="19"/>
                    </a:lnTo>
                    <a:lnTo>
                      <a:pt x="91" y="21"/>
                    </a:lnTo>
                    <a:lnTo>
                      <a:pt x="100" y="22"/>
                    </a:lnTo>
                    <a:lnTo>
                      <a:pt x="107" y="24"/>
                    </a:lnTo>
                    <a:lnTo>
                      <a:pt x="115" y="26"/>
                    </a:lnTo>
                    <a:lnTo>
                      <a:pt x="122" y="28"/>
                    </a:lnTo>
                    <a:lnTo>
                      <a:pt x="129" y="30"/>
                    </a:lnTo>
                    <a:lnTo>
                      <a:pt x="137" y="32"/>
                    </a:lnTo>
                    <a:lnTo>
                      <a:pt x="144" y="35"/>
                    </a:lnTo>
                    <a:lnTo>
                      <a:pt x="151" y="37"/>
                    </a:lnTo>
                    <a:lnTo>
                      <a:pt x="158" y="40"/>
                    </a:lnTo>
                    <a:lnTo>
                      <a:pt x="165" y="43"/>
                    </a:lnTo>
                    <a:lnTo>
                      <a:pt x="172" y="47"/>
                    </a:lnTo>
                    <a:lnTo>
                      <a:pt x="179" y="50"/>
                    </a:lnTo>
                    <a:lnTo>
                      <a:pt x="186" y="54"/>
                    </a:lnTo>
                    <a:lnTo>
                      <a:pt x="194" y="58"/>
                    </a:lnTo>
                    <a:lnTo>
                      <a:pt x="199" y="61"/>
                    </a:lnTo>
                    <a:lnTo>
                      <a:pt x="207" y="66"/>
                    </a:lnTo>
                    <a:lnTo>
                      <a:pt x="213" y="69"/>
                    </a:lnTo>
                    <a:lnTo>
                      <a:pt x="219" y="74"/>
                    </a:lnTo>
                    <a:lnTo>
                      <a:pt x="226" y="79"/>
                    </a:lnTo>
                    <a:lnTo>
                      <a:pt x="232" y="84"/>
                    </a:lnTo>
                    <a:lnTo>
                      <a:pt x="239" y="89"/>
                    </a:lnTo>
                    <a:lnTo>
                      <a:pt x="248" y="88"/>
                    </a:lnTo>
                    <a:lnTo>
                      <a:pt x="237" y="81"/>
                    </a:lnTo>
                  </a:path>
                </a:pathLst>
              </a:custGeom>
              <a:solidFill>
                <a:schemeClr val="hlink"/>
              </a:solidFill>
              <a:ln w="9525" cap="rnd">
                <a:noFill/>
                <a:round/>
                <a:headEnd type="none" w="sm" len="sm"/>
                <a:tailEnd type="none" w="sm" len="sm"/>
              </a:ln>
            </p:spPr>
            <p:txBody>
              <a:bodyPr/>
              <a:lstStyle/>
              <a:p>
                <a:endParaRPr lang="tr-TR"/>
              </a:p>
            </p:txBody>
          </p:sp>
          <p:sp>
            <p:nvSpPr>
              <p:cNvPr id="11323" name="Freeform 152"/>
              <p:cNvSpPr>
                <a:spLocks/>
              </p:cNvSpPr>
              <p:nvPr/>
            </p:nvSpPr>
            <p:spPr bwMode="auto">
              <a:xfrm>
                <a:off x="1959" y="1453"/>
                <a:ext cx="37" cy="47"/>
              </a:xfrm>
              <a:custGeom>
                <a:avLst/>
                <a:gdLst>
                  <a:gd name="T0" fmla="*/ 25 w 37"/>
                  <a:gd name="T1" fmla="*/ 0 h 47"/>
                  <a:gd name="T2" fmla="*/ 0 w 37"/>
                  <a:gd name="T3" fmla="*/ 39 h 47"/>
                  <a:gd name="T4" fmla="*/ 11 w 37"/>
                  <a:gd name="T5" fmla="*/ 46 h 47"/>
                  <a:gd name="T6" fmla="*/ 36 w 37"/>
                  <a:gd name="T7" fmla="*/ 6 h 47"/>
                  <a:gd name="T8" fmla="*/ 25 w 37"/>
                  <a:gd name="T9" fmla="*/ 0 h 47"/>
                  <a:gd name="T10" fmla="*/ 0 60000 65536"/>
                  <a:gd name="T11" fmla="*/ 0 60000 65536"/>
                  <a:gd name="T12" fmla="*/ 0 60000 65536"/>
                  <a:gd name="T13" fmla="*/ 0 60000 65536"/>
                  <a:gd name="T14" fmla="*/ 0 60000 65536"/>
                  <a:gd name="T15" fmla="*/ 0 w 37"/>
                  <a:gd name="T16" fmla="*/ 0 h 47"/>
                  <a:gd name="T17" fmla="*/ 37 w 37"/>
                  <a:gd name="T18" fmla="*/ 47 h 47"/>
                </a:gdLst>
                <a:ahLst/>
                <a:cxnLst>
                  <a:cxn ang="T10">
                    <a:pos x="T0" y="T1"/>
                  </a:cxn>
                  <a:cxn ang="T11">
                    <a:pos x="T2" y="T3"/>
                  </a:cxn>
                  <a:cxn ang="T12">
                    <a:pos x="T4" y="T5"/>
                  </a:cxn>
                  <a:cxn ang="T13">
                    <a:pos x="T6" y="T7"/>
                  </a:cxn>
                  <a:cxn ang="T14">
                    <a:pos x="T8" y="T9"/>
                  </a:cxn>
                </a:cxnLst>
                <a:rect l="T15" t="T16" r="T17" b="T18"/>
                <a:pathLst>
                  <a:path w="37" h="47">
                    <a:moveTo>
                      <a:pt x="25" y="0"/>
                    </a:moveTo>
                    <a:lnTo>
                      <a:pt x="0" y="39"/>
                    </a:lnTo>
                    <a:lnTo>
                      <a:pt x="11" y="46"/>
                    </a:lnTo>
                    <a:lnTo>
                      <a:pt x="36" y="6"/>
                    </a:lnTo>
                    <a:lnTo>
                      <a:pt x="25" y="0"/>
                    </a:lnTo>
                  </a:path>
                </a:pathLst>
              </a:custGeom>
              <a:solidFill>
                <a:schemeClr val="hlink"/>
              </a:solidFill>
              <a:ln w="9525" cap="rnd">
                <a:noFill/>
                <a:round/>
                <a:headEnd type="none" w="sm" len="sm"/>
                <a:tailEnd type="none" w="sm" len="sm"/>
              </a:ln>
            </p:spPr>
            <p:txBody>
              <a:bodyPr/>
              <a:lstStyle/>
              <a:p>
                <a:endParaRPr lang="tr-TR"/>
              </a:p>
            </p:txBody>
          </p:sp>
          <p:sp>
            <p:nvSpPr>
              <p:cNvPr id="11324" name="Freeform 153"/>
              <p:cNvSpPr>
                <a:spLocks/>
              </p:cNvSpPr>
              <p:nvPr/>
            </p:nvSpPr>
            <p:spPr bwMode="auto">
              <a:xfrm>
                <a:off x="1985" y="1419"/>
                <a:ext cx="26" cy="40"/>
              </a:xfrm>
              <a:custGeom>
                <a:avLst/>
                <a:gdLst>
                  <a:gd name="T0" fmla="*/ 14 w 26"/>
                  <a:gd name="T1" fmla="*/ 4 h 40"/>
                  <a:gd name="T2" fmla="*/ 14 w 26"/>
                  <a:gd name="T3" fmla="*/ 3 h 40"/>
                  <a:gd name="T4" fmla="*/ 0 w 26"/>
                  <a:gd name="T5" fmla="*/ 34 h 40"/>
                  <a:gd name="T6" fmla="*/ 10 w 26"/>
                  <a:gd name="T7" fmla="*/ 39 h 40"/>
                  <a:gd name="T8" fmla="*/ 25 w 26"/>
                  <a:gd name="T9" fmla="*/ 9 h 40"/>
                  <a:gd name="T10" fmla="*/ 25 w 26"/>
                  <a:gd name="T11" fmla="*/ 8 h 40"/>
                  <a:gd name="T12" fmla="*/ 25 w 26"/>
                  <a:gd name="T13" fmla="*/ 9 h 40"/>
                  <a:gd name="T14" fmla="*/ 25 w 26"/>
                  <a:gd name="T15" fmla="*/ 6 h 40"/>
                  <a:gd name="T16" fmla="*/ 25 w 26"/>
                  <a:gd name="T17" fmla="*/ 4 h 40"/>
                  <a:gd name="T18" fmla="*/ 23 w 26"/>
                  <a:gd name="T19" fmla="*/ 2 h 40"/>
                  <a:gd name="T20" fmla="*/ 21 w 26"/>
                  <a:gd name="T21" fmla="*/ 1 h 40"/>
                  <a:gd name="T22" fmla="*/ 19 w 26"/>
                  <a:gd name="T23" fmla="*/ 0 h 40"/>
                  <a:gd name="T24" fmla="*/ 18 w 26"/>
                  <a:gd name="T25" fmla="*/ 0 h 40"/>
                  <a:gd name="T26" fmla="*/ 16 w 26"/>
                  <a:gd name="T27" fmla="*/ 1 h 40"/>
                  <a:gd name="T28" fmla="*/ 14 w 26"/>
                  <a:gd name="T29" fmla="*/ 3 h 40"/>
                  <a:gd name="T30" fmla="*/ 14 w 26"/>
                  <a:gd name="T31" fmla="*/ 4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40"/>
                  <a:gd name="T50" fmla="*/ 26 w 26"/>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40">
                    <a:moveTo>
                      <a:pt x="14" y="4"/>
                    </a:moveTo>
                    <a:lnTo>
                      <a:pt x="14" y="3"/>
                    </a:lnTo>
                    <a:lnTo>
                      <a:pt x="0" y="34"/>
                    </a:lnTo>
                    <a:lnTo>
                      <a:pt x="10" y="39"/>
                    </a:lnTo>
                    <a:lnTo>
                      <a:pt x="25" y="9"/>
                    </a:lnTo>
                    <a:lnTo>
                      <a:pt x="25" y="8"/>
                    </a:lnTo>
                    <a:lnTo>
                      <a:pt x="25" y="9"/>
                    </a:lnTo>
                    <a:lnTo>
                      <a:pt x="25" y="6"/>
                    </a:lnTo>
                    <a:lnTo>
                      <a:pt x="25" y="4"/>
                    </a:lnTo>
                    <a:lnTo>
                      <a:pt x="23" y="2"/>
                    </a:lnTo>
                    <a:lnTo>
                      <a:pt x="21" y="1"/>
                    </a:lnTo>
                    <a:lnTo>
                      <a:pt x="19" y="0"/>
                    </a:lnTo>
                    <a:lnTo>
                      <a:pt x="18" y="0"/>
                    </a:lnTo>
                    <a:lnTo>
                      <a:pt x="16" y="1"/>
                    </a:lnTo>
                    <a:lnTo>
                      <a:pt x="14" y="3"/>
                    </a:lnTo>
                    <a:lnTo>
                      <a:pt x="14" y="4"/>
                    </a:lnTo>
                  </a:path>
                </a:pathLst>
              </a:custGeom>
              <a:solidFill>
                <a:schemeClr val="hlink"/>
              </a:solidFill>
              <a:ln w="9525" cap="rnd">
                <a:noFill/>
                <a:round/>
                <a:headEnd type="none" w="sm" len="sm"/>
                <a:tailEnd type="none" w="sm" len="sm"/>
              </a:ln>
            </p:spPr>
            <p:txBody>
              <a:bodyPr/>
              <a:lstStyle/>
              <a:p>
                <a:endParaRPr lang="tr-TR"/>
              </a:p>
            </p:txBody>
          </p:sp>
          <p:sp>
            <p:nvSpPr>
              <p:cNvPr id="11325" name="Freeform 154"/>
              <p:cNvSpPr>
                <a:spLocks/>
              </p:cNvSpPr>
              <p:nvPr/>
            </p:nvSpPr>
            <p:spPr bwMode="auto">
              <a:xfrm>
                <a:off x="1999" y="1385"/>
                <a:ext cx="26" cy="43"/>
              </a:xfrm>
              <a:custGeom>
                <a:avLst/>
                <a:gdLst>
                  <a:gd name="T0" fmla="*/ 16 w 26"/>
                  <a:gd name="T1" fmla="*/ 10 h 43"/>
                  <a:gd name="T2" fmla="*/ 14 w 26"/>
                  <a:gd name="T3" fmla="*/ 3 h 43"/>
                  <a:gd name="T4" fmla="*/ 0 w 26"/>
                  <a:gd name="T5" fmla="*/ 39 h 43"/>
                  <a:gd name="T6" fmla="*/ 12 w 26"/>
                  <a:gd name="T7" fmla="*/ 42 h 43"/>
                  <a:gd name="T8" fmla="*/ 25 w 26"/>
                  <a:gd name="T9" fmla="*/ 8 h 43"/>
                  <a:gd name="T10" fmla="*/ 23 w 26"/>
                  <a:gd name="T11" fmla="*/ 1 h 43"/>
                  <a:gd name="T12" fmla="*/ 25 w 26"/>
                  <a:gd name="T13" fmla="*/ 8 h 43"/>
                  <a:gd name="T14" fmla="*/ 25 w 26"/>
                  <a:gd name="T15" fmla="*/ 6 h 43"/>
                  <a:gd name="T16" fmla="*/ 25 w 26"/>
                  <a:gd name="T17" fmla="*/ 3 h 43"/>
                  <a:gd name="T18" fmla="*/ 23 w 26"/>
                  <a:gd name="T19" fmla="*/ 1 h 43"/>
                  <a:gd name="T20" fmla="*/ 21 w 26"/>
                  <a:gd name="T21" fmla="*/ 0 h 43"/>
                  <a:gd name="T22" fmla="*/ 19 w 26"/>
                  <a:gd name="T23" fmla="*/ 0 h 43"/>
                  <a:gd name="T24" fmla="*/ 16 w 26"/>
                  <a:gd name="T25" fmla="*/ 0 h 43"/>
                  <a:gd name="T26" fmla="*/ 14 w 26"/>
                  <a:gd name="T27" fmla="*/ 1 h 43"/>
                  <a:gd name="T28" fmla="*/ 14 w 26"/>
                  <a:gd name="T29" fmla="*/ 3 h 43"/>
                  <a:gd name="T30" fmla="*/ 16 w 26"/>
                  <a:gd name="T31" fmla="*/ 1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43"/>
                  <a:gd name="T50" fmla="*/ 26 w 26"/>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43">
                    <a:moveTo>
                      <a:pt x="16" y="10"/>
                    </a:moveTo>
                    <a:lnTo>
                      <a:pt x="14" y="3"/>
                    </a:lnTo>
                    <a:lnTo>
                      <a:pt x="0" y="39"/>
                    </a:lnTo>
                    <a:lnTo>
                      <a:pt x="12" y="42"/>
                    </a:lnTo>
                    <a:lnTo>
                      <a:pt x="25" y="8"/>
                    </a:lnTo>
                    <a:lnTo>
                      <a:pt x="23" y="1"/>
                    </a:lnTo>
                    <a:lnTo>
                      <a:pt x="25" y="8"/>
                    </a:lnTo>
                    <a:lnTo>
                      <a:pt x="25" y="6"/>
                    </a:lnTo>
                    <a:lnTo>
                      <a:pt x="25" y="3"/>
                    </a:lnTo>
                    <a:lnTo>
                      <a:pt x="23" y="1"/>
                    </a:lnTo>
                    <a:lnTo>
                      <a:pt x="21" y="0"/>
                    </a:lnTo>
                    <a:lnTo>
                      <a:pt x="19" y="0"/>
                    </a:lnTo>
                    <a:lnTo>
                      <a:pt x="16" y="0"/>
                    </a:lnTo>
                    <a:lnTo>
                      <a:pt x="14" y="1"/>
                    </a:lnTo>
                    <a:lnTo>
                      <a:pt x="14" y="3"/>
                    </a:lnTo>
                    <a:lnTo>
                      <a:pt x="16" y="10"/>
                    </a:lnTo>
                  </a:path>
                </a:pathLst>
              </a:custGeom>
              <a:solidFill>
                <a:schemeClr val="hlink"/>
              </a:solidFill>
              <a:ln w="9525" cap="rnd">
                <a:noFill/>
                <a:round/>
                <a:headEnd type="none" w="sm" len="sm"/>
                <a:tailEnd type="none" w="sm" len="sm"/>
              </a:ln>
            </p:spPr>
            <p:txBody>
              <a:bodyPr/>
              <a:lstStyle/>
              <a:p>
                <a:endParaRPr lang="tr-TR"/>
              </a:p>
            </p:txBody>
          </p:sp>
          <p:sp>
            <p:nvSpPr>
              <p:cNvPr id="11326" name="Freeform 155"/>
              <p:cNvSpPr>
                <a:spLocks/>
              </p:cNvSpPr>
              <p:nvPr/>
            </p:nvSpPr>
            <p:spPr bwMode="auto">
              <a:xfrm>
                <a:off x="1712" y="1288"/>
                <a:ext cx="311" cy="107"/>
              </a:xfrm>
              <a:custGeom>
                <a:avLst/>
                <a:gdLst>
                  <a:gd name="T0" fmla="*/ 10 w 311"/>
                  <a:gd name="T1" fmla="*/ 12 h 107"/>
                  <a:gd name="T2" fmla="*/ 32 w 311"/>
                  <a:gd name="T3" fmla="*/ 12 h 107"/>
                  <a:gd name="T4" fmla="*/ 53 w 311"/>
                  <a:gd name="T5" fmla="*/ 14 h 107"/>
                  <a:gd name="T6" fmla="*/ 75 w 311"/>
                  <a:gd name="T7" fmla="*/ 16 h 107"/>
                  <a:gd name="T8" fmla="*/ 95 w 311"/>
                  <a:gd name="T9" fmla="*/ 19 h 107"/>
                  <a:gd name="T10" fmla="*/ 115 w 311"/>
                  <a:gd name="T11" fmla="*/ 23 h 107"/>
                  <a:gd name="T12" fmla="*/ 135 w 311"/>
                  <a:gd name="T13" fmla="*/ 27 h 107"/>
                  <a:gd name="T14" fmla="*/ 153 w 311"/>
                  <a:gd name="T15" fmla="*/ 32 h 107"/>
                  <a:gd name="T16" fmla="*/ 172 w 311"/>
                  <a:gd name="T17" fmla="*/ 38 h 107"/>
                  <a:gd name="T18" fmla="*/ 191 w 311"/>
                  <a:gd name="T19" fmla="*/ 45 h 107"/>
                  <a:gd name="T20" fmla="*/ 209 w 311"/>
                  <a:gd name="T21" fmla="*/ 51 h 107"/>
                  <a:gd name="T22" fmla="*/ 227 w 311"/>
                  <a:gd name="T23" fmla="*/ 60 h 107"/>
                  <a:gd name="T24" fmla="*/ 245 w 311"/>
                  <a:gd name="T25" fmla="*/ 69 h 107"/>
                  <a:gd name="T26" fmla="*/ 261 w 311"/>
                  <a:gd name="T27" fmla="*/ 78 h 107"/>
                  <a:gd name="T28" fmla="*/ 278 w 311"/>
                  <a:gd name="T29" fmla="*/ 88 h 107"/>
                  <a:gd name="T30" fmla="*/ 294 w 311"/>
                  <a:gd name="T31" fmla="*/ 101 h 107"/>
                  <a:gd name="T32" fmla="*/ 310 w 311"/>
                  <a:gd name="T33" fmla="*/ 97 h 107"/>
                  <a:gd name="T34" fmla="*/ 293 w 311"/>
                  <a:gd name="T35" fmla="*/ 84 h 107"/>
                  <a:gd name="T36" fmla="*/ 276 w 311"/>
                  <a:gd name="T37" fmla="*/ 72 h 107"/>
                  <a:gd name="T38" fmla="*/ 259 w 311"/>
                  <a:gd name="T39" fmla="*/ 64 h 107"/>
                  <a:gd name="T40" fmla="*/ 241 w 311"/>
                  <a:gd name="T41" fmla="*/ 53 h 107"/>
                  <a:gd name="T42" fmla="*/ 223 w 311"/>
                  <a:gd name="T43" fmla="*/ 45 h 107"/>
                  <a:gd name="T44" fmla="*/ 205 w 311"/>
                  <a:gd name="T45" fmla="*/ 37 h 107"/>
                  <a:gd name="T46" fmla="*/ 186 w 311"/>
                  <a:gd name="T47" fmla="*/ 30 h 107"/>
                  <a:gd name="T48" fmla="*/ 167 w 311"/>
                  <a:gd name="T49" fmla="*/ 23 h 107"/>
                  <a:gd name="T50" fmla="*/ 147 w 311"/>
                  <a:gd name="T51" fmla="*/ 17 h 107"/>
                  <a:gd name="T52" fmla="*/ 127 w 311"/>
                  <a:gd name="T53" fmla="*/ 12 h 107"/>
                  <a:gd name="T54" fmla="*/ 107 w 311"/>
                  <a:gd name="T55" fmla="*/ 9 h 107"/>
                  <a:gd name="T56" fmla="*/ 86 w 311"/>
                  <a:gd name="T57" fmla="*/ 6 h 107"/>
                  <a:gd name="T58" fmla="*/ 66 w 311"/>
                  <a:gd name="T59" fmla="*/ 3 h 107"/>
                  <a:gd name="T60" fmla="*/ 44 w 311"/>
                  <a:gd name="T61" fmla="*/ 1 h 107"/>
                  <a:gd name="T62" fmla="*/ 22 w 311"/>
                  <a:gd name="T63" fmla="*/ 1 h 107"/>
                  <a:gd name="T64" fmla="*/ 0 w 311"/>
                  <a:gd name="T65" fmla="*/ 0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07"/>
                  <a:gd name="T101" fmla="*/ 311 w 311"/>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07">
                    <a:moveTo>
                      <a:pt x="0" y="12"/>
                    </a:moveTo>
                    <a:lnTo>
                      <a:pt x="10" y="12"/>
                    </a:lnTo>
                    <a:lnTo>
                      <a:pt x="21" y="12"/>
                    </a:lnTo>
                    <a:lnTo>
                      <a:pt x="32" y="12"/>
                    </a:lnTo>
                    <a:lnTo>
                      <a:pt x="43" y="14"/>
                    </a:lnTo>
                    <a:lnTo>
                      <a:pt x="53" y="14"/>
                    </a:lnTo>
                    <a:lnTo>
                      <a:pt x="64" y="14"/>
                    </a:lnTo>
                    <a:lnTo>
                      <a:pt x="75" y="16"/>
                    </a:lnTo>
                    <a:lnTo>
                      <a:pt x="84" y="17"/>
                    </a:lnTo>
                    <a:lnTo>
                      <a:pt x="95" y="19"/>
                    </a:lnTo>
                    <a:lnTo>
                      <a:pt x="105" y="20"/>
                    </a:lnTo>
                    <a:lnTo>
                      <a:pt x="115" y="23"/>
                    </a:lnTo>
                    <a:lnTo>
                      <a:pt x="124" y="25"/>
                    </a:lnTo>
                    <a:lnTo>
                      <a:pt x="135" y="27"/>
                    </a:lnTo>
                    <a:lnTo>
                      <a:pt x="144" y="30"/>
                    </a:lnTo>
                    <a:lnTo>
                      <a:pt x="153" y="32"/>
                    </a:lnTo>
                    <a:lnTo>
                      <a:pt x="162" y="35"/>
                    </a:lnTo>
                    <a:lnTo>
                      <a:pt x="172" y="38"/>
                    </a:lnTo>
                    <a:lnTo>
                      <a:pt x="181" y="41"/>
                    </a:lnTo>
                    <a:lnTo>
                      <a:pt x="191" y="45"/>
                    </a:lnTo>
                    <a:lnTo>
                      <a:pt x="200" y="47"/>
                    </a:lnTo>
                    <a:lnTo>
                      <a:pt x="209" y="51"/>
                    </a:lnTo>
                    <a:lnTo>
                      <a:pt x="218" y="56"/>
                    </a:lnTo>
                    <a:lnTo>
                      <a:pt x="227" y="60"/>
                    </a:lnTo>
                    <a:lnTo>
                      <a:pt x="236" y="64"/>
                    </a:lnTo>
                    <a:lnTo>
                      <a:pt x="245" y="69"/>
                    </a:lnTo>
                    <a:lnTo>
                      <a:pt x="252" y="74"/>
                    </a:lnTo>
                    <a:lnTo>
                      <a:pt x="261" y="78"/>
                    </a:lnTo>
                    <a:lnTo>
                      <a:pt x="270" y="83"/>
                    </a:lnTo>
                    <a:lnTo>
                      <a:pt x="278" y="88"/>
                    </a:lnTo>
                    <a:lnTo>
                      <a:pt x="286" y="95"/>
                    </a:lnTo>
                    <a:lnTo>
                      <a:pt x="294" y="101"/>
                    </a:lnTo>
                    <a:lnTo>
                      <a:pt x="302" y="106"/>
                    </a:lnTo>
                    <a:lnTo>
                      <a:pt x="310" y="97"/>
                    </a:lnTo>
                    <a:lnTo>
                      <a:pt x="301" y="90"/>
                    </a:lnTo>
                    <a:lnTo>
                      <a:pt x="293" y="84"/>
                    </a:lnTo>
                    <a:lnTo>
                      <a:pt x="285" y="78"/>
                    </a:lnTo>
                    <a:lnTo>
                      <a:pt x="276" y="72"/>
                    </a:lnTo>
                    <a:lnTo>
                      <a:pt x="268" y="68"/>
                    </a:lnTo>
                    <a:lnTo>
                      <a:pt x="259" y="64"/>
                    </a:lnTo>
                    <a:lnTo>
                      <a:pt x="250" y="58"/>
                    </a:lnTo>
                    <a:lnTo>
                      <a:pt x="241" y="53"/>
                    </a:lnTo>
                    <a:lnTo>
                      <a:pt x="232" y="48"/>
                    </a:lnTo>
                    <a:lnTo>
                      <a:pt x="223" y="45"/>
                    </a:lnTo>
                    <a:lnTo>
                      <a:pt x="214" y="40"/>
                    </a:lnTo>
                    <a:lnTo>
                      <a:pt x="205" y="37"/>
                    </a:lnTo>
                    <a:lnTo>
                      <a:pt x="195" y="33"/>
                    </a:lnTo>
                    <a:lnTo>
                      <a:pt x="186" y="30"/>
                    </a:lnTo>
                    <a:lnTo>
                      <a:pt x="176" y="25"/>
                    </a:lnTo>
                    <a:lnTo>
                      <a:pt x="167" y="23"/>
                    </a:lnTo>
                    <a:lnTo>
                      <a:pt x="158" y="20"/>
                    </a:lnTo>
                    <a:lnTo>
                      <a:pt x="147" y="17"/>
                    </a:lnTo>
                    <a:lnTo>
                      <a:pt x="137" y="14"/>
                    </a:lnTo>
                    <a:lnTo>
                      <a:pt x="127" y="12"/>
                    </a:lnTo>
                    <a:lnTo>
                      <a:pt x="117" y="11"/>
                    </a:lnTo>
                    <a:lnTo>
                      <a:pt x="107" y="9"/>
                    </a:lnTo>
                    <a:lnTo>
                      <a:pt x="97" y="6"/>
                    </a:lnTo>
                    <a:lnTo>
                      <a:pt x="86" y="6"/>
                    </a:lnTo>
                    <a:lnTo>
                      <a:pt x="77" y="4"/>
                    </a:lnTo>
                    <a:lnTo>
                      <a:pt x="66" y="3"/>
                    </a:lnTo>
                    <a:lnTo>
                      <a:pt x="54" y="2"/>
                    </a:lnTo>
                    <a:lnTo>
                      <a:pt x="44" y="1"/>
                    </a:lnTo>
                    <a:lnTo>
                      <a:pt x="33" y="1"/>
                    </a:lnTo>
                    <a:lnTo>
                      <a:pt x="22" y="1"/>
                    </a:lnTo>
                    <a:lnTo>
                      <a:pt x="10" y="0"/>
                    </a:lnTo>
                    <a:lnTo>
                      <a:pt x="0" y="0"/>
                    </a:lnTo>
                    <a:lnTo>
                      <a:pt x="0" y="12"/>
                    </a:lnTo>
                  </a:path>
                </a:pathLst>
              </a:custGeom>
              <a:solidFill>
                <a:schemeClr val="hlink"/>
              </a:solidFill>
              <a:ln w="9525" cap="rnd">
                <a:noFill/>
                <a:round/>
                <a:headEnd type="none" w="sm" len="sm"/>
                <a:tailEnd type="none" w="sm" len="sm"/>
              </a:ln>
            </p:spPr>
            <p:txBody>
              <a:bodyPr/>
              <a:lstStyle/>
              <a:p>
                <a:endParaRPr lang="tr-TR"/>
              </a:p>
            </p:txBody>
          </p:sp>
          <p:sp>
            <p:nvSpPr>
              <p:cNvPr id="11327" name="Freeform 156"/>
              <p:cNvSpPr>
                <a:spLocks/>
              </p:cNvSpPr>
              <p:nvPr/>
            </p:nvSpPr>
            <p:spPr bwMode="auto">
              <a:xfrm>
                <a:off x="1429" y="1288"/>
                <a:ext cx="284" cy="96"/>
              </a:xfrm>
              <a:custGeom>
                <a:avLst/>
                <a:gdLst>
                  <a:gd name="T0" fmla="*/ 10 w 284"/>
                  <a:gd name="T1" fmla="*/ 95 h 96"/>
                  <a:gd name="T2" fmla="*/ 25 w 284"/>
                  <a:gd name="T3" fmla="*/ 85 h 96"/>
                  <a:gd name="T4" fmla="*/ 40 w 284"/>
                  <a:gd name="T5" fmla="*/ 75 h 96"/>
                  <a:gd name="T6" fmla="*/ 55 w 284"/>
                  <a:gd name="T7" fmla="*/ 66 h 96"/>
                  <a:gd name="T8" fmla="*/ 71 w 284"/>
                  <a:gd name="T9" fmla="*/ 58 h 96"/>
                  <a:gd name="T10" fmla="*/ 86 w 284"/>
                  <a:gd name="T11" fmla="*/ 50 h 96"/>
                  <a:gd name="T12" fmla="*/ 102 w 284"/>
                  <a:gd name="T13" fmla="*/ 44 h 96"/>
                  <a:gd name="T14" fmla="*/ 120 w 284"/>
                  <a:gd name="T15" fmla="*/ 38 h 96"/>
                  <a:gd name="T16" fmla="*/ 137 w 284"/>
                  <a:gd name="T17" fmla="*/ 32 h 96"/>
                  <a:gd name="T18" fmla="*/ 153 w 284"/>
                  <a:gd name="T19" fmla="*/ 27 h 96"/>
                  <a:gd name="T20" fmla="*/ 171 w 284"/>
                  <a:gd name="T21" fmla="*/ 23 h 96"/>
                  <a:gd name="T22" fmla="*/ 189 w 284"/>
                  <a:gd name="T23" fmla="*/ 21 h 96"/>
                  <a:gd name="T24" fmla="*/ 207 w 284"/>
                  <a:gd name="T25" fmla="*/ 17 h 96"/>
                  <a:gd name="T26" fmla="*/ 226 w 284"/>
                  <a:gd name="T27" fmla="*/ 15 h 96"/>
                  <a:gd name="T28" fmla="*/ 244 w 284"/>
                  <a:gd name="T29" fmla="*/ 14 h 96"/>
                  <a:gd name="T30" fmla="*/ 263 w 284"/>
                  <a:gd name="T31" fmla="*/ 12 h 96"/>
                  <a:gd name="T32" fmla="*/ 283 w 284"/>
                  <a:gd name="T33" fmla="*/ 12 h 96"/>
                  <a:gd name="T34" fmla="*/ 274 w 284"/>
                  <a:gd name="T35" fmla="*/ 0 h 96"/>
                  <a:gd name="T36" fmla="*/ 253 w 284"/>
                  <a:gd name="T37" fmla="*/ 1 h 96"/>
                  <a:gd name="T38" fmla="*/ 233 w 284"/>
                  <a:gd name="T39" fmla="*/ 2 h 96"/>
                  <a:gd name="T40" fmla="*/ 214 w 284"/>
                  <a:gd name="T41" fmla="*/ 4 h 96"/>
                  <a:gd name="T42" fmla="*/ 196 w 284"/>
                  <a:gd name="T43" fmla="*/ 6 h 96"/>
                  <a:gd name="T44" fmla="*/ 177 w 284"/>
                  <a:gd name="T45" fmla="*/ 9 h 96"/>
                  <a:gd name="T46" fmla="*/ 159 w 284"/>
                  <a:gd name="T47" fmla="*/ 14 h 96"/>
                  <a:gd name="T48" fmla="*/ 142 w 284"/>
                  <a:gd name="T49" fmla="*/ 17 h 96"/>
                  <a:gd name="T50" fmla="*/ 125 w 284"/>
                  <a:gd name="T51" fmla="*/ 23 h 96"/>
                  <a:gd name="T52" fmla="*/ 108 w 284"/>
                  <a:gd name="T53" fmla="*/ 29 h 96"/>
                  <a:gd name="T54" fmla="*/ 90 w 284"/>
                  <a:gd name="T55" fmla="*/ 35 h 96"/>
                  <a:gd name="T56" fmla="*/ 73 w 284"/>
                  <a:gd name="T57" fmla="*/ 43 h 96"/>
                  <a:gd name="T58" fmla="*/ 57 w 284"/>
                  <a:gd name="T59" fmla="*/ 51 h 96"/>
                  <a:gd name="T60" fmla="*/ 41 w 284"/>
                  <a:gd name="T61" fmla="*/ 59 h 96"/>
                  <a:gd name="T62" fmla="*/ 26 w 284"/>
                  <a:gd name="T63" fmla="*/ 69 h 96"/>
                  <a:gd name="T64" fmla="*/ 10 w 284"/>
                  <a:gd name="T65" fmla="*/ 80 h 96"/>
                  <a:gd name="T66" fmla="*/ 0 w 284"/>
                  <a:gd name="T67" fmla="*/ 92 h 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4"/>
                  <a:gd name="T103" fmla="*/ 0 h 96"/>
                  <a:gd name="T104" fmla="*/ 284 w 284"/>
                  <a:gd name="T105" fmla="*/ 96 h 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4" h="96">
                    <a:moveTo>
                      <a:pt x="12" y="88"/>
                    </a:moveTo>
                    <a:lnTo>
                      <a:pt x="10" y="95"/>
                    </a:lnTo>
                    <a:lnTo>
                      <a:pt x="17" y="90"/>
                    </a:lnTo>
                    <a:lnTo>
                      <a:pt x="25" y="85"/>
                    </a:lnTo>
                    <a:lnTo>
                      <a:pt x="32" y="80"/>
                    </a:lnTo>
                    <a:lnTo>
                      <a:pt x="40" y="75"/>
                    </a:lnTo>
                    <a:lnTo>
                      <a:pt x="48" y="71"/>
                    </a:lnTo>
                    <a:lnTo>
                      <a:pt x="55" y="66"/>
                    </a:lnTo>
                    <a:lnTo>
                      <a:pt x="63" y="61"/>
                    </a:lnTo>
                    <a:lnTo>
                      <a:pt x="71" y="58"/>
                    </a:lnTo>
                    <a:lnTo>
                      <a:pt x="79" y="54"/>
                    </a:lnTo>
                    <a:lnTo>
                      <a:pt x="86" y="50"/>
                    </a:lnTo>
                    <a:lnTo>
                      <a:pt x="95" y="48"/>
                    </a:lnTo>
                    <a:lnTo>
                      <a:pt x="102" y="44"/>
                    </a:lnTo>
                    <a:lnTo>
                      <a:pt x="111" y="40"/>
                    </a:lnTo>
                    <a:lnTo>
                      <a:pt x="120" y="38"/>
                    </a:lnTo>
                    <a:lnTo>
                      <a:pt x="128" y="35"/>
                    </a:lnTo>
                    <a:lnTo>
                      <a:pt x="137" y="32"/>
                    </a:lnTo>
                    <a:lnTo>
                      <a:pt x="145" y="30"/>
                    </a:lnTo>
                    <a:lnTo>
                      <a:pt x="153" y="27"/>
                    </a:lnTo>
                    <a:lnTo>
                      <a:pt x="162" y="25"/>
                    </a:lnTo>
                    <a:lnTo>
                      <a:pt x="171" y="23"/>
                    </a:lnTo>
                    <a:lnTo>
                      <a:pt x="180" y="22"/>
                    </a:lnTo>
                    <a:lnTo>
                      <a:pt x="189" y="21"/>
                    </a:lnTo>
                    <a:lnTo>
                      <a:pt x="198" y="19"/>
                    </a:lnTo>
                    <a:lnTo>
                      <a:pt x="207" y="17"/>
                    </a:lnTo>
                    <a:lnTo>
                      <a:pt x="216" y="16"/>
                    </a:lnTo>
                    <a:lnTo>
                      <a:pt x="226" y="15"/>
                    </a:lnTo>
                    <a:lnTo>
                      <a:pt x="235" y="14"/>
                    </a:lnTo>
                    <a:lnTo>
                      <a:pt x="244" y="14"/>
                    </a:lnTo>
                    <a:lnTo>
                      <a:pt x="254" y="12"/>
                    </a:lnTo>
                    <a:lnTo>
                      <a:pt x="263" y="12"/>
                    </a:lnTo>
                    <a:lnTo>
                      <a:pt x="274" y="12"/>
                    </a:lnTo>
                    <a:lnTo>
                      <a:pt x="283" y="12"/>
                    </a:lnTo>
                    <a:lnTo>
                      <a:pt x="283" y="0"/>
                    </a:lnTo>
                    <a:lnTo>
                      <a:pt x="274" y="0"/>
                    </a:lnTo>
                    <a:lnTo>
                      <a:pt x="263" y="1"/>
                    </a:lnTo>
                    <a:lnTo>
                      <a:pt x="253" y="1"/>
                    </a:lnTo>
                    <a:lnTo>
                      <a:pt x="243" y="1"/>
                    </a:lnTo>
                    <a:lnTo>
                      <a:pt x="233" y="2"/>
                    </a:lnTo>
                    <a:lnTo>
                      <a:pt x="223" y="3"/>
                    </a:lnTo>
                    <a:lnTo>
                      <a:pt x="214" y="4"/>
                    </a:lnTo>
                    <a:lnTo>
                      <a:pt x="205" y="6"/>
                    </a:lnTo>
                    <a:lnTo>
                      <a:pt x="196" y="6"/>
                    </a:lnTo>
                    <a:lnTo>
                      <a:pt x="187" y="8"/>
                    </a:lnTo>
                    <a:lnTo>
                      <a:pt x="177" y="9"/>
                    </a:lnTo>
                    <a:lnTo>
                      <a:pt x="168" y="11"/>
                    </a:lnTo>
                    <a:lnTo>
                      <a:pt x="159" y="14"/>
                    </a:lnTo>
                    <a:lnTo>
                      <a:pt x="151" y="16"/>
                    </a:lnTo>
                    <a:lnTo>
                      <a:pt x="142" y="17"/>
                    </a:lnTo>
                    <a:lnTo>
                      <a:pt x="133" y="21"/>
                    </a:lnTo>
                    <a:lnTo>
                      <a:pt x="125" y="23"/>
                    </a:lnTo>
                    <a:lnTo>
                      <a:pt x="116" y="25"/>
                    </a:lnTo>
                    <a:lnTo>
                      <a:pt x="108" y="29"/>
                    </a:lnTo>
                    <a:lnTo>
                      <a:pt x="99" y="32"/>
                    </a:lnTo>
                    <a:lnTo>
                      <a:pt x="90" y="35"/>
                    </a:lnTo>
                    <a:lnTo>
                      <a:pt x="82" y="40"/>
                    </a:lnTo>
                    <a:lnTo>
                      <a:pt x="73" y="43"/>
                    </a:lnTo>
                    <a:lnTo>
                      <a:pt x="65" y="48"/>
                    </a:lnTo>
                    <a:lnTo>
                      <a:pt x="57" y="51"/>
                    </a:lnTo>
                    <a:lnTo>
                      <a:pt x="50" y="56"/>
                    </a:lnTo>
                    <a:lnTo>
                      <a:pt x="41" y="59"/>
                    </a:lnTo>
                    <a:lnTo>
                      <a:pt x="33" y="65"/>
                    </a:lnTo>
                    <a:lnTo>
                      <a:pt x="26" y="69"/>
                    </a:lnTo>
                    <a:lnTo>
                      <a:pt x="18" y="74"/>
                    </a:lnTo>
                    <a:lnTo>
                      <a:pt x="10" y="80"/>
                    </a:lnTo>
                    <a:lnTo>
                      <a:pt x="1" y="85"/>
                    </a:lnTo>
                    <a:lnTo>
                      <a:pt x="0" y="92"/>
                    </a:lnTo>
                    <a:lnTo>
                      <a:pt x="12" y="88"/>
                    </a:lnTo>
                  </a:path>
                </a:pathLst>
              </a:custGeom>
              <a:solidFill>
                <a:schemeClr val="hlink"/>
              </a:solidFill>
              <a:ln w="9525" cap="rnd">
                <a:noFill/>
                <a:round/>
                <a:headEnd type="none" w="sm" len="sm"/>
                <a:tailEnd type="none" w="sm" len="sm"/>
              </a:ln>
            </p:spPr>
            <p:txBody>
              <a:bodyPr/>
              <a:lstStyle/>
              <a:p>
                <a:endParaRPr lang="tr-TR"/>
              </a:p>
            </p:txBody>
          </p:sp>
          <p:sp>
            <p:nvSpPr>
              <p:cNvPr id="11328" name="Freeform 157"/>
              <p:cNvSpPr>
                <a:spLocks/>
              </p:cNvSpPr>
              <p:nvPr/>
            </p:nvSpPr>
            <p:spPr bwMode="auto">
              <a:xfrm>
                <a:off x="1429" y="1377"/>
                <a:ext cx="25" cy="44"/>
              </a:xfrm>
              <a:custGeom>
                <a:avLst/>
                <a:gdLst>
                  <a:gd name="T0" fmla="*/ 24 w 25"/>
                  <a:gd name="T1" fmla="*/ 38 h 44"/>
                  <a:gd name="T2" fmla="*/ 24 w 25"/>
                  <a:gd name="T3" fmla="*/ 40 h 44"/>
                  <a:gd name="T4" fmla="*/ 11 w 25"/>
                  <a:gd name="T5" fmla="*/ 0 h 44"/>
                  <a:gd name="T6" fmla="*/ 0 w 25"/>
                  <a:gd name="T7" fmla="*/ 3 h 44"/>
                  <a:gd name="T8" fmla="*/ 11 w 25"/>
                  <a:gd name="T9" fmla="*/ 42 h 44"/>
                  <a:gd name="T10" fmla="*/ 13 w 25"/>
                  <a:gd name="T11" fmla="*/ 43 h 44"/>
                  <a:gd name="T12" fmla="*/ 24 w 25"/>
                  <a:gd name="T13" fmla="*/ 38 h 44"/>
                  <a:gd name="T14" fmla="*/ 0 60000 65536"/>
                  <a:gd name="T15" fmla="*/ 0 60000 65536"/>
                  <a:gd name="T16" fmla="*/ 0 60000 65536"/>
                  <a:gd name="T17" fmla="*/ 0 60000 65536"/>
                  <a:gd name="T18" fmla="*/ 0 60000 65536"/>
                  <a:gd name="T19" fmla="*/ 0 60000 65536"/>
                  <a:gd name="T20" fmla="*/ 0 60000 65536"/>
                  <a:gd name="T21" fmla="*/ 0 w 25"/>
                  <a:gd name="T22" fmla="*/ 0 h 44"/>
                  <a:gd name="T23" fmla="*/ 25 w 25"/>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4">
                    <a:moveTo>
                      <a:pt x="24" y="38"/>
                    </a:moveTo>
                    <a:lnTo>
                      <a:pt x="24" y="40"/>
                    </a:lnTo>
                    <a:lnTo>
                      <a:pt x="11" y="0"/>
                    </a:lnTo>
                    <a:lnTo>
                      <a:pt x="0" y="3"/>
                    </a:lnTo>
                    <a:lnTo>
                      <a:pt x="11" y="42"/>
                    </a:lnTo>
                    <a:lnTo>
                      <a:pt x="13" y="43"/>
                    </a:lnTo>
                    <a:lnTo>
                      <a:pt x="24" y="38"/>
                    </a:lnTo>
                  </a:path>
                </a:pathLst>
              </a:custGeom>
              <a:solidFill>
                <a:schemeClr val="hlink"/>
              </a:solidFill>
              <a:ln w="9525" cap="rnd">
                <a:noFill/>
                <a:round/>
                <a:headEnd type="none" w="sm" len="sm"/>
                <a:tailEnd type="none" w="sm" len="sm"/>
              </a:ln>
            </p:spPr>
            <p:txBody>
              <a:bodyPr/>
              <a:lstStyle/>
              <a:p>
                <a:endParaRPr lang="tr-TR"/>
              </a:p>
            </p:txBody>
          </p:sp>
          <p:sp>
            <p:nvSpPr>
              <p:cNvPr id="11329" name="Freeform 158"/>
              <p:cNvSpPr>
                <a:spLocks/>
              </p:cNvSpPr>
              <p:nvPr/>
            </p:nvSpPr>
            <p:spPr bwMode="auto">
              <a:xfrm>
                <a:off x="1442" y="1418"/>
                <a:ext cx="33" cy="52"/>
              </a:xfrm>
              <a:custGeom>
                <a:avLst/>
                <a:gdLst>
                  <a:gd name="T0" fmla="*/ 32 w 33"/>
                  <a:gd name="T1" fmla="*/ 42 h 52"/>
                  <a:gd name="T2" fmla="*/ 32 w 33"/>
                  <a:gd name="T3" fmla="*/ 43 h 52"/>
                  <a:gd name="T4" fmla="*/ 11 w 33"/>
                  <a:gd name="T5" fmla="*/ 0 h 52"/>
                  <a:gd name="T6" fmla="*/ 0 w 33"/>
                  <a:gd name="T7" fmla="*/ 4 h 52"/>
                  <a:gd name="T8" fmla="*/ 20 w 33"/>
                  <a:gd name="T9" fmla="*/ 48 h 52"/>
                  <a:gd name="T10" fmla="*/ 21 w 33"/>
                  <a:gd name="T11" fmla="*/ 49 h 52"/>
                  <a:gd name="T12" fmla="*/ 20 w 33"/>
                  <a:gd name="T13" fmla="*/ 48 h 52"/>
                  <a:gd name="T14" fmla="*/ 22 w 33"/>
                  <a:gd name="T15" fmla="*/ 50 h 52"/>
                  <a:gd name="T16" fmla="*/ 24 w 33"/>
                  <a:gd name="T17" fmla="*/ 51 h 52"/>
                  <a:gd name="T18" fmla="*/ 26 w 33"/>
                  <a:gd name="T19" fmla="*/ 51 h 52"/>
                  <a:gd name="T20" fmla="*/ 28 w 33"/>
                  <a:gd name="T21" fmla="*/ 51 h 52"/>
                  <a:gd name="T22" fmla="*/ 30 w 33"/>
                  <a:gd name="T23" fmla="*/ 50 h 52"/>
                  <a:gd name="T24" fmla="*/ 32 w 33"/>
                  <a:gd name="T25" fmla="*/ 48 h 52"/>
                  <a:gd name="T26" fmla="*/ 32 w 33"/>
                  <a:gd name="T27" fmla="*/ 46 h 52"/>
                  <a:gd name="T28" fmla="*/ 32 w 33"/>
                  <a:gd name="T29" fmla="*/ 43 h 52"/>
                  <a:gd name="T30" fmla="*/ 32 w 33"/>
                  <a:gd name="T31" fmla="*/ 4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52"/>
                  <a:gd name="T50" fmla="*/ 33 w 33"/>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52">
                    <a:moveTo>
                      <a:pt x="32" y="42"/>
                    </a:moveTo>
                    <a:lnTo>
                      <a:pt x="32" y="43"/>
                    </a:lnTo>
                    <a:lnTo>
                      <a:pt x="11" y="0"/>
                    </a:lnTo>
                    <a:lnTo>
                      <a:pt x="0" y="4"/>
                    </a:lnTo>
                    <a:lnTo>
                      <a:pt x="20" y="48"/>
                    </a:lnTo>
                    <a:lnTo>
                      <a:pt x="21" y="49"/>
                    </a:lnTo>
                    <a:lnTo>
                      <a:pt x="20" y="48"/>
                    </a:lnTo>
                    <a:lnTo>
                      <a:pt x="22" y="50"/>
                    </a:lnTo>
                    <a:lnTo>
                      <a:pt x="24" y="51"/>
                    </a:lnTo>
                    <a:lnTo>
                      <a:pt x="26" y="51"/>
                    </a:lnTo>
                    <a:lnTo>
                      <a:pt x="28" y="51"/>
                    </a:lnTo>
                    <a:lnTo>
                      <a:pt x="30" y="50"/>
                    </a:lnTo>
                    <a:lnTo>
                      <a:pt x="32" y="48"/>
                    </a:lnTo>
                    <a:lnTo>
                      <a:pt x="32" y="46"/>
                    </a:lnTo>
                    <a:lnTo>
                      <a:pt x="32" y="43"/>
                    </a:lnTo>
                    <a:lnTo>
                      <a:pt x="32" y="42"/>
                    </a:lnTo>
                  </a:path>
                </a:pathLst>
              </a:custGeom>
              <a:solidFill>
                <a:schemeClr val="hlink"/>
              </a:solidFill>
              <a:ln w="9525" cap="rnd">
                <a:noFill/>
                <a:round/>
                <a:headEnd type="none" w="sm" len="sm"/>
                <a:tailEnd type="none" w="sm" len="sm"/>
              </a:ln>
            </p:spPr>
            <p:txBody>
              <a:bodyPr/>
              <a:lstStyle/>
              <a:p>
                <a:endParaRPr lang="tr-TR"/>
              </a:p>
            </p:txBody>
          </p:sp>
          <p:sp>
            <p:nvSpPr>
              <p:cNvPr id="11330" name="Freeform 159"/>
              <p:cNvSpPr>
                <a:spLocks/>
              </p:cNvSpPr>
              <p:nvPr/>
            </p:nvSpPr>
            <p:spPr bwMode="auto">
              <a:xfrm>
                <a:off x="1463" y="1459"/>
                <a:ext cx="32" cy="38"/>
              </a:xfrm>
              <a:custGeom>
                <a:avLst/>
                <a:gdLst>
                  <a:gd name="T0" fmla="*/ 21 w 32"/>
                  <a:gd name="T1" fmla="*/ 26 h 38"/>
                  <a:gd name="T2" fmla="*/ 31 w 32"/>
                  <a:gd name="T3" fmla="*/ 27 h 38"/>
                  <a:gd name="T4" fmla="*/ 10 w 32"/>
                  <a:gd name="T5" fmla="*/ 0 h 38"/>
                  <a:gd name="T6" fmla="*/ 0 w 32"/>
                  <a:gd name="T7" fmla="*/ 6 h 38"/>
                  <a:gd name="T8" fmla="*/ 19 w 32"/>
                  <a:gd name="T9" fmla="*/ 35 h 38"/>
                  <a:gd name="T10" fmla="*/ 29 w 32"/>
                  <a:gd name="T11" fmla="*/ 36 h 38"/>
                  <a:gd name="T12" fmla="*/ 19 w 32"/>
                  <a:gd name="T13" fmla="*/ 35 h 38"/>
                  <a:gd name="T14" fmla="*/ 21 w 32"/>
                  <a:gd name="T15" fmla="*/ 36 h 38"/>
                  <a:gd name="T16" fmla="*/ 24 w 32"/>
                  <a:gd name="T17" fmla="*/ 37 h 38"/>
                  <a:gd name="T18" fmla="*/ 26 w 32"/>
                  <a:gd name="T19" fmla="*/ 37 h 38"/>
                  <a:gd name="T20" fmla="*/ 29 w 32"/>
                  <a:gd name="T21" fmla="*/ 36 h 38"/>
                  <a:gd name="T22" fmla="*/ 31 w 32"/>
                  <a:gd name="T23" fmla="*/ 35 h 38"/>
                  <a:gd name="T24" fmla="*/ 31 w 32"/>
                  <a:gd name="T25" fmla="*/ 32 h 38"/>
                  <a:gd name="T26" fmla="*/ 31 w 32"/>
                  <a:gd name="T27" fmla="*/ 30 h 38"/>
                  <a:gd name="T28" fmla="*/ 31 w 32"/>
                  <a:gd name="T29" fmla="*/ 27 h 38"/>
                  <a:gd name="T30" fmla="*/ 21 w 32"/>
                  <a:gd name="T31" fmla="*/ 26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8"/>
                  <a:gd name="T50" fmla="*/ 32 w 32"/>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8">
                    <a:moveTo>
                      <a:pt x="21" y="26"/>
                    </a:moveTo>
                    <a:lnTo>
                      <a:pt x="31" y="27"/>
                    </a:lnTo>
                    <a:lnTo>
                      <a:pt x="10" y="0"/>
                    </a:lnTo>
                    <a:lnTo>
                      <a:pt x="0" y="6"/>
                    </a:lnTo>
                    <a:lnTo>
                      <a:pt x="19" y="35"/>
                    </a:lnTo>
                    <a:lnTo>
                      <a:pt x="29" y="36"/>
                    </a:lnTo>
                    <a:lnTo>
                      <a:pt x="19" y="35"/>
                    </a:lnTo>
                    <a:lnTo>
                      <a:pt x="21" y="36"/>
                    </a:lnTo>
                    <a:lnTo>
                      <a:pt x="24" y="37"/>
                    </a:lnTo>
                    <a:lnTo>
                      <a:pt x="26" y="37"/>
                    </a:lnTo>
                    <a:lnTo>
                      <a:pt x="29" y="36"/>
                    </a:lnTo>
                    <a:lnTo>
                      <a:pt x="31" y="35"/>
                    </a:lnTo>
                    <a:lnTo>
                      <a:pt x="31" y="32"/>
                    </a:lnTo>
                    <a:lnTo>
                      <a:pt x="31" y="30"/>
                    </a:lnTo>
                    <a:lnTo>
                      <a:pt x="31" y="27"/>
                    </a:lnTo>
                    <a:lnTo>
                      <a:pt x="21" y="26"/>
                    </a:lnTo>
                  </a:path>
                </a:pathLst>
              </a:custGeom>
              <a:solidFill>
                <a:schemeClr val="hlink"/>
              </a:solidFill>
              <a:ln w="9525" cap="rnd">
                <a:noFill/>
                <a:round/>
                <a:headEnd type="none" w="sm" len="sm"/>
                <a:tailEnd type="none" w="sm" len="sm"/>
              </a:ln>
            </p:spPr>
            <p:txBody>
              <a:bodyPr/>
              <a:lstStyle/>
              <a:p>
                <a:endParaRPr lang="tr-TR"/>
              </a:p>
            </p:txBody>
          </p:sp>
          <p:sp>
            <p:nvSpPr>
              <p:cNvPr id="11331" name="Freeform 160"/>
              <p:cNvSpPr>
                <a:spLocks/>
              </p:cNvSpPr>
              <p:nvPr/>
            </p:nvSpPr>
            <p:spPr bwMode="auto">
              <a:xfrm>
                <a:off x="1190" y="1770"/>
                <a:ext cx="386" cy="508"/>
              </a:xfrm>
              <a:custGeom>
                <a:avLst/>
                <a:gdLst>
                  <a:gd name="T0" fmla="*/ 370 w 386"/>
                  <a:gd name="T1" fmla="*/ 444 h 508"/>
                  <a:gd name="T2" fmla="*/ 371 w 386"/>
                  <a:gd name="T3" fmla="*/ 400 h 508"/>
                  <a:gd name="T4" fmla="*/ 344 w 386"/>
                  <a:gd name="T5" fmla="*/ 388 h 508"/>
                  <a:gd name="T6" fmla="*/ 318 w 386"/>
                  <a:gd name="T7" fmla="*/ 374 h 508"/>
                  <a:gd name="T8" fmla="*/ 293 w 386"/>
                  <a:gd name="T9" fmla="*/ 359 h 508"/>
                  <a:gd name="T10" fmla="*/ 270 w 386"/>
                  <a:gd name="T11" fmla="*/ 341 h 508"/>
                  <a:gd name="T12" fmla="*/ 248 w 386"/>
                  <a:gd name="T13" fmla="*/ 323 h 508"/>
                  <a:gd name="T14" fmla="*/ 228 w 386"/>
                  <a:gd name="T15" fmla="*/ 303 h 508"/>
                  <a:gd name="T16" fmla="*/ 208 w 386"/>
                  <a:gd name="T17" fmla="*/ 282 h 508"/>
                  <a:gd name="T18" fmla="*/ 192 w 386"/>
                  <a:gd name="T19" fmla="*/ 258 h 508"/>
                  <a:gd name="T20" fmla="*/ 176 w 386"/>
                  <a:gd name="T21" fmla="*/ 234 h 508"/>
                  <a:gd name="T22" fmla="*/ 163 w 386"/>
                  <a:gd name="T23" fmla="*/ 209 h 508"/>
                  <a:gd name="T24" fmla="*/ 152 w 386"/>
                  <a:gd name="T25" fmla="*/ 183 h 508"/>
                  <a:gd name="T26" fmla="*/ 143 w 386"/>
                  <a:gd name="T27" fmla="*/ 155 h 508"/>
                  <a:gd name="T28" fmla="*/ 136 w 386"/>
                  <a:gd name="T29" fmla="*/ 126 h 508"/>
                  <a:gd name="T30" fmla="*/ 131 w 386"/>
                  <a:gd name="T31" fmla="*/ 95 h 508"/>
                  <a:gd name="T32" fmla="*/ 129 w 386"/>
                  <a:gd name="T33" fmla="*/ 65 h 508"/>
                  <a:gd name="T34" fmla="*/ 129 w 386"/>
                  <a:gd name="T35" fmla="*/ 40 h 508"/>
                  <a:gd name="T36" fmla="*/ 128 w 386"/>
                  <a:gd name="T37" fmla="*/ 30 h 508"/>
                  <a:gd name="T38" fmla="*/ 129 w 386"/>
                  <a:gd name="T39" fmla="*/ 22 h 508"/>
                  <a:gd name="T40" fmla="*/ 130 w 386"/>
                  <a:gd name="T41" fmla="*/ 10 h 508"/>
                  <a:gd name="T42" fmla="*/ 95 w 386"/>
                  <a:gd name="T43" fmla="*/ 0 h 508"/>
                  <a:gd name="T44" fmla="*/ 3 w 386"/>
                  <a:gd name="T45" fmla="*/ 14 h 508"/>
                  <a:gd name="T46" fmla="*/ 1 w 386"/>
                  <a:gd name="T47" fmla="*/ 27 h 508"/>
                  <a:gd name="T48" fmla="*/ 0 w 386"/>
                  <a:gd name="T49" fmla="*/ 32 h 508"/>
                  <a:gd name="T50" fmla="*/ 0 w 386"/>
                  <a:gd name="T51" fmla="*/ 35 h 508"/>
                  <a:gd name="T52" fmla="*/ 0 w 386"/>
                  <a:gd name="T53" fmla="*/ 43 h 508"/>
                  <a:gd name="T54" fmla="*/ 1 w 386"/>
                  <a:gd name="T55" fmla="*/ 84 h 508"/>
                  <a:gd name="T56" fmla="*/ 6 w 386"/>
                  <a:gd name="T57" fmla="*/ 122 h 508"/>
                  <a:gd name="T58" fmla="*/ 13 w 386"/>
                  <a:gd name="T59" fmla="*/ 161 h 508"/>
                  <a:gd name="T60" fmla="*/ 23 w 386"/>
                  <a:gd name="T61" fmla="*/ 196 h 508"/>
                  <a:gd name="T62" fmla="*/ 36 w 386"/>
                  <a:gd name="T63" fmla="*/ 232 h 508"/>
                  <a:gd name="T64" fmla="*/ 51 w 386"/>
                  <a:gd name="T65" fmla="*/ 266 h 508"/>
                  <a:gd name="T66" fmla="*/ 69 w 386"/>
                  <a:gd name="T67" fmla="*/ 297 h 508"/>
                  <a:gd name="T68" fmla="*/ 88 w 386"/>
                  <a:gd name="T69" fmla="*/ 328 h 508"/>
                  <a:gd name="T70" fmla="*/ 111 w 386"/>
                  <a:gd name="T71" fmla="*/ 357 h 508"/>
                  <a:gd name="T72" fmla="*/ 136 w 386"/>
                  <a:gd name="T73" fmla="*/ 383 h 508"/>
                  <a:gd name="T74" fmla="*/ 162 w 386"/>
                  <a:gd name="T75" fmla="*/ 409 h 508"/>
                  <a:gd name="T76" fmla="*/ 190 w 386"/>
                  <a:gd name="T77" fmla="*/ 432 h 508"/>
                  <a:gd name="T78" fmla="*/ 221 w 386"/>
                  <a:gd name="T79" fmla="*/ 455 h 508"/>
                  <a:gd name="T80" fmla="*/ 253 w 386"/>
                  <a:gd name="T81" fmla="*/ 473 h 508"/>
                  <a:gd name="T82" fmla="*/ 286 w 386"/>
                  <a:gd name="T83" fmla="*/ 491 h 508"/>
                  <a:gd name="T84" fmla="*/ 321 w 386"/>
                  <a:gd name="T85" fmla="*/ 507 h 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6"/>
                  <a:gd name="T130" fmla="*/ 0 h 508"/>
                  <a:gd name="T131" fmla="*/ 386 w 386"/>
                  <a:gd name="T132" fmla="*/ 508 h 5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6" h="508">
                    <a:moveTo>
                      <a:pt x="347" y="477"/>
                    </a:moveTo>
                    <a:lnTo>
                      <a:pt x="370" y="444"/>
                    </a:lnTo>
                    <a:lnTo>
                      <a:pt x="385" y="406"/>
                    </a:lnTo>
                    <a:lnTo>
                      <a:pt x="371" y="400"/>
                    </a:lnTo>
                    <a:lnTo>
                      <a:pt x="357" y="394"/>
                    </a:lnTo>
                    <a:lnTo>
                      <a:pt x="344" y="388"/>
                    </a:lnTo>
                    <a:lnTo>
                      <a:pt x="331" y="382"/>
                    </a:lnTo>
                    <a:lnTo>
                      <a:pt x="318" y="374"/>
                    </a:lnTo>
                    <a:lnTo>
                      <a:pt x="306" y="366"/>
                    </a:lnTo>
                    <a:lnTo>
                      <a:pt x="293" y="359"/>
                    </a:lnTo>
                    <a:lnTo>
                      <a:pt x="281" y="349"/>
                    </a:lnTo>
                    <a:lnTo>
                      <a:pt x="270" y="341"/>
                    </a:lnTo>
                    <a:lnTo>
                      <a:pt x="258" y="332"/>
                    </a:lnTo>
                    <a:lnTo>
                      <a:pt x="248" y="323"/>
                    </a:lnTo>
                    <a:lnTo>
                      <a:pt x="238" y="313"/>
                    </a:lnTo>
                    <a:lnTo>
                      <a:pt x="228" y="303"/>
                    </a:lnTo>
                    <a:lnTo>
                      <a:pt x="218" y="292"/>
                    </a:lnTo>
                    <a:lnTo>
                      <a:pt x="208" y="282"/>
                    </a:lnTo>
                    <a:lnTo>
                      <a:pt x="199" y="271"/>
                    </a:lnTo>
                    <a:lnTo>
                      <a:pt x="192" y="258"/>
                    </a:lnTo>
                    <a:lnTo>
                      <a:pt x="183" y="247"/>
                    </a:lnTo>
                    <a:lnTo>
                      <a:pt x="176" y="234"/>
                    </a:lnTo>
                    <a:lnTo>
                      <a:pt x="170" y="222"/>
                    </a:lnTo>
                    <a:lnTo>
                      <a:pt x="163" y="209"/>
                    </a:lnTo>
                    <a:lnTo>
                      <a:pt x="157" y="196"/>
                    </a:lnTo>
                    <a:lnTo>
                      <a:pt x="152" y="183"/>
                    </a:lnTo>
                    <a:lnTo>
                      <a:pt x="147" y="169"/>
                    </a:lnTo>
                    <a:lnTo>
                      <a:pt x="143" y="155"/>
                    </a:lnTo>
                    <a:lnTo>
                      <a:pt x="139" y="141"/>
                    </a:lnTo>
                    <a:lnTo>
                      <a:pt x="136" y="126"/>
                    </a:lnTo>
                    <a:lnTo>
                      <a:pt x="133" y="112"/>
                    </a:lnTo>
                    <a:lnTo>
                      <a:pt x="131" y="95"/>
                    </a:lnTo>
                    <a:lnTo>
                      <a:pt x="130" y="81"/>
                    </a:lnTo>
                    <a:lnTo>
                      <a:pt x="129" y="65"/>
                    </a:lnTo>
                    <a:lnTo>
                      <a:pt x="129" y="48"/>
                    </a:lnTo>
                    <a:lnTo>
                      <a:pt x="129" y="40"/>
                    </a:lnTo>
                    <a:lnTo>
                      <a:pt x="128" y="35"/>
                    </a:lnTo>
                    <a:lnTo>
                      <a:pt x="128" y="30"/>
                    </a:lnTo>
                    <a:lnTo>
                      <a:pt x="128" y="25"/>
                    </a:lnTo>
                    <a:lnTo>
                      <a:pt x="129" y="22"/>
                    </a:lnTo>
                    <a:lnTo>
                      <a:pt x="129" y="16"/>
                    </a:lnTo>
                    <a:lnTo>
                      <a:pt x="130" y="10"/>
                    </a:lnTo>
                    <a:lnTo>
                      <a:pt x="131" y="3"/>
                    </a:lnTo>
                    <a:lnTo>
                      <a:pt x="95" y="0"/>
                    </a:lnTo>
                    <a:lnTo>
                      <a:pt x="44" y="4"/>
                    </a:lnTo>
                    <a:lnTo>
                      <a:pt x="3" y="14"/>
                    </a:lnTo>
                    <a:lnTo>
                      <a:pt x="1" y="23"/>
                    </a:lnTo>
                    <a:lnTo>
                      <a:pt x="1" y="27"/>
                    </a:lnTo>
                    <a:lnTo>
                      <a:pt x="1" y="31"/>
                    </a:lnTo>
                    <a:lnTo>
                      <a:pt x="0" y="32"/>
                    </a:lnTo>
                    <a:lnTo>
                      <a:pt x="0" y="34"/>
                    </a:lnTo>
                    <a:lnTo>
                      <a:pt x="0" y="35"/>
                    </a:lnTo>
                    <a:lnTo>
                      <a:pt x="0" y="38"/>
                    </a:lnTo>
                    <a:lnTo>
                      <a:pt x="0" y="43"/>
                    </a:lnTo>
                    <a:lnTo>
                      <a:pt x="0" y="64"/>
                    </a:lnTo>
                    <a:lnTo>
                      <a:pt x="1" y="84"/>
                    </a:lnTo>
                    <a:lnTo>
                      <a:pt x="3" y="104"/>
                    </a:lnTo>
                    <a:lnTo>
                      <a:pt x="6" y="122"/>
                    </a:lnTo>
                    <a:lnTo>
                      <a:pt x="9" y="141"/>
                    </a:lnTo>
                    <a:lnTo>
                      <a:pt x="13" y="161"/>
                    </a:lnTo>
                    <a:lnTo>
                      <a:pt x="18" y="178"/>
                    </a:lnTo>
                    <a:lnTo>
                      <a:pt x="23" y="196"/>
                    </a:lnTo>
                    <a:lnTo>
                      <a:pt x="29" y="214"/>
                    </a:lnTo>
                    <a:lnTo>
                      <a:pt x="36" y="232"/>
                    </a:lnTo>
                    <a:lnTo>
                      <a:pt x="43" y="248"/>
                    </a:lnTo>
                    <a:lnTo>
                      <a:pt x="51" y="266"/>
                    </a:lnTo>
                    <a:lnTo>
                      <a:pt x="60" y="281"/>
                    </a:lnTo>
                    <a:lnTo>
                      <a:pt x="69" y="297"/>
                    </a:lnTo>
                    <a:lnTo>
                      <a:pt x="79" y="312"/>
                    </a:lnTo>
                    <a:lnTo>
                      <a:pt x="88" y="328"/>
                    </a:lnTo>
                    <a:lnTo>
                      <a:pt x="100" y="341"/>
                    </a:lnTo>
                    <a:lnTo>
                      <a:pt x="111" y="357"/>
                    </a:lnTo>
                    <a:lnTo>
                      <a:pt x="123" y="370"/>
                    </a:lnTo>
                    <a:lnTo>
                      <a:pt x="136" y="383"/>
                    </a:lnTo>
                    <a:lnTo>
                      <a:pt x="148" y="396"/>
                    </a:lnTo>
                    <a:lnTo>
                      <a:pt x="162" y="409"/>
                    </a:lnTo>
                    <a:lnTo>
                      <a:pt x="176" y="421"/>
                    </a:lnTo>
                    <a:lnTo>
                      <a:pt x="190" y="432"/>
                    </a:lnTo>
                    <a:lnTo>
                      <a:pt x="206" y="444"/>
                    </a:lnTo>
                    <a:lnTo>
                      <a:pt x="221" y="455"/>
                    </a:lnTo>
                    <a:lnTo>
                      <a:pt x="237" y="464"/>
                    </a:lnTo>
                    <a:lnTo>
                      <a:pt x="253" y="473"/>
                    </a:lnTo>
                    <a:lnTo>
                      <a:pt x="269" y="483"/>
                    </a:lnTo>
                    <a:lnTo>
                      <a:pt x="286" y="491"/>
                    </a:lnTo>
                    <a:lnTo>
                      <a:pt x="304" y="500"/>
                    </a:lnTo>
                    <a:lnTo>
                      <a:pt x="321" y="507"/>
                    </a:lnTo>
                    <a:lnTo>
                      <a:pt x="347" y="477"/>
                    </a:lnTo>
                  </a:path>
                </a:pathLst>
              </a:custGeom>
              <a:solidFill>
                <a:schemeClr val="hlink"/>
              </a:solidFill>
              <a:ln w="9525" cap="rnd">
                <a:noFill/>
                <a:round/>
                <a:headEnd type="none" w="sm" len="sm"/>
                <a:tailEnd type="none" w="sm" len="sm"/>
              </a:ln>
            </p:spPr>
            <p:txBody>
              <a:bodyPr/>
              <a:lstStyle/>
              <a:p>
                <a:endParaRPr lang="tr-TR"/>
              </a:p>
            </p:txBody>
          </p:sp>
          <p:sp>
            <p:nvSpPr>
              <p:cNvPr id="11332" name="Freeform 161"/>
              <p:cNvSpPr>
                <a:spLocks/>
              </p:cNvSpPr>
              <p:nvPr/>
            </p:nvSpPr>
            <p:spPr bwMode="auto">
              <a:xfrm>
                <a:off x="1533" y="2208"/>
                <a:ext cx="34" cy="43"/>
              </a:xfrm>
              <a:custGeom>
                <a:avLst/>
                <a:gdLst>
                  <a:gd name="T0" fmla="*/ 22 w 34"/>
                  <a:gd name="T1" fmla="*/ 3 h 43"/>
                  <a:gd name="T2" fmla="*/ 22 w 34"/>
                  <a:gd name="T3" fmla="*/ 2 h 43"/>
                  <a:gd name="T4" fmla="*/ 0 w 34"/>
                  <a:gd name="T5" fmla="*/ 35 h 43"/>
                  <a:gd name="T6" fmla="*/ 10 w 34"/>
                  <a:gd name="T7" fmla="*/ 42 h 43"/>
                  <a:gd name="T8" fmla="*/ 33 w 34"/>
                  <a:gd name="T9" fmla="*/ 9 h 43"/>
                  <a:gd name="T10" fmla="*/ 33 w 34"/>
                  <a:gd name="T11" fmla="*/ 8 h 43"/>
                  <a:gd name="T12" fmla="*/ 33 w 34"/>
                  <a:gd name="T13" fmla="*/ 9 h 43"/>
                  <a:gd name="T14" fmla="*/ 33 w 34"/>
                  <a:gd name="T15" fmla="*/ 6 h 43"/>
                  <a:gd name="T16" fmla="*/ 33 w 34"/>
                  <a:gd name="T17" fmla="*/ 4 h 43"/>
                  <a:gd name="T18" fmla="*/ 33 w 34"/>
                  <a:gd name="T19" fmla="*/ 2 h 43"/>
                  <a:gd name="T20" fmla="*/ 31 w 34"/>
                  <a:gd name="T21" fmla="*/ 1 h 43"/>
                  <a:gd name="T22" fmla="*/ 29 w 34"/>
                  <a:gd name="T23" fmla="*/ 0 h 43"/>
                  <a:gd name="T24" fmla="*/ 27 w 34"/>
                  <a:gd name="T25" fmla="*/ 0 h 43"/>
                  <a:gd name="T26" fmla="*/ 24 w 34"/>
                  <a:gd name="T27" fmla="*/ 1 h 43"/>
                  <a:gd name="T28" fmla="*/ 22 w 34"/>
                  <a:gd name="T29" fmla="*/ 2 h 43"/>
                  <a:gd name="T30" fmla="*/ 22 w 34"/>
                  <a:gd name="T31" fmla="*/ 3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3"/>
                  <a:gd name="T50" fmla="*/ 34 w 34"/>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3">
                    <a:moveTo>
                      <a:pt x="22" y="3"/>
                    </a:moveTo>
                    <a:lnTo>
                      <a:pt x="22" y="2"/>
                    </a:lnTo>
                    <a:lnTo>
                      <a:pt x="0" y="35"/>
                    </a:lnTo>
                    <a:lnTo>
                      <a:pt x="10" y="42"/>
                    </a:lnTo>
                    <a:lnTo>
                      <a:pt x="33" y="9"/>
                    </a:lnTo>
                    <a:lnTo>
                      <a:pt x="33" y="8"/>
                    </a:lnTo>
                    <a:lnTo>
                      <a:pt x="33" y="9"/>
                    </a:lnTo>
                    <a:lnTo>
                      <a:pt x="33" y="6"/>
                    </a:lnTo>
                    <a:lnTo>
                      <a:pt x="33" y="4"/>
                    </a:lnTo>
                    <a:lnTo>
                      <a:pt x="33" y="2"/>
                    </a:lnTo>
                    <a:lnTo>
                      <a:pt x="31" y="1"/>
                    </a:lnTo>
                    <a:lnTo>
                      <a:pt x="29" y="0"/>
                    </a:lnTo>
                    <a:lnTo>
                      <a:pt x="27" y="0"/>
                    </a:lnTo>
                    <a:lnTo>
                      <a:pt x="24" y="1"/>
                    </a:lnTo>
                    <a:lnTo>
                      <a:pt x="22" y="2"/>
                    </a:lnTo>
                    <a:lnTo>
                      <a:pt x="22" y="3"/>
                    </a:lnTo>
                  </a:path>
                </a:pathLst>
              </a:custGeom>
              <a:solidFill>
                <a:schemeClr val="hlink"/>
              </a:solidFill>
              <a:ln w="9525" cap="rnd">
                <a:noFill/>
                <a:round/>
                <a:headEnd type="none" w="sm" len="sm"/>
                <a:tailEnd type="none" w="sm" len="sm"/>
              </a:ln>
            </p:spPr>
            <p:txBody>
              <a:bodyPr/>
              <a:lstStyle/>
              <a:p>
                <a:endParaRPr lang="tr-TR"/>
              </a:p>
            </p:txBody>
          </p:sp>
          <p:sp>
            <p:nvSpPr>
              <p:cNvPr id="11333" name="Freeform 162"/>
              <p:cNvSpPr>
                <a:spLocks/>
              </p:cNvSpPr>
              <p:nvPr/>
            </p:nvSpPr>
            <p:spPr bwMode="auto">
              <a:xfrm>
                <a:off x="1554" y="2170"/>
                <a:ext cx="29" cy="48"/>
              </a:xfrm>
              <a:custGeom>
                <a:avLst/>
                <a:gdLst>
                  <a:gd name="T0" fmla="*/ 19 w 29"/>
                  <a:gd name="T1" fmla="*/ 11 h 48"/>
                  <a:gd name="T2" fmla="*/ 16 w 29"/>
                  <a:gd name="T3" fmla="*/ 3 h 48"/>
                  <a:gd name="T4" fmla="*/ 0 w 29"/>
                  <a:gd name="T5" fmla="*/ 42 h 48"/>
                  <a:gd name="T6" fmla="*/ 12 w 29"/>
                  <a:gd name="T7" fmla="*/ 47 h 48"/>
                  <a:gd name="T8" fmla="*/ 28 w 29"/>
                  <a:gd name="T9" fmla="*/ 8 h 48"/>
                  <a:gd name="T10" fmla="*/ 24 w 29"/>
                  <a:gd name="T11" fmla="*/ 0 h 48"/>
                  <a:gd name="T12" fmla="*/ 28 w 29"/>
                  <a:gd name="T13" fmla="*/ 8 h 48"/>
                  <a:gd name="T14" fmla="*/ 28 w 29"/>
                  <a:gd name="T15" fmla="*/ 6 h 48"/>
                  <a:gd name="T16" fmla="*/ 28 w 29"/>
                  <a:gd name="T17" fmla="*/ 3 h 48"/>
                  <a:gd name="T18" fmla="*/ 26 w 29"/>
                  <a:gd name="T19" fmla="*/ 2 h 48"/>
                  <a:gd name="T20" fmla="*/ 24 w 29"/>
                  <a:gd name="T21" fmla="*/ 0 h 48"/>
                  <a:gd name="T22" fmla="*/ 21 w 29"/>
                  <a:gd name="T23" fmla="*/ 0 h 48"/>
                  <a:gd name="T24" fmla="*/ 19 w 29"/>
                  <a:gd name="T25" fmla="*/ 0 h 48"/>
                  <a:gd name="T26" fmla="*/ 17 w 29"/>
                  <a:gd name="T27" fmla="*/ 1 h 48"/>
                  <a:gd name="T28" fmla="*/ 16 w 29"/>
                  <a:gd name="T29" fmla="*/ 3 h 48"/>
                  <a:gd name="T30" fmla="*/ 19 w 29"/>
                  <a:gd name="T31" fmla="*/ 11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8"/>
                  <a:gd name="T50" fmla="*/ 29 w 29"/>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8">
                    <a:moveTo>
                      <a:pt x="19" y="11"/>
                    </a:moveTo>
                    <a:lnTo>
                      <a:pt x="16" y="3"/>
                    </a:lnTo>
                    <a:lnTo>
                      <a:pt x="0" y="42"/>
                    </a:lnTo>
                    <a:lnTo>
                      <a:pt x="12" y="47"/>
                    </a:lnTo>
                    <a:lnTo>
                      <a:pt x="28" y="8"/>
                    </a:lnTo>
                    <a:lnTo>
                      <a:pt x="24" y="0"/>
                    </a:lnTo>
                    <a:lnTo>
                      <a:pt x="28" y="8"/>
                    </a:lnTo>
                    <a:lnTo>
                      <a:pt x="28" y="6"/>
                    </a:lnTo>
                    <a:lnTo>
                      <a:pt x="28" y="3"/>
                    </a:lnTo>
                    <a:lnTo>
                      <a:pt x="26" y="2"/>
                    </a:lnTo>
                    <a:lnTo>
                      <a:pt x="24" y="0"/>
                    </a:lnTo>
                    <a:lnTo>
                      <a:pt x="21" y="0"/>
                    </a:lnTo>
                    <a:lnTo>
                      <a:pt x="19" y="0"/>
                    </a:lnTo>
                    <a:lnTo>
                      <a:pt x="17" y="1"/>
                    </a:lnTo>
                    <a:lnTo>
                      <a:pt x="16" y="3"/>
                    </a:lnTo>
                    <a:lnTo>
                      <a:pt x="19" y="11"/>
                    </a:lnTo>
                  </a:path>
                </a:pathLst>
              </a:custGeom>
              <a:solidFill>
                <a:schemeClr val="hlink"/>
              </a:solidFill>
              <a:ln w="9525" cap="rnd">
                <a:noFill/>
                <a:round/>
                <a:headEnd type="none" w="sm" len="sm"/>
                <a:tailEnd type="none" w="sm" len="sm"/>
              </a:ln>
            </p:spPr>
            <p:txBody>
              <a:bodyPr/>
              <a:lstStyle/>
              <a:p>
                <a:endParaRPr lang="tr-TR"/>
              </a:p>
            </p:txBody>
          </p:sp>
          <p:sp>
            <p:nvSpPr>
              <p:cNvPr id="11334" name="Freeform 163"/>
              <p:cNvSpPr>
                <a:spLocks/>
              </p:cNvSpPr>
              <p:nvPr/>
            </p:nvSpPr>
            <p:spPr bwMode="auto">
              <a:xfrm>
                <a:off x="1312" y="1820"/>
                <a:ext cx="267" cy="362"/>
              </a:xfrm>
              <a:custGeom>
                <a:avLst/>
                <a:gdLst>
                  <a:gd name="T0" fmla="*/ 1 w 267"/>
                  <a:gd name="T1" fmla="*/ 16 h 362"/>
                  <a:gd name="T2" fmla="*/ 3 w 267"/>
                  <a:gd name="T3" fmla="*/ 47 h 362"/>
                  <a:gd name="T4" fmla="*/ 8 w 267"/>
                  <a:gd name="T5" fmla="*/ 78 h 362"/>
                  <a:gd name="T6" fmla="*/ 15 w 267"/>
                  <a:gd name="T7" fmla="*/ 107 h 362"/>
                  <a:gd name="T8" fmla="*/ 24 w 267"/>
                  <a:gd name="T9" fmla="*/ 135 h 362"/>
                  <a:gd name="T10" fmla="*/ 35 w 267"/>
                  <a:gd name="T11" fmla="*/ 162 h 362"/>
                  <a:gd name="T12" fmla="*/ 50 w 267"/>
                  <a:gd name="T13" fmla="*/ 188 h 362"/>
                  <a:gd name="T14" fmla="*/ 64 w 267"/>
                  <a:gd name="T15" fmla="*/ 212 h 362"/>
                  <a:gd name="T16" fmla="*/ 82 w 267"/>
                  <a:gd name="T17" fmla="*/ 235 h 362"/>
                  <a:gd name="T18" fmla="*/ 101 w 267"/>
                  <a:gd name="T19" fmla="*/ 257 h 362"/>
                  <a:gd name="T20" fmla="*/ 122 w 267"/>
                  <a:gd name="T21" fmla="*/ 278 h 362"/>
                  <a:gd name="T22" fmla="*/ 144 w 267"/>
                  <a:gd name="T23" fmla="*/ 296 h 362"/>
                  <a:gd name="T24" fmla="*/ 168 w 267"/>
                  <a:gd name="T25" fmla="*/ 314 h 362"/>
                  <a:gd name="T26" fmla="*/ 194 w 267"/>
                  <a:gd name="T27" fmla="*/ 328 h 362"/>
                  <a:gd name="T28" fmla="*/ 219 w 267"/>
                  <a:gd name="T29" fmla="*/ 343 h 362"/>
                  <a:gd name="T30" fmla="*/ 247 w 267"/>
                  <a:gd name="T31" fmla="*/ 356 h 362"/>
                  <a:gd name="T32" fmla="*/ 266 w 267"/>
                  <a:gd name="T33" fmla="*/ 350 h 362"/>
                  <a:gd name="T34" fmla="*/ 238 w 267"/>
                  <a:gd name="T35" fmla="*/ 338 h 362"/>
                  <a:gd name="T36" fmla="*/ 212 w 267"/>
                  <a:gd name="T37" fmla="*/ 325 h 362"/>
                  <a:gd name="T38" fmla="*/ 187 w 267"/>
                  <a:gd name="T39" fmla="*/ 311 h 362"/>
                  <a:gd name="T40" fmla="*/ 163 w 267"/>
                  <a:gd name="T41" fmla="*/ 294 h 362"/>
                  <a:gd name="T42" fmla="*/ 140 w 267"/>
                  <a:gd name="T43" fmla="*/ 278 h 362"/>
                  <a:gd name="T44" fmla="*/ 120 w 267"/>
                  <a:gd name="T45" fmla="*/ 258 h 362"/>
                  <a:gd name="T46" fmla="*/ 101 w 267"/>
                  <a:gd name="T47" fmla="*/ 239 h 362"/>
                  <a:gd name="T48" fmla="*/ 82 w 267"/>
                  <a:gd name="T49" fmla="*/ 216 h 362"/>
                  <a:gd name="T50" fmla="*/ 68 w 267"/>
                  <a:gd name="T51" fmla="*/ 195 h 362"/>
                  <a:gd name="T52" fmla="*/ 53 w 267"/>
                  <a:gd name="T53" fmla="*/ 170 h 362"/>
                  <a:gd name="T54" fmla="*/ 41 w 267"/>
                  <a:gd name="T55" fmla="*/ 144 h 362"/>
                  <a:gd name="T56" fmla="*/ 31 w 267"/>
                  <a:gd name="T57" fmla="*/ 117 h 362"/>
                  <a:gd name="T58" fmla="*/ 23 w 267"/>
                  <a:gd name="T59" fmla="*/ 89 h 362"/>
                  <a:gd name="T60" fmla="*/ 17 w 267"/>
                  <a:gd name="T61" fmla="*/ 60 h 362"/>
                  <a:gd name="T62" fmla="*/ 14 w 267"/>
                  <a:gd name="T63" fmla="*/ 31 h 362"/>
                  <a:gd name="T64" fmla="*/ 13 w 267"/>
                  <a:gd name="T65" fmla="*/ 0 h 3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7"/>
                  <a:gd name="T100" fmla="*/ 0 h 362"/>
                  <a:gd name="T101" fmla="*/ 267 w 267"/>
                  <a:gd name="T102" fmla="*/ 362 h 3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7" h="362">
                    <a:moveTo>
                      <a:pt x="0" y="0"/>
                    </a:moveTo>
                    <a:lnTo>
                      <a:pt x="1" y="16"/>
                    </a:lnTo>
                    <a:lnTo>
                      <a:pt x="1" y="31"/>
                    </a:lnTo>
                    <a:lnTo>
                      <a:pt x="3" y="47"/>
                    </a:lnTo>
                    <a:lnTo>
                      <a:pt x="5" y="63"/>
                    </a:lnTo>
                    <a:lnTo>
                      <a:pt x="8" y="78"/>
                    </a:lnTo>
                    <a:lnTo>
                      <a:pt x="10" y="92"/>
                    </a:lnTo>
                    <a:lnTo>
                      <a:pt x="15" y="107"/>
                    </a:lnTo>
                    <a:lnTo>
                      <a:pt x="19" y="121"/>
                    </a:lnTo>
                    <a:lnTo>
                      <a:pt x="24" y="135"/>
                    </a:lnTo>
                    <a:lnTo>
                      <a:pt x="30" y="149"/>
                    </a:lnTo>
                    <a:lnTo>
                      <a:pt x="35" y="162"/>
                    </a:lnTo>
                    <a:lnTo>
                      <a:pt x="42" y="175"/>
                    </a:lnTo>
                    <a:lnTo>
                      <a:pt x="50" y="188"/>
                    </a:lnTo>
                    <a:lnTo>
                      <a:pt x="57" y="200"/>
                    </a:lnTo>
                    <a:lnTo>
                      <a:pt x="64" y="212"/>
                    </a:lnTo>
                    <a:lnTo>
                      <a:pt x="73" y="224"/>
                    </a:lnTo>
                    <a:lnTo>
                      <a:pt x="82" y="235"/>
                    </a:lnTo>
                    <a:lnTo>
                      <a:pt x="91" y="245"/>
                    </a:lnTo>
                    <a:lnTo>
                      <a:pt x="101" y="257"/>
                    </a:lnTo>
                    <a:lnTo>
                      <a:pt x="111" y="268"/>
                    </a:lnTo>
                    <a:lnTo>
                      <a:pt x="122" y="278"/>
                    </a:lnTo>
                    <a:lnTo>
                      <a:pt x="133" y="286"/>
                    </a:lnTo>
                    <a:lnTo>
                      <a:pt x="144" y="296"/>
                    </a:lnTo>
                    <a:lnTo>
                      <a:pt x="156" y="305"/>
                    </a:lnTo>
                    <a:lnTo>
                      <a:pt x="168" y="314"/>
                    </a:lnTo>
                    <a:lnTo>
                      <a:pt x="180" y="322"/>
                    </a:lnTo>
                    <a:lnTo>
                      <a:pt x="194" y="328"/>
                    </a:lnTo>
                    <a:lnTo>
                      <a:pt x="206" y="337"/>
                    </a:lnTo>
                    <a:lnTo>
                      <a:pt x="219" y="343"/>
                    </a:lnTo>
                    <a:lnTo>
                      <a:pt x="234" y="350"/>
                    </a:lnTo>
                    <a:lnTo>
                      <a:pt x="247" y="356"/>
                    </a:lnTo>
                    <a:lnTo>
                      <a:pt x="262" y="361"/>
                    </a:lnTo>
                    <a:lnTo>
                      <a:pt x="266" y="350"/>
                    </a:lnTo>
                    <a:lnTo>
                      <a:pt x="252" y="345"/>
                    </a:lnTo>
                    <a:lnTo>
                      <a:pt x="238" y="338"/>
                    </a:lnTo>
                    <a:lnTo>
                      <a:pt x="226" y="332"/>
                    </a:lnTo>
                    <a:lnTo>
                      <a:pt x="212" y="325"/>
                    </a:lnTo>
                    <a:lnTo>
                      <a:pt x="199" y="318"/>
                    </a:lnTo>
                    <a:lnTo>
                      <a:pt x="187" y="311"/>
                    </a:lnTo>
                    <a:lnTo>
                      <a:pt x="175" y="303"/>
                    </a:lnTo>
                    <a:lnTo>
                      <a:pt x="163" y="294"/>
                    </a:lnTo>
                    <a:lnTo>
                      <a:pt x="152" y="286"/>
                    </a:lnTo>
                    <a:lnTo>
                      <a:pt x="140" y="278"/>
                    </a:lnTo>
                    <a:lnTo>
                      <a:pt x="131" y="268"/>
                    </a:lnTo>
                    <a:lnTo>
                      <a:pt x="120" y="258"/>
                    </a:lnTo>
                    <a:lnTo>
                      <a:pt x="110" y="249"/>
                    </a:lnTo>
                    <a:lnTo>
                      <a:pt x="101" y="239"/>
                    </a:lnTo>
                    <a:lnTo>
                      <a:pt x="92" y="228"/>
                    </a:lnTo>
                    <a:lnTo>
                      <a:pt x="82" y="216"/>
                    </a:lnTo>
                    <a:lnTo>
                      <a:pt x="75" y="205"/>
                    </a:lnTo>
                    <a:lnTo>
                      <a:pt x="68" y="195"/>
                    </a:lnTo>
                    <a:lnTo>
                      <a:pt x="59" y="182"/>
                    </a:lnTo>
                    <a:lnTo>
                      <a:pt x="53" y="170"/>
                    </a:lnTo>
                    <a:lnTo>
                      <a:pt x="48" y="157"/>
                    </a:lnTo>
                    <a:lnTo>
                      <a:pt x="41" y="144"/>
                    </a:lnTo>
                    <a:lnTo>
                      <a:pt x="35" y="131"/>
                    </a:lnTo>
                    <a:lnTo>
                      <a:pt x="31" y="117"/>
                    </a:lnTo>
                    <a:lnTo>
                      <a:pt x="27" y="104"/>
                    </a:lnTo>
                    <a:lnTo>
                      <a:pt x="23" y="89"/>
                    </a:lnTo>
                    <a:lnTo>
                      <a:pt x="20" y="76"/>
                    </a:lnTo>
                    <a:lnTo>
                      <a:pt x="17" y="60"/>
                    </a:lnTo>
                    <a:lnTo>
                      <a:pt x="15" y="47"/>
                    </a:lnTo>
                    <a:lnTo>
                      <a:pt x="14" y="31"/>
                    </a:lnTo>
                    <a:lnTo>
                      <a:pt x="13" y="14"/>
                    </a:lnTo>
                    <a:lnTo>
                      <a:pt x="13" y="0"/>
                    </a:lnTo>
                    <a:lnTo>
                      <a:pt x="0" y="0"/>
                    </a:lnTo>
                  </a:path>
                </a:pathLst>
              </a:custGeom>
              <a:solidFill>
                <a:schemeClr val="hlink"/>
              </a:solidFill>
              <a:ln w="9525" cap="rnd">
                <a:noFill/>
                <a:round/>
                <a:headEnd type="none" w="sm" len="sm"/>
                <a:tailEnd type="none" w="sm" len="sm"/>
              </a:ln>
            </p:spPr>
            <p:txBody>
              <a:bodyPr/>
              <a:lstStyle/>
              <a:p>
                <a:endParaRPr lang="tr-TR"/>
              </a:p>
            </p:txBody>
          </p:sp>
          <p:sp>
            <p:nvSpPr>
              <p:cNvPr id="11335" name="Freeform 164"/>
              <p:cNvSpPr>
                <a:spLocks/>
              </p:cNvSpPr>
              <p:nvPr/>
            </p:nvSpPr>
            <p:spPr bwMode="auto">
              <a:xfrm>
                <a:off x="1312" y="1768"/>
                <a:ext cx="16" cy="53"/>
              </a:xfrm>
              <a:custGeom>
                <a:avLst/>
                <a:gdLst>
                  <a:gd name="T0" fmla="*/ 8 w 16"/>
                  <a:gd name="T1" fmla="*/ 11 h 53"/>
                  <a:gd name="T2" fmla="*/ 3 w 16"/>
                  <a:gd name="T3" fmla="*/ 4 h 53"/>
                  <a:gd name="T4" fmla="*/ 1 w 16"/>
                  <a:gd name="T5" fmla="*/ 13 h 53"/>
                  <a:gd name="T6" fmla="*/ 1 w 16"/>
                  <a:gd name="T7" fmla="*/ 18 h 53"/>
                  <a:gd name="T8" fmla="*/ 1 w 16"/>
                  <a:gd name="T9" fmla="*/ 24 h 53"/>
                  <a:gd name="T10" fmla="*/ 0 w 16"/>
                  <a:gd name="T11" fmla="*/ 27 h 53"/>
                  <a:gd name="T12" fmla="*/ 0 w 16"/>
                  <a:gd name="T13" fmla="*/ 32 h 53"/>
                  <a:gd name="T14" fmla="*/ 0 w 16"/>
                  <a:gd name="T15" fmla="*/ 39 h 53"/>
                  <a:gd name="T16" fmla="*/ 0 w 16"/>
                  <a:gd name="T17" fmla="*/ 44 h 53"/>
                  <a:gd name="T18" fmla="*/ 0 w 16"/>
                  <a:gd name="T19" fmla="*/ 52 h 53"/>
                  <a:gd name="T20" fmla="*/ 13 w 16"/>
                  <a:gd name="T21" fmla="*/ 52 h 53"/>
                  <a:gd name="T22" fmla="*/ 13 w 16"/>
                  <a:gd name="T23" fmla="*/ 44 h 53"/>
                  <a:gd name="T24" fmla="*/ 12 w 16"/>
                  <a:gd name="T25" fmla="*/ 37 h 53"/>
                  <a:gd name="T26" fmla="*/ 12 w 16"/>
                  <a:gd name="T27" fmla="*/ 32 h 53"/>
                  <a:gd name="T28" fmla="*/ 12 w 16"/>
                  <a:gd name="T29" fmla="*/ 29 h 53"/>
                  <a:gd name="T30" fmla="*/ 12 w 16"/>
                  <a:gd name="T31" fmla="*/ 24 h 53"/>
                  <a:gd name="T32" fmla="*/ 13 w 16"/>
                  <a:gd name="T33" fmla="*/ 21 h 53"/>
                  <a:gd name="T34" fmla="*/ 15 w 16"/>
                  <a:gd name="T35" fmla="*/ 14 h 53"/>
                  <a:gd name="T36" fmla="*/ 15 w 16"/>
                  <a:gd name="T37" fmla="*/ 6 h 53"/>
                  <a:gd name="T38" fmla="*/ 10 w 16"/>
                  <a:gd name="T39" fmla="*/ 0 h 53"/>
                  <a:gd name="T40" fmla="*/ 8 w 16"/>
                  <a:gd name="T41" fmla="*/ 11 h 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
                  <a:gd name="T64" fmla="*/ 0 h 53"/>
                  <a:gd name="T65" fmla="*/ 16 w 16"/>
                  <a:gd name="T66" fmla="*/ 53 h 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 h="53">
                    <a:moveTo>
                      <a:pt x="8" y="11"/>
                    </a:moveTo>
                    <a:lnTo>
                      <a:pt x="3" y="4"/>
                    </a:lnTo>
                    <a:lnTo>
                      <a:pt x="1" y="13"/>
                    </a:lnTo>
                    <a:lnTo>
                      <a:pt x="1" y="18"/>
                    </a:lnTo>
                    <a:lnTo>
                      <a:pt x="1" y="24"/>
                    </a:lnTo>
                    <a:lnTo>
                      <a:pt x="0" y="27"/>
                    </a:lnTo>
                    <a:lnTo>
                      <a:pt x="0" y="32"/>
                    </a:lnTo>
                    <a:lnTo>
                      <a:pt x="0" y="39"/>
                    </a:lnTo>
                    <a:lnTo>
                      <a:pt x="0" y="44"/>
                    </a:lnTo>
                    <a:lnTo>
                      <a:pt x="0" y="52"/>
                    </a:lnTo>
                    <a:lnTo>
                      <a:pt x="13" y="52"/>
                    </a:lnTo>
                    <a:lnTo>
                      <a:pt x="13" y="44"/>
                    </a:lnTo>
                    <a:lnTo>
                      <a:pt x="12" y="37"/>
                    </a:lnTo>
                    <a:lnTo>
                      <a:pt x="12" y="32"/>
                    </a:lnTo>
                    <a:lnTo>
                      <a:pt x="12" y="29"/>
                    </a:lnTo>
                    <a:lnTo>
                      <a:pt x="12" y="24"/>
                    </a:lnTo>
                    <a:lnTo>
                      <a:pt x="13" y="21"/>
                    </a:lnTo>
                    <a:lnTo>
                      <a:pt x="15" y="14"/>
                    </a:lnTo>
                    <a:lnTo>
                      <a:pt x="15" y="6"/>
                    </a:lnTo>
                    <a:lnTo>
                      <a:pt x="10" y="0"/>
                    </a:lnTo>
                    <a:lnTo>
                      <a:pt x="8" y="11"/>
                    </a:lnTo>
                  </a:path>
                </a:pathLst>
              </a:custGeom>
              <a:solidFill>
                <a:schemeClr val="hlink"/>
              </a:solidFill>
              <a:ln w="9525" cap="rnd">
                <a:noFill/>
                <a:round/>
                <a:headEnd type="none" w="sm" len="sm"/>
                <a:tailEnd type="none" w="sm" len="sm"/>
              </a:ln>
            </p:spPr>
            <p:txBody>
              <a:bodyPr/>
              <a:lstStyle/>
              <a:p>
                <a:endParaRPr lang="tr-TR"/>
              </a:p>
            </p:txBody>
          </p:sp>
          <p:sp>
            <p:nvSpPr>
              <p:cNvPr id="11336" name="Freeform 165"/>
              <p:cNvSpPr>
                <a:spLocks/>
              </p:cNvSpPr>
              <p:nvPr/>
            </p:nvSpPr>
            <p:spPr bwMode="auto">
              <a:xfrm>
                <a:off x="1284" y="1765"/>
                <a:ext cx="38" cy="18"/>
              </a:xfrm>
              <a:custGeom>
                <a:avLst/>
                <a:gdLst>
                  <a:gd name="T0" fmla="*/ 1 w 38"/>
                  <a:gd name="T1" fmla="*/ 13 h 18"/>
                  <a:gd name="T2" fmla="*/ 0 w 38"/>
                  <a:gd name="T3" fmla="*/ 13 h 18"/>
                  <a:gd name="T4" fmla="*/ 37 w 38"/>
                  <a:gd name="T5" fmla="*/ 17 h 18"/>
                  <a:gd name="T6" fmla="*/ 37 w 38"/>
                  <a:gd name="T7" fmla="*/ 3 h 18"/>
                  <a:gd name="T8" fmla="*/ 1 w 38"/>
                  <a:gd name="T9" fmla="*/ 0 h 18"/>
                  <a:gd name="T10" fmla="*/ 0 w 38"/>
                  <a:gd name="T11" fmla="*/ 0 h 18"/>
                  <a:gd name="T12" fmla="*/ 1 w 38"/>
                  <a:gd name="T13" fmla="*/ 13 h 18"/>
                  <a:gd name="T14" fmla="*/ 0 60000 65536"/>
                  <a:gd name="T15" fmla="*/ 0 60000 65536"/>
                  <a:gd name="T16" fmla="*/ 0 60000 65536"/>
                  <a:gd name="T17" fmla="*/ 0 60000 65536"/>
                  <a:gd name="T18" fmla="*/ 0 60000 65536"/>
                  <a:gd name="T19" fmla="*/ 0 60000 65536"/>
                  <a:gd name="T20" fmla="*/ 0 60000 65536"/>
                  <a:gd name="T21" fmla="*/ 0 w 38"/>
                  <a:gd name="T22" fmla="*/ 0 h 18"/>
                  <a:gd name="T23" fmla="*/ 38 w 38"/>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8">
                    <a:moveTo>
                      <a:pt x="1" y="13"/>
                    </a:moveTo>
                    <a:lnTo>
                      <a:pt x="0" y="13"/>
                    </a:lnTo>
                    <a:lnTo>
                      <a:pt x="37" y="17"/>
                    </a:lnTo>
                    <a:lnTo>
                      <a:pt x="37" y="3"/>
                    </a:lnTo>
                    <a:lnTo>
                      <a:pt x="1" y="0"/>
                    </a:lnTo>
                    <a:lnTo>
                      <a:pt x="0" y="0"/>
                    </a:lnTo>
                    <a:lnTo>
                      <a:pt x="1" y="13"/>
                    </a:lnTo>
                  </a:path>
                </a:pathLst>
              </a:custGeom>
              <a:solidFill>
                <a:schemeClr val="hlink"/>
              </a:solidFill>
              <a:ln w="9525" cap="rnd">
                <a:noFill/>
                <a:round/>
                <a:headEnd type="none" w="sm" len="sm"/>
                <a:tailEnd type="none" w="sm" len="sm"/>
              </a:ln>
            </p:spPr>
            <p:txBody>
              <a:bodyPr/>
              <a:lstStyle/>
              <a:p>
                <a:endParaRPr lang="tr-TR"/>
              </a:p>
            </p:txBody>
          </p:sp>
          <p:sp>
            <p:nvSpPr>
              <p:cNvPr id="11337" name="Freeform 166"/>
              <p:cNvSpPr>
                <a:spLocks/>
              </p:cNvSpPr>
              <p:nvPr/>
            </p:nvSpPr>
            <p:spPr bwMode="auto">
              <a:xfrm>
                <a:off x="1229" y="1765"/>
                <a:ext cx="56" cy="18"/>
              </a:xfrm>
              <a:custGeom>
                <a:avLst/>
                <a:gdLst>
                  <a:gd name="T0" fmla="*/ 7 w 56"/>
                  <a:gd name="T1" fmla="*/ 17 h 18"/>
                  <a:gd name="T2" fmla="*/ 6 w 56"/>
                  <a:gd name="T3" fmla="*/ 17 h 18"/>
                  <a:gd name="T4" fmla="*/ 55 w 56"/>
                  <a:gd name="T5" fmla="*/ 12 h 18"/>
                  <a:gd name="T6" fmla="*/ 55 w 56"/>
                  <a:gd name="T7" fmla="*/ 0 h 18"/>
                  <a:gd name="T8" fmla="*/ 5 w 56"/>
                  <a:gd name="T9" fmla="*/ 3 h 18"/>
                  <a:gd name="T10" fmla="*/ 3 w 56"/>
                  <a:gd name="T11" fmla="*/ 3 h 18"/>
                  <a:gd name="T12" fmla="*/ 5 w 56"/>
                  <a:gd name="T13" fmla="*/ 3 h 18"/>
                  <a:gd name="T14" fmla="*/ 3 w 56"/>
                  <a:gd name="T15" fmla="*/ 5 h 18"/>
                  <a:gd name="T16" fmla="*/ 1 w 56"/>
                  <a:gd name="T17" fmla="*/ 6 h 18"/>
                  <a:gd name="T18" fmla="*/ 0 w 56"/>
                  <a:gd name="T19" fmla="*/ 8 h 18"/>
                  <a:gd name="T20" fmla="*/ 0 w 56"/>
                  <a:gd name="T21" fmla="*/ 11 h 18"/>
                  <a:gd name="T22" fmla="*/ 0 w 56"/>
                  <a:gd name="T23" fmla="*/ 13 h 18"/>
                  <a:gd name="T24" fmla="*/ 1 w 56"/>
                  <a:gd name="T25" fmla="*/ 15 h 18"/>
                  <a:gd name="T26" fmla="*/ 3 w 56"/>
                  <a:gd name="T27" fmla="*/ 17 h 18"/>
                  <a:gd name="T28" fmla="*/ 6 w 56"/>
                  <a:gd name="T29" fmla="*/ 17 h 18"/>
                  <a:gd name="T30" fmla="*/ 7 w 56"/>
                  <a:gd name="T31" fmla="*/ 1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18"/>
                  <a:gd name="T50" fmla="*/ 56 w 5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18">
                    <a:moveTo>
                      <a:pt x="7" y="17"/>
                    </a:moveTo>
                    <a:lnTo>
                      <a:pt x="6" y="17"/>
                    </a:lnTo>
                    <a:lnTo>
                      <a:pt x="55" y="12"/>
                    </a:lnTo>
                    <a:lnTo>
                      <a:pt x="55" y="0"/>
                    </a:lnTo>
                    <a:lnTo>
                      <a:pt x="5" y="3"/>
                    </a:lnTo>
                    <a:lnTo>
                      <a:pt x="3" y="3"/>
                    </a:lnTo>
                    <a:lnTo>
                      <a:pt x="5" y="3"/>
                    </a:lnTo>
                    <a:lnTo>
                      <a:pt x="3" y="5"/>
                    </a:lnTo>
                    <a:lnTo>
                      <a:pt x="1" y="6"/>
                    </a:lnTo>
                    <a:lnTo>
                      <a:pt x="0" y="8"/>
                    </a:lnTo>
                    <a:lnTo>
                      <a:pt x="0" y="11"/>
                    </a:lnTo>
                    <a:lnTo>
                      <a:pt x="0" y="13"/>
                    </a:lnTo>
                    <a:lnTo>
                      <a:pt x="1" y="15"/>
                    </a:lnTo>
                    <a:lnTo>
                      <a:pt x="3" y="17"/>
                    </a:lnTo>
                    <a:lnTo>
                      <a:pt x="6" y="17"/>
                    </a:lnTo>
                    <a:lnTo>
                      <a:pt x="7" y="17"/>
                    </a:lnTo>
                  </a:path>
                </a:pathLst>
              </a:custGeom>
              <a:solidFill>
                <a:schemeClr val="hlink"/>
              </a:solidFill>
              <a:ln w="9525" cap="rnd">
                <a:noFill/>
                <a:round/>
                <a:headEnd type="none" w="sm" len="sm"/>
                <a:tailEnd type="none" w="sm" len="sm"/>
              </a:ln>
            </p:spPr>
            <p:txBody>
              <a:bodyPr/>
              <a:lstStyle/>
              <a:p>
                <a:endParaRPr lang="tr-TR"/>
              </a:p>
            </p:txBody>
          </p:sp>
          <p:sp>
            <p:nvSpPr>
              <p:cNvPr id="11338" name="Freeform 167"/>
              <p:cNvSpPr>
                <a:spLocks/>
              </p:cNvSpPr>
              <p:nvPr/>
            </p:nvSpPr>
            <p:spPr bwMode="auto">
              <a:xfrm>
                <a:off x="1187" y="1770"/>
                <a:ext cx="49" cy="22"/>
              </a:xfrm>
              <a:custGeom>
                <a:avLst/>
                <a:gdLst>
                  <a:gd name="T0" fmla="*/ 12 w 49"/>
                  <a:gd name="T1" fmla="*/ 16 h 22"/>
                  <a:gd name="T2" fmla="*/ 7 w 49"/>
                  <a:gd name="T3" fmla="*/ 21 h 22"/>
                  <a:gd name="T4" fmla="*/ 48 w 49"/>
                  <a:gd name="T5" fmla="*/ 12 h 22"/>
                  <a:gd name="T6" fmla="*/ 45 w 49"/>
                  <a:gd name="T7" fmla="*/ 0 h 22"/>
                  <a:gd name="T8" fmla="*/ 5 w 49"/>
                  <a:gd name="T9" fmla="*/ 9 h 22"/>
                  <a:gd name="T10" fmla="*/ 0 w 49"/>
                  <a:gd name="T11" fmla="*/ 14 h 22"/>
                  <a:gd name="T12" fmla="*/ 5 w 49"/>
                  <a:gd name="T13" fmla="*/ 9 h 22"/>
                  <a:gd name="T14" fmla="*/ 1 w 49"/>
                  <a:gd name="T15" fmla="*/ 10 h 22"/>
                  <a:gd name="T16" fmla="*/ 1 w 49"/>
                  <a:gd name="T17" fmla="*/ 12 h 22"/>
                  <a:gd name="T18" fmla="*/ 0 w 49"/>
                  <a:gd name="T19" fmla="*/ 14 h 22"/>
                  <a:gd name="T20" fmla="*/ 0 w 49"/>
                  <a:gd name="T21" fmla="*/ 16 h 22"/>
                  <a:gd name="T22" fmla="*/ 1 w 49"/>
                  <a:gd name="T23" fmla="*/ 19 h 22"/>
                  <a:gd name="T24" fmla="*/ 1 w 49"/>
                  <a:gd name="T25" fmla="*/ 20 h 22"/>
                  <a:gd name="T26" fmla="*/ 5 w 49"/>
                  <a:gd name="T27" fmla="*/ 21 h 22"/>
                  <a:gd name="T28" fmla="*/ 7 w 49"/>
                  <a:gd name="T29" fmla="*/ 21 h 22"/>
                  <a:gd name="T30" fmla="*/ 12 w 49"/>
                  <a:gd name="T31" fmla="*/ 1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2"/>
                  <a:gd name="T50" fmla="*/ 49 w 49"/>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2">
                    <a:moveTo>
                      <a:pt x="12" y="16"/>
                    </a:moveTo>
                    <a:lnTo>
                      <a:pt x="7" y="21"/>
                    </a:lnTo>
                    <a:lnTo>
                      <a:pt x="48" y="12"/>
                    </a:lnTo>
                    <a:lnTo>
                      <a:pt x="45" y="0"/>
                    </a:lnTo>
                    <a:lnTo>
                      <a:pt x="5" y="9"/>
                    </a:lnTo>
                    <a:lnTo>
                      <a:pt x="0" y="14"/>
                    </a:lnTo>
                    <a:lnTo>
                      <a:pt x="5" y="9"/>
                    </a:lnTo>
                    <a:lnTo>
                      <a:pt x="1" y="10"/>
                    </a:lnTo>
                    <a:lnTo>
                      <a:pt x="1" y="12"/>
                    </a:lnTo>
                    <a:lnTo>
                      <a:pt x="0" y="14"/>
                    </a:lnTo>
                    <a:lnTo>
                      <a:pt x="0" y="16"/>
                    </a:lnTo>
                    <a:lnTo>
                      <a:pt x="1" y="19"/>
                    </a:lnTo>
                    <a:lnTo>
                      <a:pt x="1" y="20"/>
                    </a:lnTo>
                    <a:lnTo>
                      <a:pt x="5" y="21"/>
                    </a:lnTo>
                    <a:lnTo>
                      <a:pt x="7" y="21"/>
                    </a:lnTo>
                    <a:lnTo>
                      <a:pt x="12" y="16"/>
                    </a:lnTo>
                  </a:path>
                </a:pathLst>
              </a:custGeom>
              <a:solidFill>
                <a:schemeClr val="hlink"/>
              </a:solidFill>
              <a:ln w="9525" cap="rnd">
                <a:noFill/>
                <a:round/>
                <a:headEnd type="none" w="sm" len="sm"/>
                <a:tailEnd type="none" w="sm" len="sm"/>
              </a:ln>
            </p:spPr>
            <p:txBody>
              <a:bodyPr/>
              <a:lstStyle/>
              <a:p>
                <a:endParaRPr lang="tr-TR"/>
              </a:p>
            </p:txBody>
          </p:sp>
          <p:sp>
            <p:nvSpPr>
              <p:cNvPr id="11339" name="Freeform 168"/>
              <p:cNvSpPr>
                <a:spLocks/>
              </p:cNvSpPr>
              <p:nvPr/>
            </p:nvSpPr>
            <p:spPr bwMode="auto">
              <a:xfrm>
                <a:off x="1184" y="1784"/>
                <a:ext cx="15" cy="30"/>
              </a:xfrm>
              <a:custGeom>
                <a:avLst/>
                <a:gdLst>
                  <a:gd name="T0" fmla="*/ 12 w 15"/>
                  <a:gd name="T1" fmla="*/ 29 h 30"/>
                  <a:gd name="T2" fmla="*/ 12 w 15"/>
                  <a:gd name="T3" fmla="*/ 24 h 30"/>
                  <a:gd name="T4" fmla="*/ 12 w 15"/>
                  <a:gd name="T5" fmla="*/ 21 h 30"/>
                  <a:gd name="T6" fmla="*/ 11 w 15"/>
                  <a:gd name="T7" fmla="*/ 21 h 30"/>
                  <a:gd name="T8" fmla="*/ 12 w 15"/>
                  <a:gd name="T9" fmla="*/ 21 h 30"/>
                  <a:gd name="T10" fmla="*/ 12 w 15"/>
                  <a:gd name="T11" fmla="*/ 19 h 30"/>
                  <a:gd name="T12" fmla="*/ 12 w 15"/>
                  <a:gd name="T13" fmla="*/ 15 h 30"/>
                  <a:gd name="T14" fmla="*/ 13 w 15"/>
                  <a:gd name="T15" fmla="*/ 11 h 30"/>
                  <a:gd name="T16" fmla="*/ 14 w 15"/>
                  <a:gd name="T17" fmla="*/ 1 h 30"/>
                  <a:gd name="T18" fmla="*/ 3 w 15"/>
                  <a:gd name="T19" fmla="*/ 0 h 30"/>
                  <a:gd name="T20" fmla="*/ 2 w 15"/>
                  <a:gd name="T21" fmla="*/ 8 h 30"/>
                  <a:gd name="T22" fmla="*/ 1 w 15"/>
                  <a:gd name="T23" fmla="*/ 14 h 30"/>
                  <a:gd name="T24" fmla="*/ 1 w 15"/>
                  <a:gd name="T25" fmla="*/ 16 h 30"/>
                  <a:gd name="T26" fmla="*/ 1 w 15"/>
                  <a:gd name="T27" fmla="*/ 17 h 30"/>
                  <a:gd name="T28" fmla="*/ 0 w 15"/>
                  <a:gd name="T29" fmla="*/ 19 h 30"/>
                  <a:gd name="T30" fmla="*/ 0 w 15"/>
                  <a:gd name="T31" fmla="*/ 21 h 30"/>
                  <a:gd name="T32" fmla="*/ 0 w 15"/>
                  <a:gd name="T33" fmla="*/ 24 h 30"/>
                  <a:gd name="T34" fmla="*/ 0 w 15"/>
                  <a:gd name="T35" fmla="*/ 29 h 30"/>
                  <a:gd name="T36" fmla="*/ 12 w 15"/>
                  <a:gd name="T37" fmla="*/ 29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30"/>
                  <a:gd name="T59" fmla="*/ 15 w 15"/>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30">
                    <a:moveTo>
                      <a:pt x="12" y="29"/>
                    </a:moveTo>
                    <a:lnTo>
                      <a:pt x="12" y="24"/>
                    </a:lnTo>
                    <a:lnTo>
                      <a:pt x="12" y="21"/>
                    </a:lnTo>
                    <a:lnTo>
                      <a:pt x="11" y="21"/>
                    </a:lnTo>
                    <a:lnTo>
                      <a:pt x="12" y="21"/>
                    </a:lnTo>
                    <a:lnTo>
                      <a:pt x="12" y="19"/>
                    </a:lnTo>
                    <a:lnTo>
                      <a:pt x="12" y="15"/>
                    </a:lnTo>
                    <a:lnTo>
                      <a:pt x="13" y="11"/>
                    </a:lnTo>
                    <a:lnTo>
                      <a:pt x="14" y="1"/>
                    </a:lnTo>
                    <a:lnTo>
                      <a:pt x="3" y="0"/>
                    </a:lnTo>
                    <a:lnTo>
                      <a:pt x="2" y="8"/>
                    </a:lnTo>
                    <a:lnTo>
                      <a:pt x="1" y="14"/>
                    </a:lnTo>
                    <a:lnTo>
                      <a:pt x="1" y="16"/>
                    </a:lnTo>
                    <a:lnTo>
                      <a:pt x="1" y="17"/>
                    </a:lnTo>
                    <a:lnTo>
                      <a:pt x="0" y="19"/>
                    </a:lnTo>
                    <a:lnTo>
                      <a:pt x="0" y="21"/>
                    </a:lnTo>
                    <a:lnTo>
                      <a:pt x="0" y="24"/>
                    </a:lnTo>
                    <a:lnTo>
                      <a:pt x="0" y="29"/>
                    </a:lnTo>
                    <a:lnTo>
                      <a:pt x="12" y="29"/>
                    </a:lnTo>
                  </a:path>
                </a:pathLst>
              </a:custGeom>
              <a:solidFill>
                <a:schemeClr val="hlink"/>
              </a:solidFill>
              <a:ln w="9525" cap="rnd">
                <a:noFill/>
                <a:round/>
                <a:headEnd type="none" w="sm" len="sm"/>
                <a:tailEnd type="none" w="sm" len="sm"/>
              </a:ln>
            </p:spPr>
            <p:txBody>
              <a:bodyPr/>
              <a:lstStyle/>
              <a:p>
                <a:endParaRPr lang="tr-TR"/>
              </a:p>
            </p:txBody>
          </p:sp>
          <p:sp>
            <p:nvSpPr>
              <p:cNvPr id="11340" name="Freeform 169"/>
              <p:cNvSpPr>
                <a:spLocks/>
              </p:cNvSpPr>
              <p:nvPr/>
            </p:nvSpPr>
            <p:spPr bwMode="auto">
              <a:xfrm>
                <a:off x="1184" y="1814"/>
                <a:ext cx="332" cy="470"/>
              </a:xfrm>
              <a:custGeom>
                <a:avLst/>
                <a:gdLst>
                  <a:gd name="T0" fmla="*/ 329 w 332"/>
                  <a:gd name="T1" fmla="*/ 458 h 470"/>
                  <a:gd name="T2" fmla="*/ 295 w 332"/>
                  <a:gd name="T3" fmla="*/ 443 h 470"/>
                  <a:gd name="T4" fmla="*/ 262 w 332"/>
                  <a:gd name="T5" fmla="*/ 425 h 470"/>
                  <a:gd name="T6" fmla="*/ 230 w 332"/>
                  <a:gd name="T7" fmla="*/ 405 h 470"/>
                  <a:gd name="T8" fmla="*/ 201 w 332"/>
                  <a:gd name="T9" fmla="*/ 384 h 470"/>
                  <a:gd name="T10" fmla="*/ 172 w 332"/>
                  <a:gd name="T11" fmla="*/ 361 h 470"/>
                  <a:gd name="T12" fmla="*/ 146 w 332"/>
                  <a:gd name="T13" fmla="*/ 335 h 470"/>
                  <a:gd name="T14" fmla="*/ 122 w 332"/>
                  <a:gd name="T15" fmla="*/ 309 h 470"/>
                  <a:gd name="T16" fmla="*/ 100 w 332"/>
                  <a:gd name="T17" fmla="*/ 280 h 470"/>
                  <a:gd name="T18" fmla="*/ 80 w 332"/>
                  <a:gd name="T19" fmla="*/ 250 h 470"/>
                  <a:gd name="T20" fmla="*/ 63 w 332"/>
                  <a:gd name="T21" fmla="*/ 219 h 470"/>
                  <a:gd name="T22" fmla="*/ 48 w 332"/>
                  <a:gd name="T23" fmla="*/ 186 h 470"/>
                  <a:gd name="T24" fmla="*/ 35 w 332"/>
                  <a:gd name="T25" fmla="*/ 151 h 470"/>
                  <a:gd name="T26" fmla="*/ 26 w 332"/>
                  <a:gd name="T27" fmla="*/ 115 h 470"/>
                  <a:gd name="T28" fmla="*/ 18 w 332"/>
                  <a:gd name="T29" fmla="*/ 78 h 470"/>
                  <a:gd name="T30" fmla="*/ 14 w 332"/>
                  <a:gd name="T31" fmla="*/ 39 h 470"/>
                  <a:gd name="T32" fmla="*/ 13 w 332"/>
                  <a:gd name="T33" fmla="*/ 0 h 470"/>
                  <a:gd name="T34" fmla="*/ 1 w 332"/>
                  <a:gd name="T35" fmla="*/ 21 h 470"/>
                  <a:gd name="T36" fmla="*/ 3 w 332"/>
                  <a:gd name="T37" fmla="*/ 60 h 470"/>
                  <a:gd name="T38" fmla="*/ 10 w 332"/>
                  <a:gd name="T39" fmla="*/ 99 h 470"/>
                  <a:gd name="T40" fmla="*/ 18 w 332"/>
                  <a:gd name="T41" fmla="*/ 137 h 470"/>
                  <a:gd name="T42" fmla="*/ 30 w 332"/>
                  <a:gd name="T43" fmla="*/ 174 h 470"/>
                  <a:gd name="T44" fmla="*/ 44 w 332"/>
                  <a:gd name="T45" fmla="*/ 207 h 470"/>
                  <a:gd name="T46" fmla="*/ 60 w 332"/>
                  <a:gd name="T47" fmla="*/ 241 h 470"/>
                  <a:gd name="T48" fmla="*/ 80 w 332"/>
                  <a:gd name="T49" fmla="*/ 272 h 470"/>
                  <a:gd name="T50" fmla="*/ 100 w 332"/>
                  <a:gd name="T51" fmla="*/ 303 h 470"/>
                  <a:gd name="T52" fmla="*/ 125 w 332"/>
                  <a:gd name="T53" fmla="*/ 330 h 470"/>
                  <a:gd name="T54" fmla="*/ 151 w 332"/>
                  <a:gd name="T55" fmla="*/ 358 h 470"/>
                  <a:gd name="T56" fmla="*/ 178 w 332"/>
                  <a:gd name="T57" fmla="*/ 382 h 470"/>
                  <a:gd name="T58" fmla="*/ 208 w 332"/>
                  <a:gd name="T59" fmla="*/ 405 h 470"/>
                  <a:gd name="T60" fmla="*/ 239 w 332"/>
                  <a:gd name="T61" fmla="*/ 426 h 470"/>
                  <a:gd name="T62" fmla="*/ 272 w 332"/>
                  <a:gd name="T63" fmla="*/ 445 h 470"/>
                  <a:gd name="T64" fmla="*/ 306 w 332"/>
                  <a:gd name="T65" fmla="*/ 462 h 470"/>
                  <a:gd name="T66" fmla="*/ 331 w 332"/>
                  <a:gd name="T67" fmla="*/ 468 h 4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
                  <a:gd name="T103" fmla="*/ 0 h 470"/>
                  <a:gd name="T104" fmla="*/ 332 w 332"/>
                  <a:gd name="T105" fmla="*/ 470 h 4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 h="470">
                    <a:moveTo>
                      <a:pt x="322" y="460"/>
                    </a:moveTo>
                    <a:lnTo>
                      <a:pt x="329" y="458"/>
                    </a:lnTo>
                    <a:lnTo>
                      <a:pt x="312" y="451"/>
                    </a:lnTo>
                    <a:lnTo>
                      <a:pt x="295" y="443"/>
                    </a:lnTo>
                    <a:lnTo>
                      <a:pt x="278" y="435"/>
                    </a:lnTo>
                    <a:lnTo>
                      <a:pt x="262" y="425"/>
                    </a:lnTo>
                    <a:lnTo>
                      <a:pt x="246" y="415"/>
                    </a:lnTo>
                    <a:lnTo>
                      <a:pt x="230" y="405"/>
                    </a:lnTo>
                    <a:lnTo>
                      <a:pt x="215" y="394"/>
                    </a:lnTo>
                    <a:lnTo>
                      <a:pt x="201" y="384"/>
                    </a:lnTo>
                    <a:lnTo>
                      <a:pt x="186" y="373"/>
                    </a:lnTo>
                    <a:lnTo>
                      <a:pt x="172" y="361"/>
                    </a:lnTo>
                    <a:lnTo>
                      <a:pt x="160" y="348"/>
                    </a:lnTo>
                    <a:lnTo>
                      <a:pt x="146" y="335"/>
                    </a:lnTo>
                    <a:lnTo>
                      <a:pt x="134" y="322"/>
                    </a:lnTo>
                    <a:lnTo>
                      <a:pt x="122" y="309"/>
                    </a:lnTo>
                    <a:lnTo>
                      <a:pt x="111" y="294"/>
                    </a:lnTo>
                    <a:lnTo>
                      <a:pt x="100" y="280"/>
                    </a:lnTo>
                    <a:lnTo>
                      <a:pt x="90" y="265"/>
                    </a:lnTo>
                    <a:lnTo>
                      <a:pt x="80" y="250"/>
                    </a:lnTo>
                    <a:lnTo>
                      <a:pt x="71" y="235"/>
                    </a:lnTo>
                    <a:lnTo>
                      <a:pt x="63" y="219"/>
                    </a:lnTo>
                    <a:lnTo>
                      <a:pt x="55" y="202"/>
                    </a:lnTo>
                    <a:lnTo>
                      <a:pt x="48" y="186"/>
                    </a:lnTo>
                    <a:lnTo>
                      <a:pt x="41" y="169"/>
                    </a:lnTo>
                    <a:lnTo>
                      <a:pt x="35" y="151"/>
                    </a:lnTo>
                    <a:lnTo>
                      <a:pt x="30" y="133"/>
                    </a:lnTo>
                    <a:lnTo>
                      <a:pt x="26" y="115"/>
                    </a:lnTo>
                    <a:lnTo>
                      <a:pt x="21" y="96"/>
                    </a:lnTo>
                    <a:lnTo>
                      <a:pt x="18" y="78"/>
                    </a:lnTo>
                    <a:lnTo>
                      <a:pt x="15" y="59"/>
                    </a:lnTo>
                    <a:lnTo>
                      <a:pt x="14" y="39"/>
                    </a:lnTo>
                    <a:lnTo>
                      <a:pt x="13" y="19"/>
                    </a:lnTo>
                    <a:lnTo>
                      <a:pt x="13" y="0"/>
                    </a:lnTo>
                    <a:lnTo>
                      <a:pt x="0" y="0"/>
                    </a:lnTo>
                    <a:lnTo>
                      <a:pt x="1" y="21"/>
                    </a:lnTo>
                    <a:lnTo>
                      <a:pt x="1" y="40"/>
                    </a:lnTo>
                    <a:lnTo>
                      <a:pt x="3" y="60"/>
                    </a:lnTo>
                    <a:lnTo>
                      <a:pt x="6" y="80"/>
                    </a:lnTo>
                    <a:lnTo>
                      <a:pt x="10" y="99"/>
                    </a:lnTo>
                    <a:lnTo>
                      <a:pt x="13" y="118"/>
                    </a:lnTo>
                    <a:lnTo>
                      <a:pt x="18" y="137"/>
                    </a:lnTo>
                    <a:lnTo>
                      <a:pt x="23" y="154"/>
                    </a:lnTo>
                    <a:lnTo>
                      <a:pt x="30" y="174"/>
                    </a:lnTo>
                    <a:lnTo>
                      <a:pt x="36" y="190"/>
                    </a:lnTo>
                    <a:lnTo>
                      <a:pt x="44" y="207"/>
                    </a:lnTo>
                    <a:lnTo>
                      <a:pt x="51" y="224"/>
                    </a:lnTo>
                    <a:lnTo>
                      <a:pt x="60" y="241"/>
                    </a:lnTo>
                    <a:lnTo>
                      <a:pt x="70" y="256"/>
                    </a:lnTo>
                    <a:lnTo>
                      <a:pt x="80" y="272"/>
                    </a:lnTo>
                    <a:lnTo>
                      <a:pt x="90" y="288"/>
                    </a:lnTo>
                    <a:lnTo>
                      <a:pt x="100" y="303"/>
                    </a:lnTo>
                    <a:lnTo>
                      <a:pt x="113" y="317"/>
                    </a:lnTo>
                    <a:lnTo>
                      <a:pt x="125" y="330"/>
                    </a:lnTo>
                    <a:lnTo>
                      <a:pt x="137" y="345"/>
                    </a:lnTo>
                    <a:lnTo>
                      <a:pt x="151" y="358"/>
                    </a:lnTo>
                    <a:lnTo>
                      <a:pt x="163" y="370"/>
                    </a:lnTo>
                    <a:lnTo>
                      <a:pt x="178" y="382"/>
                    </a:lnTo>
                    <a:lnTo>
                      <a:pt x="193" y="394"/>
                    </a:lnTo>
                    <a:lnTo>
                      <a:pt x="208" y="405"/>
                    </a:lnTo>
                    <a:lnTo>
                      <a:pt x="223" y="415"/>
                    </a:lnTo>
                    <a:lnTo>
                      <a:pt x="239" y="426"/>
                    </a:lnTo>
                    <a:lnTo>
                      <a:pt x="255" y="435"/>
                    </a:lnTo>
                    <a:lnTo>
                      <a:pt x="272" y="445"/>
                    </a:lnTo>
                    <a:lnTo>
                      <a:pt x="289" y="453"/>
                    </a:lnTo>
                    <a:lnTo>
                      <a:pt x="306" y="462"/>
                    </a:lnTo>
                    <a:lnTo>
                      <a:pt x="324" y="469"/>
                    </a:lnTo>
                    <a:lnTo>
                      <a:pt x="331" y="468"/>
                    </a:lnTo>
                    <a:lnTo>
                      <a:pt x="322" y="460"/>
                    </a:lnTo>
                  </a:path>
                </a:pathLst>
              </a:custGeom>
              <a:solidFill>
                <a:schemeClr val="hlink"/>
              </a:solidFill>
              <a:ln w="9525" cap="rnd">
                <a:noFill/>
                <a:round/>
                <a:headEnd type="none" w="sm" len="sm"/>
                <a:tailEnd type="none" w="sm" len="sm"/>
              </a:ln>
            </p:spPr>
            <p:txBody>
              <a:bodyPr/>
              <a:lstStyle/>
              <a:p>
                <a:endParaRPr lang="tr-TR"/>
              </a:p>
            </p:txBody>
          </p:sp>
          <p:sp>
            <p:nvSpPr>
              <p:cNvPr id="11341" name="Freeform 170"/>
              <p:cNvSpPr>
                <a:spLocks/>
              </p:cNvSpPr>
              <p:nvPr/>
            </p:nvSpPr>
            <p:spPr bwMode="auto">
              <a:xfrm>
                <a:off x="1507" y="2244"/>
                <a:ext cx="35" cy="39"/>
              </a:xfrm>
              <a:custGeom>
                <a:avLst/>
                <a:gdLst>
                  <a:gd name="T0" fmla="*/ 25 w 35"/>
                  <a:gd name="T1" fmla="*/ 0 h 39"/>
                  <a:gd name="T2" fmla="*/ 25 w 35"/>
                  <a:gd name="T3" fmla="*/ 0 h 39"/>
                  <a:gd name="T4" fmla="*/ 0 w 35"/>
                  <a:gd name="T5" fmla="*/ 30 h 39"/>
                  <a:gd name="T6" fmla="*/ 9 w 35"/>
                  <a:gd name="T7" fmla="*/ 38 h 39"/>
                  <a:gd name="T8" fmla="*/ 34 w 35"/>
                  <a:gd name="T9" fmla="*/ 8 h 39"/>
                  <a:gd name="T10" fmla="*/ 25 w 35"/>
                  <a:gd name="T11" fmla="*/ 0 h 39"/>
                  <a:gd name="T12" fmla="*/ 0 60000 65536"/>
                  <a:gd name="T13" fmla="*/ 0 60000 65536"/>
                  <a:gd name="T14" fmla="*/ 0 60000 65536"/>
                  <a:gd name="T15" fmla="*/ 0 60000 65536"/>
                  <a:gd name="T16" fmla="*/ 0 60000 65536"/>
                  <a:gd name="T17" fmla="*/ 0 60000 65536"/>
                  <a:gd name="T18" fmla="*/ 0 w 35"/>
                  <a:gd name="T19" fmla="*/ 0 h 39"/>
                  <a:gd name="T20" fmla="*/ 35 w 35"/>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5" h="39">
                    <a:moveTo>
                      <a:pt x="25" y="0"/>
                    </a:moveTo>
                    <a:lnTo>
                      <a:pt x="25" y="0"/>
                    </a:lnTo>
                    <a:lnTo>
                      <a:pt x="0" y="30"/>
                    </a:lnTo>
                    <a:lnTo>
                      <a:pt x="9" y="38"/>
                    </a:lnTo>
                    <a:lnTo>
                      <a:pt x="34" y="8"/>
                    </a:lnTo>
                    <a:lnTo>
                      <a:pt x="25" y="0"/>
                    </a:lnTo>
                  </a:path>
                </a:pathLst>
              </a:custGeom>
              <a:solidFill>
                <a:schemeClr val="hlink"/>
              </a:solidFill>
              <a:ln w="9525" cap="rnd">
                <a:noFill/>
                <a:round/>
                <a:headEnd type="none" w="sm" len="sm"/>
                <a:tailEnd type="none" w="sm" len="sm"/>
              </a:ln>
            </p:spPr>
            <p:txBody>
              <a:bodyPr/>
              <a:lstStyle/>
              <a:p>
                <a:endParaRPr lang="tr-TR"/>
              </a:p>
            </p:txBody>
          </p:sp>
          <p:sp>
            <p:nvSpPr>
              <p:cNvPr id="11342" name="Freeform 171"/>
              <p:cNvSpPr>
                <a:spLocks/>
              </p:cNvSpPr>
              <p:nvPr/>
            </p:nvSpPr>
            <p:spPr bwMode="auto">
              <a:xfrm>
                <a:off x="1880" y="1761"/>
                <a:ext cx="356" cy="521"/>
              </a:xfrm>
              <a:custGeom>
                <a:avLst/>
                <a:gdLst>
                  <a:gd name="T0" fmla="*/ 310 w 356"/>
                  <a:gd name="T1" fmla="*/ 0 h 521"/>
                  <a:gd name="T2" fmla="*/ 350 w 356"/>
                  <a:gd name="T3" fmla="*/ 14 h 521"/>
                  <a:gd name="T4" fmla="*/ 353 w 356"/>
                  <a:gd name="T5" fmla="*/ 25 h 521"/>
                  <a:gd name="T6" fmla="*/ 355 w 356"/>
                  <a:gd name="T7" fmla="*/ 35 h 521"/>
                  <a:gd name="T8" fmla="*/ 355 w 356"/>
                  <a:gd name="T9" fmla="*/ 45 h 521"/>
                  <a:gd name="T10" fmla="*/ 355 w 356"/>
                  <a:gd name="T11" fmla="*/ 72 h 521"/>
                  <a:gd name="T12" fmla="*/ 353 w 356"/>
                  <a:gd name="T13" fmla="*/ 109 h 521"/>
                  <a:gd name="T14" fmla="*/ 350 w 356"/>
                  <a:gd name="T15" fmla="*/ 146 h 521"/>
                  <a:gd name="T16" fmla="*/ 344 w 356"/>
                  <a:gd name="T17" fmla="*/ 182 h 521"/>
                  <a:gd name="T18" fmla="*/ 336 w 356"/>
                  <a:gd name="T19" fmla="*/ 215 h 521"/>
                  <a:gd name="T20" fmla="*/ 326 w 356"/>
                  <a:gd name="T21" fmla="*/ 249 h 521"/>
                  <a:gd name="T22" fmla="*/ 313 w 356"/>
                  <a:gd name="T23" fmla="*/ 282 h 521"/>
                  <a:gd name="T24" fmla="*/ 297 w 356"/>
                  <a:gd name="T25" fmla="*/ 313 h 521"/>
                  <a:gd name="T26" fmla="*/ 281 w 356"/>
                  <a:gd name="T27" fmla="*/ 343 h 521"/>
                  <a:gd name="T28" fmla="*/ 260 w 356"/>
                  <a:gd name="T29" fmla="*/ 371 h 521"/>
                  <a:gd name="T30" fmla="*/ 238 w 356"/>
                  <a:gd name="T31" fmla="*/ 398 h 521"/>
                  <a:gd name="T32" fmla="*/ 212 w 356"/>
                  <a:gd name="T33" fmla="*/ 424 h 521"/>
                  <a:gd name="T34" fmla="*/ 184 w 356"/>
                  <a:gd name="T35" fmla="*/ 448 h 521"/>
                  <a:gd name="T36" fmla="*/ 153 w 356"/>
                  <a:gd name="T37" fmla="*/ 470 h 521"/>
                  <a:gd name="T38" fmla="*/ 118 w 356"/>
                  <a:gd name="T39" fmla="*/ 491 h 521"/>
                  <a:gd name="T40" fmla="*/ 81 w 356"/>
                  <a:gd name="T41" fmla="*/ 511 h 521"/>
                  <a:gd name="T42" fmla="*/ 32 w 356"/>
                  <a:gd name="T43" fmla="*/ 486 h 521"/>
                  <a:gd name="T44" fmla="*/ 0 w 356"/>
                  <a:gd name="T45" fmla="*/ 424 h 521"/>
                  <a:gd name="T46" fmla="*/ 27 w 356"/>
                  <a:gd name="T47" fmla="*/ 412 h 521"/>
                  <a:gd name="T48" fmla="*/ 53 w 356"/>
                  <a:gd name="T49" fmla="*/ 399 h 521"/>
                  <a:gd name="T50" fmla="*/ 79 w 356"/>
                  <a:gd name="T51" fmla="*/ 384 h 521"/>
                  <a:gd name="T52" fmla="*/ 102 w 356"/>
                  <a:gd name="T53" fmla="*/ 366 h 521"/>
                  <a:gd name="T54" fmla="*/ 124 w 356"/>
                  <a:gd name="T55" fmla="*/ 349 h 521"/>
                  <a:gd name="T56" fmla="*/ 144 w 356"/>
                  <a:gd name="T57" fmla="*/ 329 h 521"/>
                  <a:gd name="T58" fmla="*/ 162 w 356"/>
                  <a:gd name="T59" fmla="*/ 306 h 521"/>
                  <a:gd name="T60" fmla="*/ 178 w 356"/>
                  <a:gd name="T61" fmla="*/ 285 h 521"/>
                  <a:gd name="T62" fmla="*/ 192 w 356"/>
                  <a:gd name="T63" fmla="*/ 260 h 521"/>
                  <a:gd name="T64" fmla="*/ 205 w 356"/>
                  <a:gd name="T65" fmla="*/ 234 h 521"/>
                  <a:gd name="T66" fmla="*/ 216 w 356"/>
                  <a:gd name="T67" fmla="*/ 207 h 521"/>
                  <a:gd name="T68" fmla="*/ 225 w 356"/>
                  <a:gd name="T69" fmla="*/ 181 h 521"/>
                  <a:gd name="T70" fmla="*/ 232 w 356"/>
                  <a:gd name="T71" fmla="*/ 151 h 521"/>
                  <a:gd name="T72" fmla="*/ 238 w 356"/>
                  <a:gd name="T73" fmla="*/ 121 h 521"/>
                  <a:gd name="T74" fmla="*/ 241 w 356"/>
                  <a:gd name="T75" fmla="*/ 91 h 521"/>
                  <a:gd name="T76" fmla="*/ 242 w 356"/>
                  <a:gd name="T77" fmla="*/ 59 h 521"/>
                  <a:gd name="T78" fmla="*/ 242 w 356"/>
                  <a:gd name="T79" fmla="*/ 44 h 521"/>
                  <a:gd name="T80" fmla="*/ 241 w 356"/>
                  <a:gd name="T81" fmla="*/ 35 h 521"/>
                  <a:gd name="T82" fmla="*/ 238 w 356"/>
                  <a:gd name="T83" fmla="*/ 25 h 521"/>
                  <a:gd name="T84" fmla="*/ 236 w 356"/>
                  <a:gd name="T85" fmla="*/ 12 h 5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6"/>
                  <a:gd name="T130" fmla="*/ 0 h 521"/>
                  <a:gd name="T131" fmla="*/ 356 w 356"/>
                  <a:gd name="T132" fmla="*/ 521 h 5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6" h="521">
                    <a:moveTo>
                      <a:pt x="268" y="4"/>
                    </a:moveTo>
                    <a:lnTo>
                      <a:pt x="310" y="0"/>
                    </a:lnTo>
                    <a:lnTo>
                      <a:pt x="349" y="8"/>
                    </a:lnTo>
                    <a:lnTo>
                      <a:pt x="350" y="14"/>
                    </a:lnTo>
                    <a:lnTo>
                      <a:pt x="351" y="21"/>
                    </a:lnTo>
                    <a:lnTo>
                      <a:pt x="353" y="25"/>
                    </a:lnTo>
                    <a:lnTo>
                      <a:pt x="353" y="30"/>
                    </a:lnTo>
                    <a:lnTo>
                      <a:pt x="355" y="35"/>
                    </a:lnTo>
                    <a:lnTo>
                      <a:pt x="355" y="39"/>
                    </a:lnTo>
                    <a:lnTo>
                      <a:pt x="355" y="45"/>
                    </a:lnTo>
                    <a:lnTo>
                      <a:pt x="355" y="53"/>
                    </a:lnTo>
                    <a:lnTo>
                      <a:pt x="355" y="72"/>
                    </a:lnTo>
                    <a:lnTo>
                      <a:pt x="355" y="91"/>
                    </a:lnTo>
                    <a:lnTo>
                      <a:pt x="353" y="109"/>
                    </a:lnTo>
                    <a:lnTo>
                      <a:pt x="353" y="128"/>
                    </a:lnTo>
                    <a:lnTo>
                      <a:pt x="350" y="146"/>
                    </a:lnTo>
                    <a:lnTo>
                      <a:pt x="346" y="164"/>
                    </a:lnTo>
                    <a:lnTo>
                      <a:pt x="344" y="182"/>
                    </a:lnTo>
                    <a:lnTo>
                      <a:pt x="340" y="199"/>
                    </a:lnTo>
                    <a:lnTo>
                      <a:pt x="336" y="215"/>
                    </a:lnTo>
                    <a:lnTo>
                      <a:pt x="331" y="233"/>
                    </a:lnTo>
                    <a:lnTo>
                      <a:pt x="326" y="249"/>
                    </a:lnTo>
                    <a:lnTo>
                      <a:pt x="320" y="266"/>
                    </a:lnTo>
                    <a:lnTo>
                      <a:pt x="313" y="282"/>
                    </a:lnTo>
                    <a:lnTo>
                      <a:pt x="306" y="297"/>
                    </a:lnTo>
                    <a:lnTo>
                      <a:pt x="297" y="313"/>
                    </a:lnTo>
                    <a:lnTo>
                      <a:pt x="290" y="327"/>
                    </a:lnTo>
                    <a:lnTo>
                      <a:pt x="281" y="343"/>
                    </a:lnTo>
                    <a:lnTo>
                      <a:pt x="272" y="357"/>
                    </a:lnTo>
                    <a:lnTo>
                      <a:pt x="260" y="371"/>
                    </a:lnTo>
                    <a:lnTo>
                      <a:pt x="250" y="385"/>
                    </a:lnTo>
                    <a:lnTo>
                      <a:pt x="238" y="398"/>
                    </a:lnTo>
                    <a:lnTo>
                      <a:pt x="225" y="411"/>
                    </a:lnTo>
                    <a:lnTo>
                      <a:pt x="212" y="424"/>
                    </a:lnTo>
                    <a:lnTo>
                      <a:pt x="198" y="435"/>
                    </a:lnTo>
                    <a:lnTo>
                      <a:pt x="184" y="448"/>
                    </a:lnTo>
                    <a:lnTo>
                      <a:pt x="169" y="458"/>
                    </a:lnTo>
                    <a:lnTo>
                      <a:pt x="153" y="470"/>
                    </a:lnTo>
                    <a:lnTo>
                      <a:pt x="135" y="482"/>
                    </a:lnTo>
                    <a:lnTo>
                      <a:pt x="118" y="491"/>
                    </a:lnTo>
                    <a:lnTo>
                      <a:pt x="100" y="502"/>
                    </a:lnTo>
                    <a:lnTo>
                      <a:pt x="81" y="511"/>
                    </a:lnTo>
                    <a:lnTo>
                      <a:pt x="61" y="520"/>
                    </a:lnTo>
                    <a:lnTo>
                      <a:pt x="32" y="486"/>
                    </a:lnTo>
                    <a:lnTo>
                      <a:pt x="19" y="464"/>
                    </a:lnTo>
                    <a:lnTo>
                      <a:pt x="0" y="424"/>
                    </a:lnTo>
                    <a:lnTo>
                      <a:pt x="14" y="417"/>
                    </a:lnTo>
                    <a:lnTo>
                      <a:pt x="27" y="412"/>
                    </a:lnTo>
                    <a:lnTo>
                      <a:pt x="41" y="406"/>
                    </a:lnTo>
                    <a:lnTo>
                      <a:pt x="53" y="399"/>
                    </a:lnTo>
                    <a:lnTo>
                      <a:pt x="66" y="392"/>
                    </a:lnTo>
                    <a:lnTo>
                      <a:pt x="79" y="384"/>
                    </a:lnTo>
                    <a:lnTo>
                      <a:pt x="91" y="375"/>
                    </a:lnTo>
                    <a:lnTo>
                      <a:pt x="102" y="366"/>
                    </a:lnTo>
                    <a:lnTo>
                      <a:pt x="112" y="358"/>
                    </a:lnTo>
                    <a:lnTo>
                      <a:pt x="124" y="349"/>
                    </a:lnTo>
                    <a:lnTo>
                      <a:pt x="133" y="338"/>
                    </a:lnTo>
                    <a:lnTo>
                      <a:pt x="144" y="329"/>
                    </a:lnTo>
                    <a:lnTo>
                      <a:pt x="153" y="317"/>
                    </a:lnTo>
                    <a:lnTo>
                      <a:pt x="162" y="306"/>
                    </a:lnTo>
                    <a:lnTo>
                      <a:pt x="170" y="296"/>
                    </a:lnTo>
                    <a:lnTo>
                      <a:pt x="178" y="285"/>
                    </a:lnTo>
                    <a:lnTo>
                      <a:pt x="186" y="272"/>
                    </a:lnTo>
                    <a:lnTo>
                      <a:pt x="192" y="260"/>
                    </a:lnTo>
                    <a:lnTo>
                      <a:pt x="199" y="247"/>
                    </a:lnTo>
                    <a:lnTo>
                      <a:pt x="205" y="234"/>
                    </a:lnTo>
                    <a:lnTo>
                      <a:pt x="212" y="221"/>
                    </a:lnTo>
                    <a:lnTo>
                      <a:pt x="216" y="207"/>
                    </a:lnTo>
                    <a:lnTo>
                      <a:pt x="221" y="194"/>
                    </a:lnTo>
                    <a:lnTo>
                      <a:pt x="225" y="181"/>
                    </a:lnTo>
                    <a:lnTo>
                      <a:pt x="230" y="166"/>
                    </a:lnTo>
                    <a:lnTo>
                      <a:pt x="232" y="151"/>
                    </a:lnTo>
                    <a:lnTo>
                      <a:pt x="236" y="136"/>
                    </a:lnTo>
                    <a:lnTo>
                      <a:pt x="238" y="121"/>
                    </a:lnTo>
                    <a:lnTo>
                      <a:pt x="240" y="106"/>
                    </a:lnTo>
                    <a:lnTo>
                      <a:pt x="241" y="91"/>
                    </a:lnTo>
                    <a:lnTo>
                      <a:pt x="242" y="74"/>
                    </a:lnTo>
                    <a:lnTo>
                      <a:pt x="242" y="59"/>
                    </a:lnTo>
                    <a:lnTo>
                      <a:pt x="242" y="50"/>
                    </a:lnTo>
                    <a:lnTo>
                      <a:pt x="242" y="44"/>
                    </a:lnTo>
                    <a:lnTo>
                      <a:pt x="241" y="39"/>
                    </a:lnTo>
                    <a:lnTo>
                      <a:pt x="241" y="35"/>
                    </a:lnTo>
                    <a:lnTo>
                      <a:pt x="240" y="30"/>
                    </a:lnTo>
                    <a:lnTo>
                      <a:pt x="238" y="25"/>
                    </a:lnTo>
                    <a:lnTo>
                      <a:pt x="237" y="19"/>
                    </a:lnTo>
                    <a:lnTo>
                      <a:pt x="236" y="12"/>
                    </a:lnTo>
                    <a:lnTo>
                      <a:pt x="268" y="4"/>
                    </a:lnTo>
                  </a:path>
                </a:pathLst>
              </a:custGeom>
              <a:solidFill>
                <a:schemeClr val="hlink"/>
              </a:solidFill>
              <a:ln w="9525" cap="rnd">
                <a:noFill/>
                <a:round/>
                <a:headEnd type="none" w="sm" len="sm"/>
                <a:tailEnd type="none" w="sm" len="sm"/>
              </a:ln>
            </p:spPr>
            <p:txBody>
              <a:bodyPr/>
              <a:lstStyle/>
              <a:p>
                <a:endParaRPr lang="tr-TR"/>
              </a:p>
            </p:txBody>
          </p:sp>
          <p:sp>
            <p:nvSpPr>
              <p:cNvPr id="11343" name="Freeform 172"/>
              <p:cNvSpPr>
                <a:spLocks/>
              </p:cNvSpPr>
              <p:nvPr/>
            </p:nvSpPr>
            <p:spPr bwMode="auto">
              <a:xfrm>
                <a:off x="2147" y="1754"/>
                <a:ext cx="49" cy="18"/>
              </a:xfrm>
              <a:custGeom>
                <a:avLst/>
                <a:gdLst>
                  <a:gd name="T0" fmla="*/ 43 w 49"/>
                  <a:gd name="T1" fmla="*/ 0 h 18"/>
                  <a:gd name="T2" fmla="*/ 41 w 49"/>
                  <a:gd name="T3" fmla="*/ 0 h 18"/>
                  <a:gd name="T4" fmla="*/ 0 w 49"/>
                  <a:gd name="T5" fmla="*/ 4 h 18"/>
                  <a:gd name="T6" fmla="*/ 1 w 49"/>
                  <a:gd name="T7" fmla="*/ 17 h 18"/>
                  <a:gd name="T8" fmla="*/ 43 w 49"/>
                  <a:gd name="T9" fmla="*/ 12 h 18"/>
                  <a:gd name="T10" fmla="*/ 41 w 49"/>
                  <a:gd name="T11" fmla="*/ 12 h 18"/>
                  <a:gd name="T12" fmla="*/ 43 w 49"/>
                  <a:gd name="T13" fmla="*/ 12 h 18"/>
                  <a:gd name="T14" fmla="*/ 45 w 49"/>
                  <a:gd name="T15" fmla="*/ 11 h 18"/>
                  <a:gd name="T16" fmla="*/ 48 w 49"/>
                  <a:gd name="T17" fmla="*/ 10 h 18"/>
                  <a:gd name="T18" fmla="*/ 48 w 49"/>
                  <a:gd name="T19" fmla="*/ 8 h 18"/>
                  <a:gd name="T20" fmla="*/ 48 w 49"/>
                  <a:gd name="T21" fmla="*/ 6 h 18"/>
                  <a:gd name="T22" fmla="*/ 48 w 49"/>
                  <a:gd name="T23" fmla="*/ 3 h 18"/>
                  <a:gd name="T24" fmla="*/ 46 w 49"/>
                  <a:gd name="T25" fmla="*/ 1 h 18"/>
                  <a:gd name="T26" fmla="*/ 44 w 49"/>
                  <a:gd name="T27" fmla="*/ 0 h 18"/>
                  <a:gd name="T28" fmla="*/ 41 w 49"/>
                  <a:gd name="T29" fmla="*/ 0 h 18"/>
                  <a:gd name="T30" fmla="*/ 43 w 49"/>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18"/>
                  <a:gd name="T50" fmla="*/ 49 w 49"/>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18">
                    <a:moveTo>
                      <a:pt x="43" y="0"/>
                    </a:moveTo>
                    <a:lnTo>
                      <a:pt x="41" y="0"/>
                    </a:lnTo>
                    <a:lnTo>
                      <a:pt x="0" y="4"/>
                    </a:lnTo>
                    <a:lnTo>
                      <a:pt x="1" y="17"/>
                    </a:lnTo>
                    <a:lnTo>
                      <a:pt x="43" y="12"/>
                    </a:lnTo>
                    <a:lnTo>
                      <a:pt x="41" y="12"/>
                    </a:lnTo>
                    <a:lnTo>
                      <a:pt x="43" y="12"/>
                    </a:lnTo>
                    <a:lnTo>
                      <a:pt x="45" y="11"/>
                    </a:lnTo>
                    <a:lnTo>
                      <a:pt x="48" y="10"/>
                    </a:lnTo>
                    <a:lnTo>
                      <a:pt x="48" y="8"/>
                    </a:lnTo>
                    <a:lnTo>
                      <a:pt x="48" y="6"/>
                    </a:lnTo>
                    <a:lnTo>
                      <a:pt x="48" y="3"/>
                    </a:lnTo>
                    <a:lnTo>
                      <a:pt x="46" y="1"/>
                    </a:lnTo>
                    <a:lnTo>
                      <a:pt x="44" y="0"/>
                    </a:lnTo>
                    <a:lnTo>
                      <a:pt x="41" y="0"/>
                    </a:lnTo>
                    <a:lnTo>
                      <a:pt x="43" y="0"/>
                    </a:lnTo>
                  </a:path>
                </a:pathLst>
              </a:custGeom>
              <a:solidFill>
                <a:schemeClr val="hlink"/>
              </a:solidFill>
              <a:ln w="9525" cap="rnd">
                <a:noFill/>
                <a:round/>
                <a:headEnd type="none" w="sm" len="sm"/>
                <a:tailEnd type="none" w="sm" len="sm"/>
              </a:ln>
            </p:spPr>
            <p:txBody>
              <a:bodyPr/>
              <a:lstStyle/>
              <a:p>
                <a:endParaRPr lang="tr-TR"/>
              </a:p>
            </p:txBody>
          </p:sp>
          <p:sp>
            <p:nvSpPr>
              <p:cNvPr id="11344" name="Freeform 173"/>
              <p:cNvSpPr>
                <a:spLocks/>
              </p:cNvSpPr>
              <p:nvPr/>
            </p:nvSpPr>
            <p:spPr bwMode="auto">
              <a:xfrm>
                <a:off x="2189" y="1754"/>
                <a:ext cx="45" cy="21"/>
              </a:xfrm>
              <a:custGeom>
                <a:avLst/>
                <a:gdLst>
                  <a:gd name="T0" fmla="*/ 44 w 45"/>
                  <a:gd name="T1" fmla="*/ 14 h 21"/>
                  <a:gd name="T2" fmla="*/ 39 w 45"/>
                  <a:gd name="T3" fmla="*/ 7 h 21"/>
                  <a:gd name="T4" fmla="*/ 1 w 45"/>
                  <a:gd name="T5" fmla="*/ 0 h 21"/>
                  <a:gd name="T6" fmla="*/ 0 w 45"/>
                  <a:gd name="T7" fmla="*/ 12 h 21"/>
                  <a:gd name="T8" fmla="*/ 37 w 45"/>
                  <a:gd name="T9" fmla="*/ 20 h 21"/>
                  <a:gd name="T10" fmla="*/ 33 w 45"/>
                  <a:gd name="T11" fmla="*/ 15 h 21"/>
                  <a:gd name="T12" fmla="*/ 37 w 45"/>
                  <a:gd name="T13" fmla="*/ 20 h 21"/>
                  <a:gd name="T14" fmla="*/ 40 w 45"/>
                  <a:gd name="T15" fmla="*/ 20 h 21"/>
                  <a:gd name="T16" fmla="*/ 42 w 45"/>
                  <a:gd name="T17" fmla="*/ 19 h 21"/>
                  <a:gd name="T18" fmla="*/ 44 w 45"/>
                  <a:gd name="T19" fmla="*/ 17 h 21"/>
                  <a:gd name="T20" fmla="*/ 44 w 45"/>
                  <a:gd name="T21" fmla="*/ 15 h 21"/>
                  <a:gd name="T22" fmla="*/ 44 w 45"/>
                  <a:gd name="T23" fmla="*/ 14 h 21"/>
                  <a:gd name="T24" fmla="*/ 44 w 45"/>
                  <a:gd name="T25" fmla="*/ 11 h 21"/>
                  <a:gd name="T26" fmla="*/ 42 w 45"/>
                  <a:gd name="T27" fmla="*/ 9 h 21"/>
                  <a:gd name="T28" fmla="*/ 39 w 45"/>
                  <a:gd name="T29" fmla="*/ 7 h 21"/>
                  <a:gd name="T30" fmla="*/ 44 w 45"/>
                  <a:gd name="T31" fmla="*/ 14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1"/>
                  <a:gd name="T50" fmla="*/ 45 w 4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1">
                    <a:moveTo>
                      <a:pt x="44" y="14"/>
                    </a:moveTo>
                    <a:lnTo>
                      <a:pt x="39" y="7"/>
                    </a:lnTo>
                    <a:lnTo>
                      <a:pt x="1" y="0"/>
                    </a:lnTo>
                    <a:lnTo>
                      <a:pt x="0" y="12"/>
                    </a:lnTo>
                    <a:lnTo>
                      <a:pt x="37" y="20"/>
                    </a:lnTo>
                    <a:lnTo>
                      <a:pt x="33" y="15"/>
                    </a:lnTo>
                    <a:lnTo>
                      <a:pt x="37" y="20"/>
                    </a:lnTo>
                    <a:lnTo>
                      <a:pt x="40" y="20"/>
                    </a:lnTo>
                    <a:lnTo>
                      <a:pt x="42" y="19"/>
                    </a:lnTo>
                    <a:lnTo>
                      <a:pt x="44" y="17"/>
                    </a:lnTo>
                    <a:lnTo>
                      <a:pt x="44" y="15"/>
                    </a:lnTo>
                    <a:lnTo>
                      <a:pt x="44" y="14"/>
                    </a:lnTo>
                    <a:lnTo>
                      <a:pt x="44" y="11"/>
                    </a:lnTo>
                    <a:lnTo>
                      <a:pt x="42" y="9"/>
                    </a:lnTo>
                    <a:lnTo>
                      <a:pt x="39" y="7"/>
                    </a:lnTo>
                    <a:lnTo>
                      <a:pt x="44" y="14"/>
                    </a:lnTo>
                  </a:path>
                </a:pathLst>
              </a:custGeom>
              <a:solidFill>
                <a:schemeClr val="hlink"/>
              </a:solidFill>
              <a:ln w="9525" cap="rnd">
                <a:noFill/>
                <a:round/>
                <a:headEnd type="none" w="sm" len="sm"/>
                <a:tailEnd type="none" w="sm" len="sm"/>
              </a:ln>
            </p:spPr>
            <p:txBody>
              <a:bodyPr/>
              <a:lstStyle/>
              <a:p>
                <a:endParaRPr lang="tr-TR"/>
              </a:p>
            </p:txBody>
          </p:sp>
          <p:sp>
            <p:nvSpPr>
              <p:cNvPr id="11345" name="Freeform 174"/>
              <p:cNvSpPr>
                <a:spLocks/>
              </p:cNvSpPr>
              <p:nvPr/>
            </p:nvSpPr>
            <p:spPr bwMode="auto">
              <a:xfrm>
                <a:off x="2223" y="1768"/>
                <a:ext cx="18" cy="46"/>
              </a:xfrm>
              <a:custGeom>
                <a:avLst/>
                <a:gdLst>
                  <a:gd name="T0" fmla="*/ 17 w 18"/>
                  <a:gd name="T1" fmla="*/ 45 h 46"/>
                  <a:gd name="T2" fmla="*/ 17 w 18"/>
                  <a:gd name="T3" fmla="*/ 38 h 46"/>
                  <a:gd name="T4" fmla="*/ 17 w 18"/>
                  <a:gd name="T5" fmla="*/ 31 h 46"/>
                  <a:gd name="T6" fmla="*/ 15 w 18"/>
                  <a:gd name="T7" fmla="*/ 25 h 46"/>
                  <a:gd name="T8" fmla="*/ 15 w 18"/>
                  <a:gd name="T9" fmla="*/ 22 h 46"/>
                  <a:gd name="T10" fmla="*/ 15 w 18"/>
                  <a:gd name="T11" fmla="*/ 17 h 46"/>
                  <a:gd name="T12" fmla="*/ 12 w 18"/>
                  <a:gd name="T13" fmla="*/ 11 h 46"/>
                  <a:gd name="T14" fmla="*/ 12 w 18"/>
                  <a:gd name="T15" fmla="*/ 6 h 46"/>
                  <a:gd name="T16" fmla="*/ 10 w 18"/>
                  <a:gd name="T17" fmla="*/ 0 h 46"/>
                  <a:gd name="T18" fmla="*/ 0 w 18"/>
                  <a:gd name="T19" fmla="*/ 1 h 46"/>
                  <a:gd name="T20" fmla="*/ 1 w 18"/>
                  <a:gd name="T21" fmla="*/ 9 h 46"/>
                  <a:gd name="T22" fmla="*/ 1 w 18"/>
                  <a:gd name="T23" fmla="*/ 15 h 46"/>
                  <a:gd name="T24" fmla="*/ 3 w 18"/>
                  <a:gd name="T25" fmla="*/ 19 h 46"/>
                  <a:gd name="T26" fmla="*/ 3 w 18"/>
                  <a:gd name="T27" fmla="*/ 23 h 46"/>
                  <a:gd name="T28" fmla="*/ 5 w 18"/>
                  <a:gd name="T29" fmla="*/ 27 h 46"/>
                  <a:gd name="T30" fmla="*/ 5 w 18"/>
                  <a:gd name="T31" fmla="*/ 32 h 46"/>
                  <a:gd name="T32" fmla="*/ 6 w 18"/>
                  <a:gd name="T33" fmla="*/ 38 h 46"/>
                  <a:gd name="T34" fmla="*/ 6 w 18"/>
                  <a:gd name="T35" fmla="*/ 45 h 46"/>
                  <a:gd name="T36" fmla="*/ 17 w 18"/>
                  <a:gd name="T37" fmla="*/ 45 h 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6"/>
                  <a:gd name="T59" fmla="*/ 18 w 18"/>
                  <a:gd name="T60" fmla="*/ 46 h 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6">
                    <a:moveTo>
                      <a:pt x="17" y="45"/>
                    </a:moveTo>
                    <a:lnTo>
                      <a:pt x="17" y="38"/>
                    </a:lnTo>
                    <a:lnTo>
                      <a:pt x="17" y="31"/>
                    </a:lnTo>
                    <a:lnTo>
                      <a:pt x="15" y="25"/>
                    </a:lnTo>
                    <a:lnTo>
                      <a:pt x="15" y="22"/>
                    </a:lnTo>
                    <a:lnTo>
                      <a:pt x="15" y="17"/>
                    </a:lnTo>
                    <a:lnTo>
                      <a:pt x="12" y="11"/>
                    </a:lnTo>
                    <a:lnTo>
                      <a:pt x="12" y="6"/>
                    </a:lnTo>
                    <a:lnTo>
                      <a:pt x="10" y="0"/>
                    </a:lnTo>
                    <a:lnTo>
                      <a:pt x="0" y="1"/>
                    </a:lnTo>
                    <a:lnTo>
                      <a:pt x="1" y="9"/>
                    </a:lnTo>
                    <a:lnTo>
                      <a:pt x="1" y="15"/>
                    </a:lnTo>
                    <a:lnTo>
                      <a:pt x="3" y="19"/>
                    </a:lnTo>
                    <a:lnTo>
                      <a:pt x="3" y="23"/>
                    </a:lnTo>
                    <a:lnTo>
                      <a:pt x="5" y="27"/>
                    </a:lnTo>
                    <a:lnTo>
                      <a:pt x="5" y="32"/>
                    </a:lnTo>
                    <a:lnTo>
                      <a:pt x="6" y="38"/>
                    </a:lnTo>
                    <a:lnTo>
                      <a:pt x="6" y="45"/>
                    </a:lnTo>
                    <a:lnTo>
                      <a:pt x="17" y="45"/>
                    </a:lnTo>
                  </a:path>
                </a:pathLst>
              </a:custGeom>
              <a:solidFill>
                <a:schemeClr val="hlink"/>
              </a:solidFill>
              <a:ln w="9525" cap="rnd">
                <a:noFill/>
                <a:round/>
                <a:headEnd type="none" w="sm" len="sm"/>
                <a:tailEnd type="none" w="sm" len="sm"/>
              </a:ln>
            </p:spPr>
            <p:txBody>
              <a:bodyPr/>
              <a:lstStyle/>
              <a:p>
                <a:endParaRPr lang="tr-TR"/>
              </a:p>
            </p:txBody>
          </p:sp>
          <p:sp>
            <p:nvSpPr>
              <p:cNvPr id="11346" name="Freeform 175"/>
              <p:cNvSpPr>
                <a:spLocks/>
              </p:cNvSpPr>
              <p:nvPr/>
            </p:nvSpPr>
            <p:spPr bwMode="auto">
              <a:xfrm>
                <a:off x="1937" y="1814"/>
                <a:ext cx="304" cy="474"/>
              </a:xfrm>
              <a:custGeom>
                <a:avLst/>
                <a:gdLst>
                  <a:gd name="T0" fmla="*/ 7 w 304"/>
                  <a:gd name="T1" fmla="*/ 473 h 474"/>
                  <a:gd name="T2" fmla="*/ 46 w 304"/>
                  <a:gd name="T3" fmla="*/ 455 h 474"/>
                  <a:gd name="T4" fmla="*/ 82 w 304"/>
                  <a:gd name="T5" fmla="*/ 434 h 474"/>
                  <a:gd name="T6" fmla="*/ 115 w 304"/>
                  <a:gd name="T7" fmla="*/ 411 h 474"/>
                  <a:gd name="T8" fmla="*/ 145 w 304"/>
                  <a:gd name="T9" fmla="*/ 388 h 474"/>
                  <a:gd name="T10" fmla="*/ 173 w 304"/>
                  <a:gd name="T11" fmla="*/ 362 h 474"/>
                  <a:gd name="T12" fmla="*/ 196 w 304"/>
                  <a:gd name="T13" fmla="*/ 336 h 474"/>
                  <a:gd name="T14" fmla="*/ 218 w 304"/>
                  <a:gd name="T15" fmla="*/ 307 h 474"/>
                  <a:gd name="T16" fmla="*/ 237 w 304"/>
                  <a:gd name="T17" fmla="*/ 278 h 474"/>
                  <a:gd name="T18" fmla="*/ 254 w 304"/>
                  <a:gd name="T19" fmla="*/ 247 h 474"/>
                  <a:gd name="T20" fmla="*/ 267 w 304"/>
                  <a:gd name="T21" fmla="*/ 216 h 474"/>
                  <a:gd name="T22" fmla="*/ 278 w 304"/>
                  <a:gd name="T23" fmla="*/ 182 h 474"/>
                  <a:gd name="T24" fmla="*/ 287 w 304"/>
                  <a:gd name="T25" fmla="*/ 148 h 474"/>
                  <a:gd name="T26" fmla="*/ 294 w 304"/>
                  <a:gd name="T27" fmla="*/ 112 h 474"/>
                  <a:gd name="T28" fmla="*/ 299 w 304"/>
                  <a:gd name="T29" fmla="*/ 76 h 474"/>
                  <a:gd name="T30" fmla="*/ 303 w 304"/>
                  <a:gd name="T31" fmla="*/ 38 h 474"/>
                  <a:gd name="T32" fmla="*/ 303 w 304"/>
                  <a:gd name="T33" fmla="*/ 0 h 474"/>
                  <a:gd name="T34" fmla="*/ 290 w 304"/>
                  <a:gd name="T35" fmla="*/ 19 h 474"/>
                  <a:gd name="T36" fmla="*/ 288 w 304"/>
                  <a:gd name="T37" fmla="*/ 56 h 474"/>
                  <a:gd name="T38" fmla="*/ 285 w 304"/>
                  <a:gd name="T39" fmla="*/ 92 h 474"/>
                  <a:gd name="T40" fmla="*/ 279 w 304"/>
                  <a:gd name="T41" fmla="*/ 128 h 474"/>
                  <a:gd name="T42" fmla="*/ 271 w 304"/>
                  <a:gd name="T43" fmla="*/ 162 h 474"/>
                  <a:gd name="T44" fmla="*/ 261 w 304"/>
                  <a:gd name="T45" fmla="*/ 195 h 474"/>
                  <a:gd name="T46" fmla="*/ 250 w 304"/>
                  <a:gd name="T47" fmla="*/ 226 h 474"/>
                  <a:gd name="T48" fmla="*/ 234 w 304"/>
                  <a:gd name="T49" fmla="*/ 258 h 474"/>
                  <a:gd name="T50" fmla="*/ 218 w 304"/>
                  <a:gd name="T51" fmla="*/ 286 h 474"/>
                  <a:gd name="T52" fmla="*/ 198 w 304"/>
                  <a:gd name="T53" fmla="*/ 313 h 474"/>
                  <a:gd name="T54" fmla="*/ 175 w 304"/>
                  <a:gd name="T55" fmla="*/ 340 h 474"/>
                  <a:gd name="T56" fmla="*/ 151 w 304"/>
                  <a:gd name="T57" fmla="*/ 366 h 474"/>
                  <a:gd name="T58" fmla="*/ 122 w 304"/>
                  <a:gd name="T59" fmla="*/ 390 h 474"/>
                  <a:gd name="T60" fmla="*/ 93 w 304"/>
                  <a:gd name="T61" fmla="*/ 413 h 474"/>
                  <a:gd name="T62" fmla="*/ 58 w 304"/>
                  <a:gd name="T63" fmla="*/ 434 h 474"/>
                  <a:gd name="T64" fmla="*/ 21 w 304"/>
                  <a:gd name="T65" fmla="*/ 452 h 474"/>
                  <a:gd name="T66" fmla="*/ 9 w 304"/>
                  <a:gd name="T67" fmla="*/ 464 h 4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474"/>
                  <a:gd name="T104" fmla="*/ 304 w 304"/>
                  <a:gd name="T105" fmla="*/ 474 h 4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474">
                    <a:moveTo>
                      <a:pt x="0" y="472"/>
                    </a:moveTo>
                    <a:lnTo>
                      <a:pt x="7" y="473"/>
                    </a:lnTo>
                    <a:lnTo>
                      <a:pt x="27" y="464"/>
                    </a:lnTo>
                    <a:lnTo>
                      <a:pt x="46" y="455"/>
                    </a:lnTo>
                    <a:lnTo>
                      <a:pt x="64" y="444"/>
                    </a:lnTo>
                    <a:lnTo>
                      <a:pt x="82" y="434"/>
                    </a:lnTo>
                    <a:lnTo>
                      <a:pt x="99" y="423"/>
                    </a:lnTo>
                    <a:lnTo>
                      <a:pt x="115" y="411"/>
                    </a:lnTo>
                    <a:lnTo>
                      <a:pt x="131" y="400"/>
                    </a:lnTo>
                    <a:lnTo>
                      <a:pt x="145" y="388"/>
                    </a:lnTo>
                    <a:lnTo>
                      <a:pt x="159" y="375"/>
                    </a:lnTo>
                    <a:lnTo>
                      <a:pt x="173" y="362"/>
                    </a:lnTo>
                    <a:lnTo>
                      <a:pt x="185" y="349"/>
                    </a:lnTo>
                    <a:lnTo>
                      <a:pt x="196" y="336"/>
                    </a:lnTo>
                    <a:lnTo>
                      <a:pt x="207" y="322"/>
                    </a:lnTo>
                    <a:lnTo>
                      <a:pt x="218" y="307"/>
                    </a:lnTo>
                    <a:lnTo>
                      <a:pt x="227" y="292"/>
                    </a:lnTo>
                    <a:lnTo>
                      <a:pt x="237" y="278"/>
                    </a:lnTo>
                    <a:lnTo>
                      <a:pt x="245" y="263"/>
                    </a:lnTo>
                    <a:lnTo>
                      <a:pt x="254" y="247"/>
                    </a:lnTo>
                    <a:lnTo>
                      <a:pt x="261" y="231"/>
                    </a:lnTo>
                    <a:lnTo>
                      <a:pt x="267" y="216"/>
                    </a:lnTo>
                    <a:lnTo>
                      <a:pt x="273" y="198"/>
                    </a:lnTo>
                    <a:lnTo>
                      <a:pt x="278" y="182"/>
                    </a:lnTo>
                    <a:lnTo>
                      <a:pt x="283" y="164"/>
                    </a:lnTo>
                    <a:lnTo>
                      <a:pt x="287" y="148"/>
                    </a:lnTo>
                    <a:lnTo>
                      <a:pt x="291" y="130"/>
                    </a:lnTo>
                    <a:lnTo>
                      <a:pt x="294" y="112"/>
                    </a:lnTo>
                    <a:lnTo>
                      <a:pt x="297" y="94"/>
                    </a:lnTo>
                    <a:lnTo>
                      <a:pt x="299" y="76"/>
                    </a:lnTo>
                    <a:lnTo>
                      <a:pt x="301" y="57"/>
                    </a:lnTo>
                    <a:lnTo>
                      <a:pt x="303" y="38"/>
                    </a:lnTo>
                    <a:lnTo>
                      <a:pt x="303" y="19"/>
                    </a:lnTo>
                    <a:lnTo>
                      <a:pt x="303" y="0"/>
                    </a:lnTo>
                    <a:lnTo>
                      <a:pt x="290" y="0"/>
                    </a:lnTo>
                    <a:lnTo>
                      <a:pt x="290" y="19"/>
                    </a:lnTo>
                    <a:lnTo>
                      <a:pt x="289" y="37"/>
                    </a:lnTo>
                    <a:lnTo>
                      <a:pt x="288" y="56"/>
                    </a:lnTo>
                    <a:lnTo>
                      <a:pt x="287" y="74"/>
                    </a:lnTo>
                    <a:lnTo>
                      <a:pt x="285" y="92"/>
                    </a:lnTo>
                    <a:lnTo>
                      <a:pt x="282" y="110"/>
                    </a:lnTo>
                    <a:lnTo>
                      <a:pt x="279" y="128"/>
                    </a:lnTo>
                    <a:lnTo>
                      <a:pt x="275" y="144"/>
                    </a:lnTo>
                    <a:lnTo>
                      <a:pt x="271" y="162"/>
                    </a:lnTo>
                    <a:lnTo>
                      <a:pt x="267" y="178"/>
                    </a:lnTo>
                    <a:lnTo>
                      <a:pt x="261" y="195"/>
                    </a:lnTo>
                    <a:lnTo>
                      <a:pt x="256" y="211"/>
                    </a:lnTo>
                    <a:lnTo>
                      <a:pt x="250" y="226"/>
                    </a:lnTo>
                    <a:lnTo>
                      <a:pt x="242" y="242"/>
                    </a:lnTo>
                    <a:lnTo>
                      <a:pt x="234" y="258"/>
                    </a:lnTo>
                    <a:lnTo>
                      <a:pt x="227" y="271"/>
                    </a:lnTo>
                    <a:lnTo>
                      <a:pt x="218" y="286"/>
                    </a:lnTo>
                    <a:lnTo>
                      <a:pt x="209" y="301"/>
                    </a:lnTo>
                    <a:lnTo>
                      <a:pt x="198" y="313"/>
                    </a:lnTo>
                    <a:lnTo>
                      <a:pt x="187" y="328"/>
                    </a:lnTo>
                    <a:lnTo>
                      <a:pt x="175" y="340"/>
                    </a:lnTo>
                    <a:lnTo>
                      <a:pt x="163" y="354"/>
                    </a:lnTo>
                    <a:lnTo>
                      <a:pt x="151" y="366"/>
                    </a:lnTo>
                    <a:lnTo>
                      <a:pt x="137" y="379"/>
                    </a:lnTo>
                    <a:lnTo>
                      <a:pt x="122" y="390"/>
                    </a:lnTo>
                    <a:lnTo>
                      <a:pt x="109" y="401"/>
                    </a:lnTo>
                    <a:lnTo>
                      <a:pt x="93" y="413"/>
                    </a:lnTo>
                    <a:lnTo>
                      <a:pt x="77" y="423"/>
                    </a:lnTo>
                    <a:lnTo>
                      <a:pt x="58" y="434"/>
                    </a:lnTo>
                    <a:lnTo>
                      <a:pt x="41" y="443"/>
                    </a:lnTo>
                    <a:lnTo>
                      <a:pt x="21" y="452"/>
                    </a:lnTo>
                    <a:lnTo>
                      <a:pt x="1" y="462"/>
                    </a:lnTo>
                    <a:lnTo>
                      <a:pt x="9" y="464"/>
                    </a:lnTo>
                    <a:lnTo>
                      <a:pt x="0" y="472"/>
                    </a:lnTo>
                  </a:path>
                </a:pathLst>
              </a:custGeom>
              <a:solidFill>
                <a:schemeClr val="hlink"/>
              </a:solidFill>
              <a:ln w="9525" cap="rnd">
                <a:noFill/>
                <a:round/>
                <a:headEnd type="none" w="sm" len="sm"/>
                <a:tailEnd type="none" w="sm" len="sm"/>
              </a:ln>
            </p:spPr>
            <p:txBody>
              <a:bodyPr/>
              <a:lstStyle/>
              <a:p>
                <a:endParaRPr lang="tr-TR"/>
              </a:p>
            </p:txBody>
          </p:sp>
          <p:sp>
            <p:nvSpPr>
              <p:cNvPr id="11347" name="Freeform 176"/>
              <p:cNvSpPr>
                <a:spLocks/>
              </p:cNvSpPr>
              <p:nvPr/>
            </p:nvSpPr>
            <p:spPr bwMode="auto">
              <a:xfrm>
                <a:off x="1908" y="2242"/>
                <a:ext cx="39" cy="44"/>
              </a:xfrm>
              <a:custGeom>
                <a:avLst/>
                <a:gdLst>
                  <a:gd name="T0" fmla="*/ 0 w 39"/>
                  <a:gd name="T1" fmla="*/ 7 h 44"/>
                  <a:gd name="T2" fmla="*/ 1 w 39"/>
                  <a:gd name="T3" fmla="*/ 8 h 44"/>
                  <a:gd name="T4" fmla="*/ 29 w 39"/>
                  <a:gd name="T5" fmla="*/ 43 h 44"/>
                  <a:gd name="T6" fmla="*/ 38 w 39"/>
                  <a:gd name="T7" fmla="*/ 35 h 44"/>
                  <a:gd name="T8" fmla="*/ 10 w 39"/>
                  <a:gd name="T9" fmla="*/ 0 h 44"/>
                  <a:gd name="T10" fmla="*/ 11 w 39"/>
                  <a:gd name="T11" fmla="*/ 1 h 44"/>
                  <a:gd name="T12" fmla="*/ 0 w 39"/>
                  <a:gd name="T13" fmla="*/ 7 h 44"/>
                  <a:gd name="T14" fmla="*/ 0 60000 65536"/>
                  <a:gd name="T15" fmla="*/ 0 60000 65536"/>
                  <a:gd name="T16" fmla="*/ 0 60000 65536"/>
                  <a:gd name="T17" fmla="*/ 0 60000 65536"/>
                  <a:gd name="T18" fmla="*/ 0 60000 65536"/>
                  <a:gd name="T19" fmla="*/ 0 60000 65536"/>
                  <a:gd name="T20" fmla="*/ 0 60000 65536"/>
                  <a:gd name="T21" fmla="*/ 0 w 39"/>
                  <a:gd name="T22" fmla="*/ 0 h 44"/>
                  <a:gd name="T23" fmla="*/ 39 w 39"/>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4">
                    <a:moveTo>
                      <a:pt x="0" y="7"/>
                    </a:moveTo>
                    <a:lnTo>
                      <a:pt x="1" y="8"/>
                    </a:lnTo>
                    <a:lnTo>
                      <a:pt x="29" y="43"/>
                    </a:lnTo>
                    <a:lnTo>
                      <a:pt x="38" y="35"/>
                    </a:lnTo>
                    <a:lnTo>
                      <a:pt x="10" y="0"/>
                    </a:lnTo>
                    <a:lnTo>
                      <a:pt x="11" y="1"/>
                    </a:lnTo>
                    <a:lnTo>
                      <a:pt x="0" y="7"/>
                    </a:lnTo>
                  </a:path>
                </a:pathLst>
              </a:custGeom>
              <a:solidFill>
                <a:schemeClr val="hlink"/>
              </a:solidFill>
              <a:ln w="9525" cap="rnd">
                <a:noFill/>
                <a:round/>
                <a:headEnd type="none" w="sm" len="sm"/>
                <a:tailEnd type="none" w="sm" len="sm"/>
              </a:ln>
            </p:spPr>
            <p:txBody>
              <a:bodyPr/>
              <a:lstStyle/>
              <a:p>
                <a:endParaRPr lang="tr-TR"/>
              </a:p>
            </p:txBody>
          </p:sp>
          <p:sp>
            <p:nvSpPr>
              <p:cNvPr id="11348" name="Freeform 177"/>
              <p:cNvSpPr>
                <a:spLocks/>
              </p:cNvSpPr>
              <p:nvPr/>
            </p:nvSpPr>
            <p:spPr bwMode="auto">
              <a:xfrm>
                <a:off x="1895" y="2219"/>
                <a:ext cx="23" cy="32"/>
              </a:xfrm>
              <a:custGeom>
                <a:avLst/>
                <a:gdLst>
                  <a:gd name="T0" fmla="*/ 1 w 23"/>
                  <a:gd name="T1" fmla="*/ 9 h 32"/>
                  <a:gd name="T2" fmla="*/ 13 w 23"/>
                  <a:gd name="T3" fmla="*/ 31 h 32"/>
                  <a:gd name="T4" fmla="*/ 22 w 23"/>
                  <a:gd name="T5" fmla="*/ 24 h 32"/>
                  <a:gd name="T6" fmla="*/ 10 w 23"/>
                  <a:gd name="T7" fmla="*/ 3 h 32"/>
                  <a:gd name="T8" fmla="*/ 12 w 23"/>
                  <a:gd name="T9" fmla="*/ 3 h 32"/>
                  <a:gd name="T10" fmla="*/ 10 w 23"/>
                  <a:gd name="T11" fmla="*/ 3 h 32"/>
                  <a:gd name="T12" fmla="*/ 10 w 23"/>
                  <a:gd name="T13" fmla="*/ 1 h 32"/>
                  <a:gd name="T14" fmla="*/ 6 w 23"/>
                  <a:gd name="T15" fmla="*/ 0 h 32"/>
                  <a:gd name="T16" fmla="*/ 5 w 23"/>
                  <a:gd name="T17" fmla="*/ 0 h 32"/>
                  <a:gd name="T18" fmla="*/ 3 w 23"/>
                  <a:gd name="T19" fmla="*/ 1 h 32"/>
                  <a:gd name="T20" fmla="*/ 1 w 23"/>
                  <a:gd name="T21" fmla="*/ 2 h 32"/>
                  <a:gd name="T22" fmla="*/ 1 w 23"/>
                  <a:gd name="T23" fmla="*/ 4 h 32"/>
                  <a:gd name="T24" fmla="*/ 0 w 23"/>
                  <a:gd name="T25" fmla="*/ 6 h 32"/>
                  <a:gd name="T26" fmla="*/ 1 w 23"/>
                  <a:gd name="T27" fmla="*/ 9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32"/>
                  <a:gd name="T44" fmla="*/ 23 w 23"/>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32">
                    <a:moveTo>
                      <a:pt x="1" y="9"/>
                    </a:moveTo>
                    <a:lnTo>
                      <a:pt x="13" y="31"/>
                    </a:lnTo>
                    <a:lnTo>
                      <a:pt x="22" y="24"/>
                    </a:lnTo>
                    <a:lnTo>
                      <a:pt x="10" y="3"/>
                    </a:lnTo>
                    <a:lnTo>
                      <a:pt x="12" y="3"/>
                    </a:lnTo>
                    <a:lnTo>
                      <a:pt x="10" y="3"/>
                    </a:lnTo>
                    <a:lnTo>
                      <a:pt x="10" y="1"/>
                    </a:lnTo>
                    <a:lnTo>
                      <a:pt x="6" y="0"/>
                    </a:lnTo>
                    <a:lnTo>
                      <a:pt x="5" y="0"/>
                    </a:lnTo>
                    <a:lnTo>
                      <a:pt x="3" y="1"/>
                    </a:lnTo>
                    <a:lnTo>
                      <a:pt x="1" y="2"/>
                    </a:lnTo>
                    <a:lnTo>
                      <a:pt x="1" y="4"/>
                    </a:lnTo>
                    <a:lnTo>
                      <a:pt x="0" y="6"/>
                    </a:lnTo>
                    <a:lnTo>
                      <a:pt x="1" y="9"/>
                    </a:lnTo>
                  </a:path>
                </a:pathLst>
              </a:custGeom>
              <a:solidFill>
                <a:schemeClr val="hlink"/>
              </a:solidFill>
              <a:ln w="9525" cap="rnd">
                <a:noFill/>
                <a:round/>
                <a:headEnd type="none" w="sm" len="sm"/>
                <a:tailEnd type="none" w="sm" len="sm"/>
              </a:ln>
            </p:spPr>
            <p:txBody>
              <a:bodyPr/>
              <a:lstStyle/>
              <a:p>
                <a:endParaRPr lang="tr-TR"/>
              </a:p>
            </p:txBody>
          </p:sp>
          <p:sp>
            <p:nvSpPr>
              <p:cNvPr id="11349" name="Freeform 178"/>
              <p:cNvSpPr>
                <a:spLocks/>
              </p:cNvSpPr>
              <p:nvPr/>
            </p:nvSpPr>
            <p:spPr bwMode="auto">
              <a:xfrm>
                <a:off x="1875" y="2179"/>
                <a:ext cx="32" cy="50"/>
              </a:xfrm>
              <a:custGeom>
                <a:avLst/>
                <a:gdLst>
                  <a:gd name="T0" fmla="*/ 5 w 32"/>
                  <a:gd name="T1" fmla="*/ 1 h 50"/>
                  <a:gd name="T2" fmla="*/ 1 w 32"/>
                  <a:gd name="T3" fmla="*/ 9 h 50"/>
                  <a:gd name="T4" fmla="*/ 20 w 32"/>
                  <a:gd name="T5" fmla="*/ 49 h 50"/>
                  <a:gd name="T6" fmla="*/ 31 w 32"/>
                  <a:gd name="T7" fmla="*/ 44 h 50"/>
                  <a:gd name="T8" fmla="*/ 13 w 32"/>
                  <a:gd name="T9" fmla="*/ 3 h 50"/>
                  <a:gd name="T10" fmla="*/ 8 w 32"/>
                  <a:gd name="T11" fmla="*/ 12 h 50"/>
                  <a:gd name="T12" fmla="*/ 13 w 32"/>
                  <a:gd name="T13" fmla="*/ 3 h 50"/>
                  <a:gd name="T14" fmla="*/ 10 w 32"/>
                  <a:gd name="T15" fmla="*/ 1 h 50"/>
                  <a:gd name="T16" fmla="*/ 8 w 32"/>
                  <a:gd name="T17" fmla="*/ 0 h 50"/>
                  <a:gd name="T18" fmla="*/ 6 w 32"/>
                  <a:gd name="T19" fmla="*/ 0 h 50"/>
                  <a:gd name="T20" fmla="*/ 3 w 32"/>
                  <a:gd name="T21" fmla="*/ 1 h 50"/>
                  <a:gd name="T22" fmla="*/ 1 w 32"/>
                  <a:gd name="T23" fmla="*/ 2 h 50"/>
                  <a:gd name="T24" fmla="*/ 0 w 32"/>
                  <a:gd name="T25" fmla="*/ 4 h 50"/>
                  <a:gd name="T26" fmla="*/ 0 w 32"/>
                  <a:gd name="T27" fmla="*/ 6 h 50"/>
                  <a:gd name="T28" fmla="*/ 1 w 32"/>
                  <a:gd name="T29" fmla="*/ 9 h 50"/>
                  <a:gd name="T30" fmla="*/ 5 w 32"/>
                  <a:gd name="T31" fmla="*/ 1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50"/>
                  <a:gd name="T50" fmla="*/ 32 w 3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50">
                    <a:moveTo>
                      <a:pt x="5" y="1"/>
                    </a:moveTo>
                    <a:lnTo>
                      <a:pt x="1" y="9"/>
                    </a:lnTo>
                    <a:lnTo>
                      <a:pt x="20" y="49"/>
                    </a:lnTo>
                    <a:lnTo>
                      <a:pt x="31" y="44"/>
                    </a:lnTo>
                    <a:lnTo>
                      <a:pt x="13" y="3"/>
                    </a:lnTo>
                    <a:lnTo>
                      <a:pt x="8" y="12"/>
                    </a:lnTo>
                    <a:lnTo>
                      <a:pt x="13" y="3"/>
                    </a:lnTo>
                    <a:lnTo>
                      <a:pt x="10" y="1"/>
                    </a:lnTo>
                    <a:lnTo>
                      <a:pt x="8" y="0"/>
                    </a:lnTo>
                    <a:lnTo>
                      <a:pt x="6" y="0"/>
                    </a:lnTo>
                    <a:lnTo>
                      <a:pt x="3" y="1"/>
                    </a:lnTo>
                    <a:lnTo>
                      <a:pt x="1" y="2"/>
                    </a:lnTo>
                    <a:lnTo>
                      <a:pt x="0" y="4"/>
                    </a:lnTo>
                    <a:lnTo>
                      <a:pt x="0" y="6"/>
                    </a:lnTo>
                    <a:lnTo>
                      <a:pt x="1" y="9"/>
                    </a:lnTo>
                    <a:lnTo>
                      <a:pt x="5" y="1"/>
                    </a:lnTo>
                  </a:path>
                </a:pathLst>
              </a:custGeom>
              <a:solidFill>
                <a:schemeClr val="hlink"/>
              </a:solidFill>
              <a:ln w="9525" cap="rnd">
                <a:noFill/>
                <a:round/>
                <a:headEnd type="none" w="sm" len="sm"/>
                <a:tailEnd type="none" w="sm" len="sm"/>
              </a:ln>
            </p:spPr>
            <p:txBody>
              <a:bodyPr/>
              <a:lstStyle/>
              <a:p>
                <a:endParaRPr lang="tr-TR"/>
              </a:p>
            </p:txBody>
          </p:sp>
          <p:sp>
            <p:nvSpPr>
              <p:cNvPr id="11350" name="Freeform 179"/>
              <p:cNvSpPr>
                <a:spLocks/>
              </p:cNvSpPr>
              <p:nvPr/>
            </p:nvSpPr>
            <p:spPr bwMode="auto">
              <a:xfrm>
                <a:off x="1878" y="1820"/>
                <a:ext cx="251" cy="371"/>
              </a:xfrm>
              <a:custGeom>
                <a:avLst/>
                <a:gdLst>
                  <a:gd name="T0" fmla="*/ 237 w 251"/>
                  <a:gd name="T1" fmla="*/ 14 h 371"/>
                  <a:gd name="T2" fmla="*/ 235 w 251"/>
                  <a:gd name="T3" fmla="*/ 47 h 371"/>
                  <a:gd name="T4" fmla="*/ 231 w 251"/>
                  <a:gd name="T5" fmla="*/ 76 h 371"/>
                  <a:gd name="T6" fmla="*/ 225 w 251"/>
                  <a:gd name="T7" fmla="*/ 105 h 371"/>
                  <a:gd name="T8" fmla="*/ 217 w 251"/>
                  <a:gd name="T9" fmla="*/ 133 h 371"/>
                  <a:gd name="T10" fmla="*/ 207 w 251"/>
                  <a:gd name="T11" fmla="*/ 160 h 371"/>
                  <a:gd name="T12" fmla="*/ 196 w 251"/>
                  <a:gd name="T13" fmla="*/ 184 h 371"/>
                  <a:gd name="T14" fmla="*/ 181 w 251"/>
                  <a:gd name="T15" fmla="*/ 209 h 371"/>
                  <a:gd name="T16" fmla="*/ 167 w 251"/>
                  <a:gd name="T17" fmla="*/ 233 h 371"/>
                  <a:gd name="T18" fmla="*/ 151 w 251"/>
                  <a:gd name="T19" fmla="*/ 254 h 371"/>
                  <a:gd name="T20" fmla="*/ 131 w 251"/>
                  <a:gd name="T21" fmla="*/ 274 h 371"/>
                  <a:gd name="T22" fmla="*/ 111 w 251"/>
                  <a:gd name="T23" fmla="*/ 295 h 371"/>
                  <a:gd name="T24" fmla="*/ 89 w 251"/>
                  <a:gd name="T25" fmla="*/ 311 h 371"/>
                  <a:gd name="T26" fmla="*/ 66 w 251"/>
                  <a:gd name="T27" fmla="*/ 327 h 371"/>
                  <a:gd name="T28" fmla="*/ 40 w 251"/>
                  <a:gd name="T29" fmla="*/ 341 h 371"/>
                  <a:gd name="T30" fmla="*/ 13 w 251"/>
                  <a:gd name="T31" fmla="*/ 352 h 371"/>
                  <a:gd name="T32" fmla="*/ 3 w 251"/>
                  <a:gd name="T33" fmla="*/ 370 h 371"/>
                  <a:gd name="T34" fmla="*/ 32 w 251"/>
                  <a:gd name="T35" fmla="*/ 359 h 371"/>
                  <a:gd name="T36" fmla="*/ 59 w 251"/>
                  <a:gd name="T37" fmla="*/ 344 h 371"/>
                  <a:gd name="T38" fmla="*/ 84 w 251"/>
                  <a:gd name="T39" fmla="*/ 329 h 371"/>
                  <a:gd name="T40" fmla="*/ 108 w 251"/>
                  <a:gd name="T41" fmla="*/ 311 h 371"/>
                  <a:gd name="T42" fmla="*/ 130 w 251"/>
                  <a:gd name="T43" fmla="*/ 295 h 371"/>
                  <a:gd name="T44" fmla="*/ 151 w 251"/>
                  <a:gd name="T45" fmla="*/ 273 h 371"/>
                  <a:gd name="T46" fmla="*/ 169 w 251"/>
                  <a:gd name="T47" fmla="*/ 251 h 371"/>
                  <a:gd name="T48" fmla="*/ 185 w 251"/>
                  <a:gd name="T49" fmla="*/ 229 h 371"/>
                  <a:gd name="T50" fmla="*/ 200 w 251"/>
                  <a:gd name="T51" fmla="*/ 203 h 371"/>
                  <a:gd name="T52" fmla="*/ 213 w 251"/>
                  <a:gd name="T53" fmla="*/ 177 h 371"/>
                  <a:gd name="T54" fmla="*/ 224 w 251"/>
                  <a:gd name="T55" fmla="*/ 150 h 371"/>
                  <a:gd name="T56" fmla="*/ 234 w 251"/>
                  <a:gd name="T57" fmla="*/ 122 h 371"/>
                  <a:gd name="T58" fmla="*/ 241 w 251"/>
                  <a:gd name="T59" fmla="*/ 93 h 371"/>
                  <a:gd name="T60" fmla="*/ 245 w 251"/>
                  <a:gd name="T61" fmla="*/ 63 h 371"/>
                  <a:gd name="T62" fmla="*/ 248 w 251"/>
                  <a:gd name="T63" fmla="*/ 31 h 371"/>
                  <a:gd name="T64" fmla="*/ 250 w 251"/>
                  <a:gd name="T65" fmla="*/ 0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1"/>
                  <a:gd name="T100" fmla="*/ 0 h 371"/>
                  <a:gd name="T101" fmla="*/ 251 w 251"/>
                  <a:gd name="T102" fmla="*/ 371 h 3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1" h="371">
                    <a:moveTo>
                      <a:pt x="237" y="0"/>
                    </a:moveTo>
                    <a:lnTo>
                      <a:pt x="237" y="14"/>
                    </a:lnTo>
                    <a:lnTo>
                      <a:pt x="236" y="31"/>
                    </a:lnTo>
                    <a:lnTo>
                      <a:pt x="235" y="47"/>
                    </a:lnTo>
                    <a:lnTo>
                      <a:pt x="233" y="62"/>
                    </a:lnTo>
                    <a:lnTo>
                      <a:pt x="231" y="76"/>
                    </a:lnTo>
                    <a:lnTo>
                      <a:pt x="228" y="91"/>
                    </a:lnTo>
                    <a:lnTo>
                      <a:pt x="225" y="105"/>
                    </a:lnTo>
                    <a:lnTo>
                      <a:pt x="221" y="119"/>
                    </a:lnTo>
                    <a:lnTo>
                      <a:pt x="217" y="133"/>
                    </a:lnTo>
                    <a:lnTo>
                      <a:pt x="212" y="146"/>
                    </a:lnTo>
                    <a:lnTo>
                      <a:pt x="207" y="160"/>
                    </a:lnTo>
                    <a:lnTo>
                      <a:pt x="201" y="173"/>
                    </a:lnTo>
                    <a:lnTo>
                      <a:pt x="196" y="184"/>
                    </a:lnTo>
                    <a:lnTo>
                      <a:pt x="189" y="197"/>
                    </a:lnTo>
                    <a:lnTo>
                      <a:pt x="181" y="209"/>
                    </a:lnTo>
                    <a:lnTo>
                      <a:pt x="174" y="222"/>
                    </a:lnTo>
                    <a:lnTo>
                      <a:pt x="167" y="233"/>
                    </a:lnTo>
                    <a:lnTo>
                      <a:pt x="158" y="244"/>
                    </a:lnTo>
                    <a:lnTo>
                      <a:pt x="151" y="254"/>
                    </a:lnTo>
                    <a:lnTo>
                      <a:pt x="140" y="265"/>
                    </a:lnTo>
                    <a:lnTo>
                      <a:pt x="131" y="274"/>
                    </a:lnTo>
                    <a:lnTo>
                      <a:pt x="121" y="284"/>
                    </a:lnTo>
                    <a:lnTo>
                      <a:pt x="111" y="295"/>
                    </a:lnTo>
                    <a:lnTo>
                      <a:pt x="100" y="303"/>
                    </a:lnTo>
                    <a:lnTo>
                      <a:pt x="89" y="311"/>
                    </a:lnTo>
                    <a:lnTo>
                      <a:pt x="77" y="319"/>
                    </a:lnTo>
                    <a:lnTo>
                      <a:pt x="66" y="327"/>
                    </a:lnTo>
                    <a:lnTo>
                      <a:pt x="52" y="334"/>
                    </a:lnTo>
                    <a:lnTo>
                      <a:pt x="40" y="341"/>
                    </a:lnTo>
                    <a:lnTo>
                      <a:pt x="27" y="347"/>
                    </a:lnTo>
                    <a:lnTo>
                      <a:pt x="13" y="352"/>
                    </a:lnTo>
                    <a:lnTo>
                      <a:pt x="0" y="359"/>
                    </a:lnTo>
                    <a:lnTo>
                      <a:pt x="3" y="370"/>
                    </a:lnTo>
                    <a:lnTo>
                      <a:pt x="18" y="365"/>
                    </a:lnTo>
                    <a:lnTo>
                      <a:pt x="32" y="359"/>
                    </a:lnTo>
                    <a:lnTo>
                      <a:pt x="45" y="352"/>
                    </a:lnTo>
                    <a:lnTo>
                      <a:pt x="59" y="344"/>
                    </a:lnTo>
                    <a:lnTo>
                      <a:pt x="71" y="337"/>
                    </a:lnTo>
                    <a:lnTo>
                      <a:pt x="84" y="329"/>
                    </a:lnTo>
                    <a:lnTo>
                      <a:pt x="96" y="321"/>
                    </a:lnTo>
                    <a:lnTo>
                      <a:pt x="108" y="311"/>
                    </a:lnTo>
                    <a:lnTo>
                      <a:pt x="119" y="303"/>
                    </a:lnTo>
                    <a:lnTo>
                      <a:pt x="130" y="295"/>
                    </a:lnTo>
                    <a:lnTo>
                      <a:pt x="140" y="284"/>
                    </a:lnTo>
                    <a:lnTo>
                      <a:pt x="151" y="273"/>
                    </a:lnTo>
                    <a:lnTo>
                      <a:pt x="160" y="262"/>
                    </a:lnTo>
                    <a:lnTo>
                      <a:pt x="169" y="251"/>
                    </a:lnTo>
                    <a:lnTo>
                      <a:pt x="176" y="239"/>
                    </a:lnTo>
                    <a:lnTo>
                      <a:pt x="185" y="229"/>
                    </a:lnTo>
                    <a:lnTo>
                      <a:pt x="192" y="216"/>
                    </a:lnTo>
                    <a:lnTo>
                      <a:pt x="200" y="203"/>
                    </a:lnTo>
                    <a:lnTo>
                      <a:pt x="207" y="190"/>
                    </a:lnTo>
                    <a:lnTo>
                      <a:pt x="213" y="177"/>
                    </a:lnTo>
                    <a:lnTo>
                      <a:pt x="219" y="164"/>
                    </a:lnTo>
                    <a:lnTo>
                      <a:pt x="224" y="150"/>
                    </a:lnTo>
                    <a:lnTo>
                      <a:pt x="229" y="136"/>
                    </a:lnTo>
                    <a:lnTo>
                      <a:pt x="234" y="122"/>
                    </a:lnTo>
                    <a:lnTo>
                      <a:pt x="237" y="109"/>
                    </a:lnTo>
                    <a:lnTo>
                      <a:pt x="241" y="93"/>
                    </a:lnTo>
                    <a:lnTo>
                      <a:pt x="243" y="78"/>
                    </a:lnTo>
                    <a:lnTo>
                      <a:pt x="245" y="63"/>
                    </a:lnTo>
                    <a:lnTo>
                      <a:pt x="248" y="47"/>
                    </a:lnTo>
                    <a:lnTo>
                      <a:pt x="248" y="31"/>
                    </a:lnTo>
                    <a:lnTo>
                      <a:pt x="250" y="16"/>
                    </a:lnTo>
                    <a:lnTo>
                      <a:pt x="250" y="0"/>
                    </a:lnTo>
                    <a:lnTo>
                      <a:pt x="237" y="0"/>
                    </a:lnTo>
                  </a:path>
                </a:pathLst>
              </a:custGeom>
              <a:solidFill>
                <a:schemeClr val="hlink"/>
              </a:solidFill>
              <a:ln w="9525" cap="rnd">
                <a:noFill/>
                <a:round/>
                <a:headEnd type="none" w="sm" len="sm"/>
                <a:tailEnd type="none" w="sm" len="sm"/>
              </a:ln>
            </p:spPr>
            <p:txBody>
              <a:bodyPr/>
              <a:lstStyle/>
              <a:p>
                <a:endParaRPr lang="tr-TR"/>
              </a:p>
            </p:txBody>
          </p:sp>
          <p:sp>
            <p:nvSpPr>
              <p:cNvPr id="11351" name="Freeform 180"/>
              <p:cNvSpPr>
                <a:spLocks/>
              </p:cNvSpPr>
              <p:nvPr/>
            </p:nvSpPr>
            <p:spPr bwMode="auto">
              <a:xfrm>
                <a:off x="2109" y="1767"/>
                <a:ext cx="20" cy="54"/>
              </a:xfrm>
              <a:custGeom>
                <a:avLst/>
                <a:gdLst>
                  <a:gd name="T0" fmla="*/ 5 w 20"/>
                  <a:gd name="T1" fmla="*/ 0 h 54"/>
                  <a:gd name="T2" fmla="*/ 0 w 20"/>
                  <a:gd name="T3" fmla="*/ 6 h 54"/>
                  <a:gd name="T4" fmla="*/ 1 w 20"/>
                  <a:gd name="T5" fmla="*/ 15 h 54"/>
                  <a:gd name="T6" fmla="*/ 3 w 20"/>
                  <a:gd name="T7" fmla="*/ 21 h 54"/>
                  <a:gd name="T8" fmla="*/ 3 w 20"/>
                  <a:gd name="T9" fmla="*/ 27 h 54"/>
                  <a:gd name="T10" fmla="*/ 5 w 20"/>
                  <a:gd name="T11" fmla="*/ 30 h 54"/>
                  <a:gd name="T12" fmla="*/ 6 w 20"/>
                  <a:gd name="T13" fmla="*/ 35 h 54"/>
                  <a:gd name="T14" fmla="*/ 6 w 20"/>
                  <a:gd name="T15" fmla="*/ 39 h 54"/>
                  <a:gd name="T16" fmla="*/ 6 w 20"/>
                  <a:gd name="T17" fmla="*/ 45 h 54"/>
                  <a:gd name="T18" fmla="*/ 6 w 20"/>
                  <a:gd name="T19" fmla="*/ 53 h 54"/>
                  <a:gd name="T20" fmla="*/ 19 w 20"/>
                  <a:gd name="T21" fmla="*/ 53 h 54"/>
                  <a:gd name="T22" fmla="*/ 19 w 20"/>
                  <a:gd name="T23" fmla="*/ 45 h 54"/>
                  <a:gd name="T24" fmla="*/ 19 w 20"/>
                  <a:gd name="T25" fmla="*/ 38 h 54"/>
                  <a:gd name="T26" fmla="*/ 17 w 20"/>
                  <a:gd name="T27" fmla="*/ 32 h 54"/>
                  <a:gd name="T28" fmla="*/ 17 w 20"/>
                  <a:gd name="T29" fmla="*/ 27 h 54"/>
                  <a:gd name="T30" fmla="*/ 17 w 20"/>
                  <a:gd name="T31" fmla="*/ 23 h 54"/>
                  <a:gd name="T32" fmla="*/ 15 w 20"/>
                  <a:gd name="T33" fmla="*/ 19 h 54"/>
                  <a:gd name="T34" fmla="*/ 14 w 20"/>
                  <a:gd name="T35" fmla="*/ 11 h 54"/>
                  <a:gd name="T36" fmla="*/ 12 w 20"/>
                  <a:gd name="T37" fmla="*/ 4 h 54"/>
                  <a:gd name="T38" fmla="*/ 8 w 20"/>
                  <a:gd name="T39" fmla="*/ 11 h 54"/>
                  <a:gd name="T40" fmla="*/ 5 w 20"/>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54"/>
                  <a:gd name="T65" fmla="*/ 20 w 20"/>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54">
                    <a:moveTo>
                      <a:pt x="5" y="0"/>
                    </a:moveTo>
                    <a:lnTo>
                      <a:pt x="0" y="6"/>
                    </a:lnTo>
                    <a:lnTo>
                      <a:pt x="1" y="15"/>
                    </a:lnTo>
                    <a:lnTo>
                      <a:pt x="3" y="21"/>
                    </a:lnTo>
                    <a:lnTo>
                      <a:pt x="3" y="27"/>
                    </a:lnTo>
                    <a:lnTo>
                      <a:pt x="5" y="30"/>
                    </a:lnTo>
                    <a:lnTo>
                      <a:pt x="6" y="35"/>
                    </a:lnTo>
                    <a:lnTo>
                      <a:pt x="6" y="39"/>
                    </a:lnTo>
                    <a:lnTo>
                      <a:pt x="6" y="45"/>
                    </a:lnTo>
                    <a:lnTo>
                      <a:pt x="6" y="53"/>
                    </a:lnTo>
                    <a:lnTo>
                      <a:pt x="19" y="53"/>
                    </a:lnTo>
                    <a:lnTo>
                      <a:pt x="19" y="45"/>
                    </a:lnTo>
                    <a:lnTo>
                      <a:pt x="19" y="38"/>
                    </a:lnTo>
                    <a:lnTo>
                      <a:pt x="17" y="32"/>
                    </a:lnTo>
                    <a:lnTo>
                      <a:pt x="17" y="27"/>
                    </a:lnTo>
                    <a:lnTo>
                      <a:pt x="17" y="23"/>
                    </a:lnTo>
                    <a:lnTo>
                      <a:pt x="15" y="19"/>
                    </a:lnTo>
                    <a:lnTo>
                      <a:pt x="14" y="11"/>
                    </a:lnTo>
                    <a:lnTo>
                      <a:pt x="12" y="4"/>
                    </a:lnTo>
                    <a:lnTo>
                      <a:pt x="8" y="11"/>
                    </a:lnTo>
                    <a:lnTo>
                      <a:pt x="5" y="0"/>
                    </a:lnTo>
                  </a:path>
                </a:pathLst>
              </a:custGeom>
              <a:solidFill>
                <a:schemeClr val="hlink"/>
              </a:solidFill>
              <a:ln w="9525" cap="rnd">
                <a:noFill/>
                <a:round/>
                <a:headEnd type="none" w="sm" len="sm"/>
                <a:tailEnd type="none" w="sm" len="sm"/>
              </a:ln>
            </p:spPr>
            <p:txBody>
              <a:bodyPr/>
              <a:lstStyle/>
              <a:p>
                <a:endParaRPr lang="tr-TR"/>
              </a:p>
            </p:txBody>
          </p:sp>
          <p:sp>
            <p:nvSpPr>
              <p:cNvPr id="11352" name="Freeform 181"/>
              <p:cNvSpPr>
                <a:spLocks/>
              </p:cNvSpPr>
              <p:nvPr/>
            </p:nvSpPr>
            <p:spPr bwMode="auto">
              <a:xfrm>
                <a:off x="2115" y="1760"/>
                <a:ext cx="34" cy="19"/>
              </a:xfrm>
              <a:custGeom>
                <a:avLst/>
                <a:gdLst>
                  <a:gd name="T0" fmla="*/ 31 w 34"/>
                  <a:gd name="T1" fmla="*/ 0 h 19"/>
                  <a:gd name="T2" fmla="*/ 31 w 34"/>
                  <a:gd name="T3" fmla="*/ 0 h 19"/>
                  <a:gd name="T4" fmla="*/ 0 w 34"/>
                  <a:gd name="T5" fmla="*/ 6 h 19"/>
                  <a:gd name="T6" fmla="*/ 3 w 34"/>
                  <a:gd name="T7" fmla="*/ 18 h 19"/>
                  <a:gd name="T8" fmla="*/ 33 w 34"/>
                  <a:gd name="T9" fmla="*/ 11 h 19"/>
                  <a:gd name="T10" fmla="*/ 31 w 34"/>
                  <a:gd name="T11" fmla="*/ 0 h 19"/>
                  <a:gd name="T12" fmla="*/ 0 60000 65536"/>
                  <a:gd name="T13" fmla="*/ 0 60000 65536"/>
                  <a:gd name="T14" fmla="*/ 0 60000 65536"/>
                  <a:gd name="T15" fmla="*/ 0 60000 65536"/>
                  <a:gd name="T16" fmla="*/ 0 60000 65536"/>
                  <a:gd name="T17" fmla="*/ 0 60000 65536"/>
                  <a:gd name="T18" fmla="*/ 0 w 34"/>
                  <a:gd name="T19" fmla="*/ 0 h 19"/>
                  <a:gd name="T20" fmla="*/ 34 w 34"/>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4" h="19">
                    <a:moveTo>
                      <a:pt x="31" y="0"/>
                    </a:moveTo>
                    <a:lnTo>
                      <a:pt x="31" y="0"/>
                    </a:lnTo>
                    <a:lnTo>
                      <a:pt x="0" y="6"/>
                    </a:lnTo>
                    <a:lnTo>
                      <a:pt x="3" y="18"/>
                    </a:lnTo>
                    <a:lnTo>
                      <a:pt x="33" y="11"/>
                    </a:lnTo>
                    <a:lnTo>
                      <a:pt x="31" y="0"/>
                    </a:lnTo>
                  </a:path>
                </a:pathLst>
              </a:custGeom>
              <a:solidFill>
                <a:schemeClr val="hlink"/>
              </a:solidFill>
              <a:ln w="9525" cap="rnd">
                <a:noFill/>
                <a:round/>
                <a:headEnd type="none" w="sm" len="sm"/>
                <a:tailEnd type="none" w="sm" len="sm"/>
              </a:ln>
            </p:spPr>
            <p:txBody>
              <a:bodyPr/>
              <a:lstStyle/>
              <a:p>
                <a:endParaRPr lang="tr-TR"/>
              </a:p>
            </p:txBody>
          </p:sp>
        </p:gr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rrowheads="1"/>
          </p:cNvPicPr>
          <p:nvPr/>
        </p:nvPicPr>
        <p:blipFill>
          <a:blip r:embed="rId3" cstate="print"/>
          <a:srcRect/>
          <a:stretch>
            <a:fillRect/>
          </a:stretch>
        </p:blipFill>
        <p:spPr bwMode="auto">
          <a:xfrm>
            <a:off x="1295400" y="612422"/>
            <a:ext cx="6527800" cy="4092222"/>
          </a:xfrm>
          <a:prstGeom prst="rect">
            <a:avLst/>
          </a:prstGeom>
          <a:noFill/>
          <a:ln w="9525">
            <a:noFill/>
            <a:miter lim="800000"/>
            <a:headEnd/>
            <a:tailEnd/>
          </a:ln>
        </p:spPr>
      </p:pic>
      <p:sp>
        <p:nvSpPr>
          <p:cNvPr id="30723" name="AutoShape 6"/>
          <p:cNvSpPr>
            <a:spLocks noChangeArrowheads="1"/>
          </p:cNvSpPr>
          <p:nvPr/>
        </p:nvSpPr>
        <p:spPr bwMode="auto">
          <a:xfrm>
            <a:off x="8331200" y="1035756"/>
            <a:ext cx="474133" cy="2912533"/>
          </a:xfrm>
          <a:prstGeom prst="upArrow">
            <a:avLst>
              <a:gd name="adj1" fmla="val 50000"/>
              <a:gd name="adj2" fmla="val 153571"/>
            </a:avLst>
          </a:prstGeom>
          <a:solidFill>
            <a:srgbClr val="CF0E30"/>
          </a:solidFill>
          <a:ln w="9525">
            <a:noFill/>
            <a:miter lim="800000"/>
            <a:headEnd/>
            <a:tailEnd/>
          </a:ln>
        </p:spPr>
        <p:txBody>
          <a:bodyPr wrap="none" anchor="ctr"/>
          <a:lstStyle/>
          <a:p>
            <a:endParaRPr lang="en-US" sz="1600"/>
          </a:p>
        </p:txBody>
      </p:sp>
      <p:grpSp>
        <p:nvGrpSpPr>
          <p:cNvPr id="2" name="Group 7"/>
          <p:cNvGrpSpPr>
            <a:grpSpLocks/>
          </p:cNvGrpSpPr>
          <p:nvPr/>
        </p:nvGrpSpPr>
        <p:grpSpPr bwMode="auto">
          <a:xfrm>
            <a:off x="1945925" y="4708878"/>
            <a:ext cx="5737578" cy="1600201"/>
            <a:chOff x="199" y="754"/>
            <a:chExt cx="4066" cy="1134"/>
          </a:xfrm>
        </p:grpSpPr>
        <p:pic>
          <p:nvPicPr>
            <p:cNvPr id="30725" name="Picture 8"/>
            <p:cNvPicPr>
              <a:picLocks noChangeAspect="1" noChangeArrowheads="1"/>
            </p:cNvPicPr>
            <p:nvPr/>
          </p:nvPicPr>
          <p:blipFill>
            <a:blip r:embed="rId4" cstate="print"/>
            <a:srcRect/>
            <a:stretch>
              <a:fillRect/>
            </a:stretch>
          </p:blipFill>
          <p:spPr bwMode="auto">
            <a:xfrm>
              <a:off x="518" y="754"/>
              <a:ext cx="1602" cy="924"/>
            </a:xfrm>
            <a:prstGeom prst="rect">
              <a:avLst/>
            </a:prstGeom>
            <a:noFill/>
            <a:ln w="9525">
              <a:noFill/>
              <a:miter lim="800000"/>
              <a:headEnd/>
              <a:tailEnd/>
            </a:ln>
          </p:spPr>
        </p:pic>
        <p:pic>
          <p:nvPicPr>
            <p:cNvPr id="30726" name="Picture 9"/>
            <p:cNvPicPr>
              <a:picLocks noChangeAspect="1" noChangeArrowheads="1"/>
            </p:cNvPicPr>
            <p:nvPr/>
          </p:nvPicPr>
          <p:blipFill>
            <a:blip r:embed="rId5" cstate="print"/>
            <a:srcRect/>
            <a:stretch>
              <a:fillRect/>
            </a:stretch>
          </p:blipFill>
          <p:spPr bwMode="auto">
            <a:xfrm>
              <a:off x="2151" y="754"/>
              <a:ext cx="1602" cy="924"/>
            </a:xfrm>
            <a:prstGeom prst="rect">
              <a:avLst/>
            </a:prstGeom>
            <a:noFill/>
            <a:ln w="9525">
              <a:noFill/>
              <a:miter lim="800000"/>
              <a:headEnd/>
              <a:tailEnd/>
            </a:ln>
          </p:spPr>
        </p:pic>
        <p:sp>
          <p:nvSpPr>
            <p:cNvPr id="30727" name="Text Box 10"/>
            <p:cNvSpPr txBox="1">
              <a:spLocks noChangeArrowheads="1"/>
            </p:cNvSpPr>
            <p:nvPr/>
          </p:nvSpPr>
          <p:spPr bwMode="auto">
            <a:xfrm>
              <a:off x="199" y="1667"/>
              <a:ext cx="4066" cy="221"/>
            </a:xfrm>
            <a:prstGeom prst="rect">
              <a:avLst/>
            </a:prstGeom>
            <a:noFill/>
            <a:ln w="9525">
              <a:noFill/>
              <a:miter lim="800000"/>
              <a:headEnd/>
              <a:tailEnd/>
            </a:ln>
          </p:spPr>
          <p:txBody>
            <a:bodyPr wrap="square">
              <a:spAutoFit/>
            </a:bodyPr>
            <a:lstStyle/>
            <a:p>
              <a:r>
                <a:rPr lang="tr-TR" sz="1422" dirty="0">
                  <a:latin typeface="Comic Sans MS" pitchFamily="66" charset="0"/>
                </a:rPr>
                <a:t>Düşük dozda alınan sinir gazına bağlı </a:t>
              </a:r>
              <a:r>
                <a:rPr lang="tr-TR" sz="1422" dirty="0" err="1">
                  <a:latin typeface="Comic Sans MS" pitchFamily="66" charset="0"/>
                </a:rPr>
                <a:t>miyozis</a:t>
              </a:r>
              <a:r>
                <a:rPr lang="tr-TR" sz="1422" dirty="0">
                  <a:latin typeface="Comic Sans MS" pitchFamily="66" charset="0"/>
                </a:rPr>
                <a:t> (sağda) gelişebilir.</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81000" y="1546003"/>
            <a:ext cx="8610600" cy="5062330"/>
          </a:xfrm>
        </p:spPr>
        <p:txBody>
          <a:bodyPr>
            <a:normAutofit fontScale="85000" lnSpcReduction="20000"/>
          </a:bodyPr>
          <a:lstStyle/>
          <a:p>
            <a:pPr algn="just"/>
            <a:r>
              <a:rPr lang="tr-TR" altLang="tr-TR" sz="2400" dirty="0">
                <a:latin typeface="Comic Sans MS" pitchFamily="66" charset="0"/>
              </a:rPr>
              <a:t>Suriye/K. Irak içerisinde kimyasal silahlar 161 kez kullanıldı (2013’den beri).</a:t>
            </a:r>
          </a:p>
          <a:p>
            <a:pPr algn="just"/>
            <a:endParaRPr lang="tr-TR" altLang="tr-TR" sz="2400" dirty="0">
              <a:latin typeface="Comic Sans MS" pitchFamily="66" charset="0"/>
            </a:endParaRPr>
          </a:p>
          <a:p>
            <a:pPr algn="just"/>
            <a:r>
              <a:rPr lang="tr-TR" altLang="tr-TR" sz="2400" dirty="0">
                <a:latin typeface="Comic Sans MS" pitchFamily="66" charset="0"/>
              </a:rPr>
              <a:t>81’i klor gazı (2014’den beri)</a:t>
            </a:r>
          </a:p>
          <a:p>
            <a:pPr algn="just"/>
            <a:endParaRPr lang="tr-TR" altLang="tr-TR" sz="2400" dirty="0">
              <a:latin typeface="Comic Sans MS" pitchFamily="66" charset="0"/>
            </a:endParaRPr>
          </a:p>
          <a:p>
            <a:pPr algn="just"/>
            <a:r>
              <a:rPr lang="tr-TR" altLang="tr-TR" sz="2400" dirty="0">
                <a:solidFill>
                  <a:schemeClr val="bg1">
                    <a:lumMod val="85000"/>
                  </a:schemeClr>
                </a:solidFill>
                <a:latin typeface="Comic Sans MS" pitchFamily="66" charset="0"/>
              </a:rPr>
              <a:t>Sinir gazı (sarin) saldırısı (Şam yakınlarında 21 Ağustos 2013)</a:t>
            </a:r>
          </a:p>
          <a:p>
            <a:pPr algn="just"/>
            <a:endParaRPr lang="tr-TR" altLang="en-US" sz="2400" dirty="0">
              <a:solidFill>
                <a:schemeClr val="bg1">
                  <a:lumMod val="85000"/>
                </a:schemeClr>
              </a:solidFill>
              <a:latin typeface="Comic Sans MS" pitchFamily="66" charset="0"/>
            </a:endParaRPr>
          </a:p>
          <a:p>
            <a:pPr algn="just"/>
            <a:r>
              <a:rPr lang="tr-TR" altLang="en-US" sz="2400" dirty="0">
                <a:solidFill>
                  <a:schemeClr val="bg1">
                    <a:lumMod val="85000"/>
                  </a:schemeClr>
                </a:solidFill>
                <a:latin typeface="Comic Sans MS" pitchFamily="66" charset="0"/>
              </a:rPr>
              <a:t>21 Ağustos 2015 </a:t>
            </a:r>
            <a:r>
              <a:rPr lang="tr-TR" altLang="en-US" sz="2400" dirty="0" err="1">
                <a:solidFill>
                  <a:schemeClr val="bg1">
                    <a:lumMod val="85000"/>
                  </a:schemeClr>
                </a:solidFill>
                <a:latin typeface="Comic Sans MS" pitchFamily="66" charset="0"/>
              </a:rPr>
              <a:t>Marea</a:t>
            </a:r>
            <a:r>
              <a:rPr lang="tr-TR" altLang="en-US" sz="2400" dirty="0">
                <a:solidFill>
                  <a:schemeClr val="bg1">
                    <a:lumMod val="85000"/>
                  </a:schemeClr>
                </a:solidFill>
                <a:latin typeface="Comic Sans MS" pitchFamily="66" charset="0"/>
              </a:rPr>
              <a:t> Hardal gazı saldırısı,</a:t>
            </a:r>
          </a:p>
          <a:p>
            <a:pPr algn="just"/>
            <a:endParaRPr lang="en-US" altLang="en-US" sz="2400" dirty="0">
              <a:solidFill>
                <a:schemeClr val="bg1">
                  <a:lumMod val="85000"/>
                </a:schemeClr>
              </a:solidFill>
              <a:latin typeface="Comic Sans MS" pitchFamily="66" charset="0"/>
            </a:endParaRPr>
          </a:p>
          <a:p>
            <a:pPr algn="just"/>
            <a:r>
              <a:rPr lang="tr-TR" altLang="en-US" sz="2400" dirty="0">
                <a:solidFill>
                  <a:schemeClr val="bg1">
                    <a:lumMod val="85000"/>
                  </a:schemeClr>
                </a:solidFill>
                <a:latin typeface="Comic Sans MS" pitchFamily="66" charset="0"/>
              </a:rPr>
              <a:t>08 Mart 2016 </a:t>
            </a:r>
            <a:r>
              <a:rPr lang="tr-TR" altLang="en-US" sz="2400" dirty="0" err="1">
                <a:solidFill>
                  <a:schemeClr val="bg1">
                    <a:lumMod val="85000"/>
                  </a:schemeClr>
                </a:solidFill>
                <a:latin typeface="Comic Sans MS" pitchFamily="66" charset="0"/>
              </a:rPr>
              <a:t>Taza</a:t>
            </a:r>
            <a:r>
              <a:rPr lang="tr-TR" altLang="en-US" sz="2400" dirty="0">
                <a:solidFill>
                  <a:schemeClr val="bg1">
                    <a:lumMod val="85000"/>
                  </a:schemeClr>
                </a:solidFill>
                <a:latin typeface="Comic Sans MS" pitchFamily="66" charset="0"/>
              </a:rPr>
              <a:t> </a:t>
            </a:r>
            <a:r>
              <a:rPr lang="tr-TR" altLang="en-US" sz="2400" dirty="0" err="1">
                <a:solidFill>
                  <a:schemeClr val="bg1">
                    <a:lumMod val="85000"/>
                  </a:schemeClr>
                </a:solidFill>
                <a:latin typeface="Comic Sans MS" pitchFamily="66" charset="0"/>
              </a:rPr>
              <a:t>Hurmatu</a:t>
            </a:r>
            <a:r>
              <a:rPr lang="tr-TR" altLang="en-US" sz="2400" dirty="0">
                <a:solidFill>
                  <a:schemeClr val="bg1">
                    <a:lumMod val="85000"/>
                  </a:schemeClr>
                </a:solidFill>
                <a:latin typeface="Comic Sans MS" pitchFamily="66" charset="0"/>
              </a:rPr>
              <a:t>/Kerkük </a:t>
            </a:r>
            <a:r>
              <a:rPr lang="tr-TR" altLang="en-US" sz="2400" dirty="0" err="1">
                <a:solidFill>
                  <a:schemeClr val="bg1">
                    <a:lumMod val="85000"/>
                  </a:schemeClr>
                </a:solidFill>
                <a:latin typeface="Comic Sans MS" pitchFamily="66" charset="0"/>
              </a:rPr>
              <a:t>Mustard</a:t>
            </a:r>
            <a:r>
              <a:rPr lang="tr-TR" altLang="en-US" sz="2400" dirty="0">
                <a:solidFill>
                  <a:schemeClr val="bg1">
                    <a:lumMod val="85000"/>
                  </a:schemeClr>
                </a:solidFill>
                <a:latin typeface="Comic Sans MS" pitchFamily="66" charset="0"/>
              </a:rPr>
              <a:t>/Klor gazı saldırısı,</a:t>
            </a:r>
          </a:p>
          <a:p>
            <a:pPr algn="just"/>
            <a:endParaRPr lang="tr-TR" altLang="en-US" sz="2400" dirty="0">
              <a:solidFill>
                <a:schemeClr val="bg1">
                  <a:lumMod val="85000"/>
                </a:schemeClr>
              </a:solidFill>
              <a:latin typeface="Comic Sans MS" pitchFamily="66" charset="0"/>
            </a:endParaRPr>
          </a:p>
          <a:p>
            <a:pPr algn="just"/>
            <a:r>
              <a:rPr lang="tr-TR" altLang="tr-TR" sz="2400" dirty="0" err="1">
                <a:solidFill>
                  <a:schemeClr val="bg1">
                    <a:lumMod val="85000"/>
                  </a:schemeClr>
                </a:solidFill>
                <a:latin typeface="Comic Sans MS" pitchFamily="66" charset="0"/>
              </a:rPr>
              <a:t>Mustard</a:t>
            </a:r>
            <a:r>
              <a:rPr lang="tr-TR" altLang="tr-TR" sz="2400" dirty="0">
                <a:solidFill>
                  <a:schemeClr val="bg1">
                    <a:lumMod val="85000"/>
                  </a:schemeClr>
                </a:solidFill>
                <a:latin typeface="Comic Sans MS" pitchFamily="66" charset="0"/>
              </a:rPr>
              <a:t> saldırısı,  El-</a:t>
            </a:r>
            <a:r>
              <a:rPr lang="tr-TR" altLang="tr-TR" sz="2400" dirty="0" err="1">
                <a:solidFill>
                  <a:schemeClr val="bg1">
                    <a:lumMod val="85000"/>
                  </a:schemeClr>
                </a:solidFill>
                <a:latin typeface="Comic Sans MS" pitchFamily="66" charset="0"/>
              </a:rPr>
              <a:t>Bab</a:t>
            </a:r>
            <a:r>
              <a:rPr lang="tr-TR" altLang="tr-TR" sz="2400" dirty="0">
                <a:solidFill>
                  <a:schemeClr val="bg1">
                    <a:lumMod val="85000"/>
                  </a:schemeClr>
                </a:solidFill>
                <a:latin typeface="Comic Sans MS" pitchFamily="66" charset="0"/>
              </a:rPr>
              <a:t>, Suriye, 26 Kasım 2016,</a:t>
            </a:r>
          </a:p>
          <a:p>
            <a:pPr algn="just"/>
            <a:endParaRPr lang="tr-TR" altLang="tr-TR" sz="2400" dirty="0">
              <a:solidFill>
                <a:schemeClr val="bg1">
                  <a:lumMod val="85000"/>
                </a:schemeClr>
              </a:solidFill>
              <a:latin typeface="Comic Sans MS" pitchFamily="66" charset="0"/>
            </a:endParaRPr>
          </a:p>
          <a:p>
            <a:pPr algn="just"/>
            <a:r>
              <a:rPr lang="tr-TR" altLang="tr-TR" sz="2400" dirty="0">
                <a:solidFill>
                  <a:schemeClr val="bg1">
                    <a:lumMod val="85000"/>
                  </a:schemeClr>
                </a:solidFill>
                <a:latin typeface="Comic Sans MS" pitchFamily="66" charset="0"/>
              </a:rPr>
              <a:t>Sarin-Klor-?? saldırısı, </a:t>
            </a:r>
            <a:r>
              <a:rPr lang="tr-TR" sz="2400" dirty="0" err="1">
                <a:solidFill>
                  <a:schemeClr val="bg1">
                    <a:lumMod val="85000"/>
                  </a:schemeClr>
                </a:solidFill>
                <a:latin typeface="Comic Sans MS" pitchFamily="66" charset="0"/>
              </a:rPr>
              <a:t>Khan</a:t>
            </a:r>
            <a:r>
              <a:rPr lang="tr-TR" sz="2400" dirty="0">
                <a:solidFill>
                  <a:schemeClr val="bg1">
                    <a:lumMod val="85000"/>
                  </a:schemeClr>
                </a:solidFill>
                <a:latin typeface="Comic Sans MS" pitchFamily="66" charset="0"/>
              </a:rPr>
              <a:t> </a:t>
            </a:r>
            <a:r>
              <a:rPr lang="tr-TR" sz="2400" dirty="0" err="1">
                <a:solidFill>
                  <a:schemeClr val="bg1">
                    <a:lumMod val="85000"/>
                  </a:schemeClr>
                </a:solidFill>
                <a:latin typeface="Comic Sans MS" pitchFamily="66" charset="0"/>
              </a:rPr>
              <a:t>Sheikhoun-İdlib</a:t>
            </a:r>
            <a:r>
              <a:rPr lang="tr-TR" altLang="tr-TR" sz="2400" dirty="0">
                <a:solidFill>
                  <a:schemeClr val="bg1">
                    <a:lumMod val="85000"/>
                  </a:schemeClr>
                </a:solidFill>
                <a:latin typeface="Comic Sans MS" pitchFamily="66" charset="0"/>
              </a:rPr>
              <a:t>, Suriye, </a:t>
            </a:r>
          </a:p>
          <a:p>
            <a:pPr algn="just">
              <a:buNone/>
            </a:pPr>
            <a:r>
              <a:rPr lang="tr-TR" altLang="tr-TR" sz="2400" dirty="0">
                <a:solidFill>
                  <a:schemeClr val="bg1">
                    <a:lumMod val="85000"/>
                  </a:schemeClr>
                </a:solidFill>
                <a:latin typeface="Comic Sans MS" pitchFamily="66" charset="0"/>
              </a:rPr>
              <a:t>	04 Nisan 2017</a:t>
            </a:r>
          </a:p>
          <a:p>
            <a:pPr algn="just">
              <a:buNone/>
            </a:pPr>
            <a:endParaRPr lang="tr-TR" altLang="tr-TR" sz="1200" dirty="0">
              <a:latin typeface="Comic Sans MS" pitchFamily="66" charset="0"/>
            </a:endParaRPr>
          </a:p>
          <a:p>
            <a:pPr algn="just">
              <a:buNone/>
            </a:pPr>
            <a:r>
              <a:rPr lang="tr-TR" altLang="tr-TR" sz="2400" dirty="0">
                <a:latin typeface="Comic Sans MS" pitchFamily="66" charset="0"/>
              </a:rPr>
              <a:t>	Sarin-Klor gazı saldırısı, </a:t>
            </a:r>
            <a:r>
              <a:rPr lang="tr-TR" altLang="tr-TR" sz="2400" dirty="0" err="1">
                <a:latin typeface="Comic Sans MS" pitchFamily="66" charset="0"/>
              </a:rPr>
              <a:t>Douma</a:t>
            </a:r>
            <a:r>
              <a:rPr lang="tr-TR" altLang="tr-TR" sz="2400" dirty="0">
                <a:latin typeface="Comic Sans MS" pitchFamily="66" charset="0"/>
              </a:rPr>
              <a:t> </a:t>
            </a:r>
            <a:r>
              <a:rPr lang="tr-TR" altLang="tr-TR" sz="2400" dirty="0" err="1">
                <a:latin typeface="Comic Sans MS" pitchFamily="66" charset="0"/>
              </a:rPr>
              <a:t>city</a:t>
            </a:r>
            <a:r>
              <a:rPr lang="tr-TR" altLang="tr-TR" sz="2400" dirty="0">
                <a:latin typeface="Comic Sans MS" pitchFamily="66" charset="0"/>
              </a:rPr>
              <a:t>, 07 Nisan 2018</a:t>
            </a:r>
          </a:p>
          <a:p>
            <a:pPr algn="just">
              <a:buNone/>
            </a:pPr>
            <a:endParaRPr lang="tr-TR" altLang="tr-TR" sz="2400" dirty="0">
              <a:latin typeface="Comic Sans MS" pitchFamily="66" charset="0"/>
            </a:endParaRPr>
          </a:p>
          <a:p>
            <a:pPr algn="just"/>
            <a:endParaRPr lang="tr-TR" altLang="en-US" sz="2400" dirty="0">
              <a:latin typeface="Comic Sans MS" pitchFamily="66" charset="0"/>
            </a:endParaRPr>
          </a:p>
          <a:p>
            <a:pPr algn="just"/>
            <a:endParaRPr lang="tr-TR" altLang="en-US" sz="2400" dirty="0">
              <a:latin typeface="Comic Sans MS" pitchFamily="66" charset="0"/>
            </a:endParaRPr>
          </a:p>
          <a:p>
            <a:pPr algn="just"/>
            <a:endParaRPr lang="en-US" altLang="en-US" sz="2400" dirty="0">
              <a:latin typeface="Comic Sans MS" pitchFamily="66" charset="0"/>
            </a:endParaRPr>
          </a:p>
        </p:txBody>
      </p:sp>
      <p:sp>
        <p:nvSpPr>
          <p:cNvPr id="5" name="TextBox 8"/>
          <p:cNvSpPr txBox="1">
            <a:spLocks noChangeArrowheads="1"/>
          </p:cNvSpPr>
          <p:nvPr/>
        </p:nvSpPr>
        <p:spPr bwMode="auto">
          <a:xfrm>
            <a:off x="1004680" y="786932"/>
            <a:ext cx="7199407" cy="1015663"/>
          </a:xfrm>
          <a:prstGeom prst="rect">
            <a:avLst/>
          </a:prstGeom>
          <a:noFill/>
          <a:ln w="9525">
            <a:noFill/>
            <a:miter lim="800000"/>
            <a:headEnd/>
            <a:tailEnd/>
          </a:ln>
        </p:spPr>
        <p:txBody>
          <a:bodyPr wrap="none">
            <a:spAutoFit/>
          </a:bodyPr>
          <a:lstStyle/>
          <a:p>
            <a:pPr algn="ctr"/>
            <a:r>
              <a:rPr lang="tr-TR" altLang="tr-TR" sz="2400" b="1" u="sng" dirty="0">
                <a:solidFill>
                  <a:srgbClr val="FF0000"/>
                </a:solidFill>
                <a:latin typeface="Comic Sans MS" pitchFamily="66" charset="0"/>
              </a:rPr>
              <a:t>YAKIN ZAMAN KİMYASAL SİLAH VAKALARI</a:t>
            </a:r>
          </a:p>
          <a:p>
            <a:pPr algn="ctr"/>
            <a:endParaRPr lang="tr-TR" altLang="tr-TR" b="1" u="sng" dirty="0">
              <a:solidFill>
                <a:srgbClr val="FF0000"/>
              </a:solidFill>
              <a:latin typeface="Comic Sans MS" pitchFamily="66" charset="0"/>
            </a:endParaRPr>
          </a:p>
          <a:p>
            <a:pPr algn="ctr"/>
            <a:endParaRPr lang="en-US" altLang="tr-TR" b="1" dirty="0">
              <a:latin typeface="Comic Sans MS" pitchFamily="66" charset="0"/>
            </a:endParaRPr>
          </a:p>
        </p:txBody>
      </p:sp>
      <p:pic>
        <p:nvPicPr>
          <p:cNvPr id="4"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26101060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5 Slayt Numarası Yer Tutucusu"/>
          <p:cNvSpPr>
            <a:spLocks noGrp="1"/>
          </p:cNvSpPr>
          <p:nvPr>
            <p:ph type="sldNum" sz="quarter" idx="12"/>
          </p:nvPr>
        </p:nvSpPr>
        <p:spPr>
          <a:noFill/>
        </p:spPr>
        <p:txBody>
          <a:bodyPr/>
          <a:lstStyle/>
          <a:p>
            <a:fld id="{D82DAF65-9DB8-4003-8EA1-AA607BB60389}" type="slidenum">
              <a:rPr lang="tr-TR" smtClean="0"/>
              <a:pPr/>
              <a:t>22</a:t>
            </a:fld>
            <a:endParaRPr lang="tr-TR"/>
          </a:p>
        </p:txBody>
      </p:sp>
      <p:sp>
        <p:nvSpPr>
          <p:cNvPr id="32770" name="Rectangle 2"/>
          <p:cNvSpPr>
            <a:spLocks noGrp="1" noChangeArrowheads="1"/>
          </p:cNvSpPr>
          <p:nvPr>
            <p:ph type="subTitle" idx="1"/>
          </p:nvPr>
        </p:nvSpPr>
        <p:spPr>
          <a:xfrm>
            <a:off x="476180" y="116632"/>
            <a:ext cx="8667819" cy="3175248"/>
          </a:xfrm>
          <a:noFill/>
          <a:ln>
            <a:noFill/>
          </a:ln>
          <a:effectLst/>
        </p:spPr>
        <p:txBody>
          <a:bodyPr lIns="90488" tIns="44450" rIns="90488" bIns="44450"/>
          <a:lstStyle/>
          <a:p>
            <a:pPr marL="342900" indent="-342900" algn="just" eaLnBrk="1" hangingPunct="1">
              <a:defRPr/>
            </a:pPr>
            <a:endParaRPr lang="tr-TR" sz="2000" dirty="0">
              <a:solidFill>
                <a:srgbClr val="FAFD00"/>
              </a:solidFill>
              <a:latin typeface="Comic Sans MS" pitchFamily="66" charset="0"/>
            </a:endParaRPr>
          </a:p>
          <a:p>
            <a:pPr marL="342900" indent="-342900" algn="just" eaLnBrk="1" hangingPunct="1">
              <a:defRPr/>
            </a:pPr>
            <a:r>
              <a:rPr lang="tr-TR" sz="2000" dirty="0">
                <a:solidFill>
                  <a:srgbClr val="FAFD00"/>
                </a:solidFill>
                <a:latin typeface="Comic Sans MS" pitchFamily="66" charset="0"/>
              </a:rPr>
              <a:t>	</a:t>
            </a:r>
            <a:r>
              <a:rPr lang="tr-TR" sz="2000" b="1" dirty="0">
                <a:solidFill>
                  <a:schemeClr val="tx1"/>
                </a:solidFill>
                <a:latin typeface="Comic Sans MS" pitchFamily="66" charset="0"/>
              </a:rPr>
              <a:t>BELİRTİLER (KLOR GAZI))</a:t>
            </a:r>
          </a:p>
          <a:p>
            <a:pPr marL="342900" indent="-342900" algn="just" eaLnBrk="1" hangingPunct="1">
              <a:defRPr/>
            </a:pPr>
            <a:endParaRPr lang="tr-TR" sz="2000" b="1" dirty="0">
              <a:solidFill>
                <a:schemeClr val="tx1"/>
              </a:solidFill>
              <a:latin typeface="Comic Sans MS" pitchFamily="66" charset="0"/>
            </a:endParaRPr>
          </a:p>
          <a:p>
            <a:pPr marL="342900" indent="-342900" algn="just" eaLnBrk="1" hangingPunct="1">
              <a:buFont typeface="Arial" pitchFamily="34" charset="0"/>
              <a:buChar char="•"/>
              <a:defRPr/>
            </a:pPr>
            <a:r>
              <a:rPr lang="tr-TR" sz="2000" dirty="0">
                <a:solidFill>
                  <a:schemeClr val="tx1"/>
                </a:solidFill>
                <a:latin typeface="Comic Sans MS" pitchFamily="66" charset="0"/>
              </a:rPr>
              <a:t>Göz yaşarması, boğaz ağrısı</a:t>
            </a:r>
          </a:p>
          <a:p>
            <a:pPr marL="342900" indent="-342900" algn="just" eaLnBrk="1" hangingPunct="1">
              <a:buFont typeface="Arial" pitchFamily="34" charset="0"/>
              <a:buChar char="•"/>
              <a:defRPr/>
            </a:pPr>
            <a:r>
              <a:rPr lang="tr-TR" sz="2000" dirty="0">
                <a:solidFill>
                  <a:schemeClr val="tx1"/>
                </a:solidFill>
                <a:latin typeface="Comic Sans MS" pitchFamily="66" charset="0"/>
              </a:rPr>
              <a:t>Göğüste sıkışma, bulantı, kusma ve başağrısı</a:t>
            </a:r>
          </a:p>
          <a:p>
            <a:pPr marL="342900" indent="-342900" algn="just" eaLnBrk="1" hangingPunct="1">
              <a:buFont typeface="Arial" pitchFamily="34" charset="0"/>
              <a:buChar char="•"/>
              <a:defRPr/>
            </a:pPr>
            <a:r>
              <a:rPr lang="tr-TR" sz="2000" dirty="0">
                <a:solidFill>
                  <a:schemeClr val="tx1"/>
                </a:solidFill>
                <a:latin typeface="Comic Sans MS" pitchFamily="66" charset="0"/>
              </a:rPr>
              <a:t>Dispne, masif pulmoner ödem </a:t>
            </a:r>
          </a:p>
          <a:p>
            <a:pPr marL="342900" indent="-342900" algn="just" eaLnBrk="1" hangingPunct="1">
              <a:buFont typeface="Arial" pitchFamily="34" charset="0"/>
              <a:buChar char="•"/>
              <a:defRPr/>
            </a:pPr>
            <a:r>
              <a:rPr lang="tr-TR" sz="2000" dirty="0">
                <a:solidFill>
                  <a:schemeClr val="tx1"/>
                </a:solidFill>
                <a:latin typeface="Comic Sans MS" pitchFamily="66" charset="0"/>
              </a:rPr>
              <a:t>Hipotansiyon, bronkospazm</a:t>
            </a:r>
          </a:p>
          <a:p>
            <a:pPr marL="342900" indent="-342900" algn="just" eaLnBrk="1" hangingPunct="1">
              <a:buFont typeface="Arial" pitchFamily="34" charset="0"/>
              <a:buChar char="•"/>
              <a:defRPr/>
            </a:pPr>
            <a:r>
              <a:rPr lang="tr-TR" sz="2000" dirty="0">
                <a:solidFill>
                  <a:schemeClr val="tx1"/>
                </a:solidFill>
                <a:latin typeface="Comic Sans MS" pitchFamily="66" charset="0"/>
              </a:rPr>
              <a:t>Sağ ventrikül yetmezliği ve daha sonra siyanoz ve şok gelişir</a:t>
            </a:r>
          </a:p>
        </p:txBody>
      </p:sp>
      <p:sp>
        <p:nvSpPr>
          <p:cNvPr id="4" name="Rectangle 3"/>
          <p:cNvSpPr txBox="1">
            <a:spLocks noChangeArrowheads="1"/>
          </p:cNvSpPr>
          <p:nvPr/>
        </p:nvSpPr>
        <p:spPr bwMode="auto">
          <a:xfrm>
            <a:off x="453901" y="3212976"/>
            <a:ext cx="8690581"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lnSpc>
                <a:spcPct val="100000"/>
              </a:lnSpc>
            </a:pPr>
            <a:r>
              <a:rPr lang="tr-TR" sz="2000" b="1" dirty="0">
                <a:latin typeface="Comic Sans MS" pitchFamily="66" charset="0"/>
              </a:rPr>
              <a:t>    TEDAVİ ve İLK YARDIM (KLOR GAZI)</a:t>
            </a:r>
            <a:r>
              <a:rPr kumimoji="0" lang="tr-TR" sz="2000" b="0" i="0" u="none" strike="noStrike" kern="0" cap="none" spc="0" normalizeH="0" baseline="0" noProof="0" dirty="0">
                <a:ln>
                  <a:noFill/>
                </a:ln>
                <a:solidFill>
                  <a:srgbClr val="FFFF00"/>
                </a:solidFill>
                <a:uLnTx/>
                <a:uFillTx/>
                <a:latin typeface="Comic Sans MS" pitchFamily="66" charset="0"/>
              </a:rPr>
              <a:t>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Antidotu yoktur.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Pulmoner ödem ve yanık tedavisi yapılır.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Dekontaminasyon (Bol su ve sabunla dekontaminasyon sağlanır, etkilenen bölge sodyum bikarbonatla ıslatılmış bir tamponla kapatılır, göz dekontaminasyonu da bol su ile 5-15 dakika yıkanarak yapılır.)</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Semptomatik tedavi uygulanır.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Hastaya solunum desteği sağlanır.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tr-TR" sz="2000" b="0" i="0" u="none" strike="noStrike" kern="0" cap="none" spc="0" normalizeH="0" baseline="0" noProof="0" dirty="0">
                <a:ln>
                  <a:noFill/>
                </a:ln>
                <a:effectLst/>
                <a:uLnTx/>
                <a:uFillTx/>
                <a:latin typeface="Comic Sans MS" pitchFamily="66" charset="0"/>
              </a:rPr>
              <a:t>   Riegrafi ile pulmoner hasar olup olmadığı izlenir.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44000" cy="285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 y="3152165"/>
            <a:ext cx="4739442" cy="244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142" y="3191561"/>
            <a:ext cx="4038146" cy="27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52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1600200"/>
          </a:xfrm>
        </p:spPr>
        <p:txBody>
          <a:bodyPr>
            <a:normAutofit/>
          </a:bodyPr>
          <a:lstStyle/>
          <a:p>
            <a:pPr eaLnBrk="1" hangingPunct="1">
              <a:defRPr/>
            </a:pPr>
            <a:r>
              <a:rPr lang="tr-TR" sz="2800" b="1" dirty="0">
                <a:solidFill>
                  <a:srgbClr val="FF0000"/>
                </a:solidFill>
                <a:latin typeface="Comic Sans MS" pitchFamily="66" charset="0"/>
              </a:rPr>
              <a:t>KBRN – Olay Yeri Yönetimi</a:t>
            </a:r>
            <a:endParaRPr lang="en-US" sz="2800" b="1" dirty="0">
              <a:solidFill>
                <a:srgbClr val="FF0000"/>
              </a:solidFill>
              <a:latin typeface="Comic Sans MS" pitchFamily="66" charset="0"/>
            </a:endParaRPr>
          </a:p>
        </p:txBody>
      </p:sp>
      <p:sp>
        <p:nvSpPr>
          <p:cNvPr id="3" name="Subtitle 2"/>
          <p:cNvSpPr>
            <a:spLocks noGrp="1"/>
          </p:cNvSpPr>
          <p:nvPr>
            <p:ph type="subTitle" idx="1"/>
          </p:nvPr>
        </p:nvSpPr>
        <p:spPr>
          <a:xfrm>
            <a:off x="0" y="1066800"/>
            <a:ext cx="9144000" cy="1752600"/>
          </a:xfrm>
        </p:spPr>
        <p:txBody>
          <a:bodyPr>
            <a:noAutofit/>
          </a:bodyPr>
          <a:lstStyle/>
          <a:p>
            <a:pPr algn="l" eaLnBrk="1" hangingPunct="1">
              <a:buFont typeface="Wingdings" pitchFamily="2" charset="2"/>
              <a:buChar char="Ø"/>
              <a:defRPr/>
            </a:pPr>
            <a:r>
              <a:rPr lang="tr-TR" sz="2400" dirty="0">
                <a:solidFill>
                  <a:schemeClr val="tx1"/>
                </a:solidFill>
                <a:latin typeface="Comic Sans MS" pitchFamily="66" charset="0"/>
              </a:rPr>
              <a:t> Ajanın tanımlanması</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Olay yeri yönetimi</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Emniyet ve personelin korunması</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a:t>
            </a:r>
            <a:r>
              <a:rPr lang="tr-TR" sz="2400" dirty="0" err="1">
                <a:solidFill>
                  <a:schemeClr val="tx1"/>
                </a:solidFill>
                <a:latin typeface="Comic Sans MS" pitchFamily="66" charset="0"/>
              </a:rPr>
              <a:t>Dekontaminasyon</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Olay yerinin izolasyonu</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b="1" dirty="0">
                <a:solidFill>
                  <a:schemeClr val="tx1"/>
                </a:solidFill>
                <a:latin typeface="Comic Sans MS" pitchFamily="66" charset="0"/>
              </a:rPr>
              <a:t> </a:t>
            </a:r>
            <a:r>
              <a:rPr lang="tr-TR" sz="2400" dirty="0">
                <a:solidFill>
                  <a:schemeClr val="tx1"/>
                </a:solidFill>
                <a:latin typeface="Comic Sans MS" pitchFamily="66" charset="0"/>
              </a:rPr>
              <a:t>Örnekleme ve Saptama</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Psikolojik destek</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İletişim ve koordinasyon</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a:t>
            </a:r>
            <a:r>
              <a:rPr lang="tr-TR" sz="2400" dirty="0" err="1">
                <a:solidFill>
                  <a:schemeClr val="tx1"/>
                </a:solidFill>
                <a:latin typeface="Comic Sans MS" pitchFamily="66" charset="0"/>
              </a:rPr>
              <a:t>Triyaj</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a:t>
            </a:r>
            <a:r>
              <a:rPr lang="en-US" sz="2400" dirty="0">
                <a:solidFill>
                  <a:schemeClr val="tx1"/>
                </a:solidFill>
                <a:latin typeface="Comic Sans MS" pitchFamily="66" charset="0"/>
              </a:rPr>
              <a:t>T</a:t>
            </a:r>
            <a:r>
              <a:rPr lang="tr-TR" sz="2400" dirty="0" err="1">
                <a:solidFill>
                  <a:schemeClr val="tx1"/>
                </a:solidFill>
                <a:latin typeface="Comic Sans MS" pitchFamily="66" charset="0"/>
              </a:rPr>
              <a:t>edavi</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Tahliye</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Son durum değerlendirilmesi ve toplanma faaliyeti</a:t>
            </a:r>
            <a:endParaRPr lang="en-US" sz="2400" dirty="0">
              <a:solidFill>
                <a:schemeClr val="tx1"/>
              </a:solidFill>
              <a:latin typeface="Comic Sans MS" pitchFamily="66" charset="0"/>
            </a:endParaRPr>
          </a:p>
          <a:p>
            <a:pPr algn="l" eaLnBrk="1" hangingPunct="1">
              <a:buFont typeface="Wingdings" pitchFamily="2" charset="2"/>
              <a:buChar char="Ø"/>
              <a:defRPr/>
            </a:pPr>
            <a:r>
              <a:rPr lang="tr-TR" sz="2400" dirty="0">
                <a:solidFill>
                  <a:schemeClr val="tx1"/>
                </a:solidFill>
                <a:latin typeface="Comic Sans MS" pitchFamily="66" charset="0"/>
              </a:rPr>
              <a:t> Ölülerin yeniden </a:t>
            </a:r>
            <a:r>
              <a:rPr lang="tr-TR" sz="2400" dirty="0" err="1">
                <a:solidFill>
                  <a:schemeClr val="tx1"/>
                </a:solidFill>
                <a:latin typeface="Comic Sans MS" pitchFamily="66" charset="0"/>
              </a:rPr>
              <a:t>kontaminasyona</a:t>
            </a:r>
            <a:r>
              <a:rPr lang="tr-TR" sz="2400" dirty="0">
                <a:solidFill>
                  <a:schemeClr val="tx1"/>
                </a:solidFill>
                <a:latin typeface="Comic Sans MS" pitchFamily="66" charset="0"/>
              </a:rPr>
              <a:t> neden olmalarının önlenmesi</a:t>
            </a:r>
            <a:endParaRPr lang="en-US" sz="2400" dirty="0">
              <a:solidFill>
                <a:schemeClr val="tx1"/>
              </a:solidFill>
              <a:latin typeface="Comic Sans MS" pitchFamily="66" charset="0"/>
            </a:endParaRPr>
          </a:p>
        </p:txBody>
      </p:sp>
      <p:pic>
        <p:nvPicPr>
          <p:cNvPr id="4"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5" name="Picture 1"/>
          <p:cNvPicPr>
            <a:picLocks noChangeAspect="1"/>
          </p:cNvPicPr>
          <p:nvPr/>
        </p:nvPicPr>
        <p:blipFill>
          <a:blip r:embed="rId4"/>
          <a:stretch>
            <a:fillRect/>
          </a:stretch>
        </p:blipFill>
        <p:spPr>
          <a:xfrm>
            <a:off x="-32" y="0"/>
            <a:ext cx="824491" cy="77597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body" idx="4294967295"/>
          </p:nvPr>
        </p:nvSpPr>
        <p:spPr>
          <a:xfrm>
            <a:off x="0" y="1371600"/>
            <a:ext cx="9144000" cy="4800600"/>
          </a:xfrm>
        </p:spPr>
        <p:txBody>
          <a:bodyPr>
            <a:normAutofit lnSpcReduction="10000"/>
          </a:bodyPr>
          <a:lstStyle/>
          <a:p>
            <a:pPr algn="ctr" eaLnBrk="1" hangingPunct="1">
              <a:buFontTx/>
              <a:buNone/>
              <a:defRPr/>
            </a:pPr>
            <a:r>
              <a:rPr lang="tr-TR" sz="2400" b="1" dirty="0">
                <a:effectLst>
                  <a:outerShdw blurRad="38100" dist="38100" dir="2700000" algn="tl">
                    <a:srgbClr val="000000">
                      <a:alpha val="43137"/>
                    </a:srgbClr>
                  </a:outerShdw>
                </a:effectLst>
                <a:latin typeface="Comic Sans MS" pitchFamily="66" charset="0"/>
              </a:rPr>
              <a:t>İlk Müdahaleci Kurumların KBRN Olaylarında Görevleri</a:t>
            </a:r>
          </a:p>
          <a:p>
            <a:pPr eaLnBrk="1" hangingPunct="1">
              <a:defRPr/>
            </a:pPr>
            <a:endParaRPr lang="tr-TR" sz="800" dirty="0">
              <a:latin typeface="Comic Sans MS" pitchFamily="66" charset="0"/>
            </a:endParaRPr>
          </a:p>
          <a:p>
            <a:pPr lvl="1" eaLnBrk="1" hangingPunct="1">
              <a:lnSpc>
                <a:spcPct val="150000"/>
              </a:lnSpc>
              <a:buClr>
                <a:srgbClr val="FF0000"/>
              </a:buClr>
              <a:buFont typeface="Wingdings" pitchFamily="2" charset="2"/>
              <a:buChar char="Ø"/>
              <a:defRPr/>
            </a:pPr>
            <a:r>
              <a:rPr lang="tr-TR" sz="2400" dirty="0">
                <a:latin typeface="Comic Sans MS" pitchFamily="66" charset="0"/>
              </a:rPr>
              <a:t>Olay yeri yönetimi</a:t>
            </a:r>
          </a:p>
          <a:p>
            <a:pPr lvl="1" eaLnBrk="1" hangingPunct="1">
              <a:lnSpc>
                <a:spcPct val="150000"/>
              </a:lnSpc>
              <a:buClr>
                <a:srgbClr val="FF0000"/>
              </a:buClr>
              <a:buFont typeface="Wingdings" pitchFamily="2" charset="2"/>
              <a:buChar char="Ø"/>
              <a:defRPr/>
            </a:pPr>
            <a:r>
              <a:rPr lang="tr-TR" sz="2400" dirty="0">
                <a:latin typeface="Comic Sans MS" pitchFamily="66" charset="0"/>
              </a:rPr>
              <a:t>Saptama ve tanı</a:t>
            </a:r>
          </a:p>
          <a:p>
            <a:pPr lvl="1" eaLnBrk="1" hangingPunct="1">
              <a:lnSpc>
                <a:spcPct val="150000"/>
              </a:lnSpc>
              <a:buClr>
                <a:srgbClr val="FF0000"/>
              </a:buClr>
              <a:buFont typeface="Wingdings" pitchFamily="2" charset="2"/>
              <a:buChar char="Ø"/>
              <a:defRPr/>
            </a:pPr>
            <a:r>
              <a:rPr lang="tr-TR" sz="2400" dirty="0">
                <a:latin typeface="Comic Sans MS" pitchFamily="66" charset="0"/>
              </a:rPr>
              <a:t>İlkyardım ve dekontaminasyon</a:t>
            </a:r>
          </a:p>
          <a:p>
            <a:pPr lvl="1" eaLnBrk="1" hangingPunct="1">
              <a:lnSpc>
                <a:spcPct val="150000"/>
              </a:lnSpc>
              <a:buClr>
                <a:srgbClr val="FF0000"/>
              </a:buClr>
              <a:buFont typeface="Wingdings" pitchFamily="2" charset="2"/>
              <a:buChar char="Ø"/>
              <a:defRPr/>
            </a:pPr>
            <a:r>
              <a:rPr lang="tr-TR" sz="2400" dirty="0">
                <a:latin typeface="Comic Sans MS" pitchFamily="66" charset="0"/>
              </a:rPr>
              <a:t>İleri tıbbi destek ve bakım</a:t>
            </a:r>
          </a:p>
          <a:p>
            <a:pPr lvl="1" eaLnBrk="1" hangingPunct="1">
              <a:lnSpc>
                <a:spcPct val="150000"/>
              </a:lnSpc>
              <a:buClr>
                <a:srgbClr val="FF0000"/>
              </a:buClr>
              <a:buFont typeface="Wingdings" pitchFamily="2" charset="2"/>
              <a:buChar char="Ø"/>
              <a:defRPr/>
            </a:pPr>
            <a:r>
              <a:rPr lang="tr-TR" sz="2400" dirty="0">
                <a:latin typeface="Comic Sans MS" pitchFamily="66" charset="0"/>
              </a:rPr>
              <a:t>Hizmet içi eğitim ve tatbikatlar</a:t>
            </a:r>
          </a:p>
          <a:p>
            <a:pPr lvl="1" eaLnBrk="1" hangingPunct="1">
              <a:lnSpc>
                <a:spcPct val="150000"/>
              </a:lnSpc>
              <a:buClr>
                <a:srgbClr val="FF0000"/>
              </a:buClr>
              <a:buFont typeface="Wingdings" pitchFamily="2" charset="2"/>
              <a:buChar char="Ø"/>
              <a:defRPr/>
            </a:pPr>
            <a:r>
              <a:rPr lang="tr-TR" sz="2400" dirty="0">
                <a:latin typeface="Comic Sans MS" pitchFamily="66" charset="0"/>
              </a:rPr>
              <a:t>Bu görevlere yönelik planlama ve organizasyonun yapılması ve icra edilmesi</a:t>
            </a:r>
          </a:p>
          <a:p>
            <a:pPr lvl="1" eaLnBrk="1" hangingPunct="1">
              <a:buFontTx/>
              <a:buNone/>
              <a:defRPr/>
            </a:pPr>
            <a:endParaRPr lang="tr-TR" sz="2400" dirty="0">
              <a:effectLst>
                <a:outerShdw blurRad="38100" dist="38100" dir="2700000" algn="tl">
                  <a:srgbClr val="000000"/>
                </a:outerShdw>
              </a:effectLst>
              <a:latin typeface="Comic Sans MS" pitchFamily="66" charset="0"/>
            </a:endParaRPr>
          </a:p>
        </p:txBody>
      </p:sp>
      <p:sp>
        <p:nvSpPr>
          <p:cNvPr id="5" name="Title 1"/>
          <p:cNvSpPr txBox="1">
            <a:spLocks/>
          </p:cNvSpPr>
          <p:nvPr/>
        </p:nvSpPr>
        <p:spPr>
          <a:xfrm>
            <a:off x="228600" y="207360"/>
            <a:ext cx="8686800" cy="16002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FF0000"/>
                </a:solidFill>
                <a:effectLst/>
                <a:uLnTx/>
                <a:uFillTx/>
                <a:latin typeface="Comic Sans MS" pitchFamily="66" charset="0"/>
                <a:ea typeface="+mj-ea"/>
                <a:cs typeface="+mj-cs"/>
              </a:rPr>
              <a:t>KBRN – Olay Yeri Yönetimi</a:t>
            </a:r>
            <a:endParaRPr kumimoji="0" lang="en-US" sz="28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pic>
        <p:nvPicPr>
          <p:cNvPr id="6"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23971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subTitle" idx="1"/>
          </p:nvPr>
        </p:nvSpPr>
        <p:spPr>
          <a:xfrm>
            <a:off x="0" y="1143000"/>
            <a:ext cx="8610600" cy="5562600"/>
          </a:xfrm>
        </p:spPr>
        <p:txBody>
          <a:bodyPr lIns="90488" tIns="44450" rIns="90488" bIns="44450" anchor="t"/>
          <a:lstStyle/>
          <a:p>
            <a:pPr marL="342900" indent="-342900" algn="l" eaLnBrk="1" hangingPunct="1">
              <a:defRPr/>
            </a:pPr>
            <a:endParaRPr lang="tr-TR" sz="2800" dirty="0">
              <a:solidFill>
                <a:schemeClr val="tx1"/>
              </a:solidFill>
              <a:effectLst>
                <a:outerShdw blurRad="38100" dist="38100" dir="2700000" algn="tl">
                  <a:srgbClr val="000000"/>
                </a:outerShdw>
              </a:effectLst>
              <a:latin typeface="Comic Sans MS" pitchFamily="66" charset="0"/>
            </a:endParaRPr>
          </a:p>
          <a:p>
            <a:pPr marL="342900" indent="-342900" algn="l" eaLnBrk="1" hangingPunct="1">
              <a:defRPr/>
            </a:pPr>
            <a:r>
              <a:rPr lang="tr-TR" sz="2800" dirty="0">
                <a:solidFill>
                  <a:schemeClr val="tx1"/>
                </a:solidFill>
                <a:effectLst>
                  <a:outerShdw blurRad="38100" dist="38100" dir="2700000" algn="tl">
                    <a:srgbClr val="000000"/>
                  </a:outerShdw>
                </a:effectLst>
                <a:latin typeface="Comic Sans MS" pitchFamily="66" charset="0"/>
              </a:rPr>
              <a:t>	</a:t>
            </a:r>
            <a:r>
              <a:rPr lang="tr-TR" sz="2400" dirty="0">
                <a:solidFill>
                  <a:schemeClr val="tx1"/>
                </a:solidFill>
                <a:latin typeface="Comic Sans MS" pitchFamily="66" charset="0"/>
              </a:rPr>
              <a:t>Düzenli bir organizasyonu gerektirir. </a:t>
            </a:r>
          </a:p>
          <a:p>
            <a:pPr marL="342900" indent="-342900" algn="l" eaLnBrk="1" hangingPunct="1">
              <a:defRPr/>
            </a:pPr>
            <a:r>
              <a:rPr lang="tr-TR" sz="2400" dirty="0">
                <a:solidFill>
                  <a:schemeClr val="tx1"/>
                </a:solidFill>
                <a:latin typeface="Comic Sans MS" pitchFamily="66" charset="0"/>
              </a:rPr>
              <a:t>	Yaralıya müdahale edecek personelin de kişisel korunması gereklidir. </a:t>
            </a:r>
          </a:p>
          <a:p>
            <a:pPr marL="342900" indent="-342900" algn="l" eaLnBrk="1" hangingPunct="1">
              <a:defRPr/>
            </a:pPr>
            <a:r>
              <a:rPr lang="tr-TR" sz="2400" dirty="0">
                <a:solidFill>
                  <a:schemeClr val="tx1"/>
                </a:solidFill>
                <a:latin typeface="Comic Sans MS" pitchFamily="66" charset="0"/>
              </a:rPr>
              <a:t>	Bu yüzden personel;</a:t>
            </a:r>
          </a:p>
          <a:p>
            <a:pPr marL="342900" indent="-342900" algn="l" eaLnBrk="1" hangingPunct="1">
              <a:buClr>
                <a:schemeClr val="hlink"/>
              </a:buClr>
              <a:buFont typeface="Wingdings" pitchFamily="2" charset="2"/>
              <a:buChar char="v"/>
              <a:defRPr/>
            </a:pPr>
            <a:r>
              <a:rPr lang="tr-TR" sz="2400" dirty="0">
                <a:solidFill>
                  <a:schemeClr val="tx1"/>
                </a:solidFill>
                <a:latin typeface="Comic Sans MS" pitchFamily="66" charset="0"/>
              </a:rPr>
              <a:t>Yeteri derecede koruyucu elbise giymeli,</a:t>
            </a:r>
          </a:p>
          <a:p>
            <a:pPr marL="342900" indent="-342900" algn="l" eaLnBrk="1" hangingPunct="1">
              <a:buClr>
                <a:schemeClr val="hlink"/>
              </a:buClr>
              <a:buFont typeface="Wingdings" pitchFamily="2" charset="2"/>
              <a:buChar char="v"/>
              <a:defRPr/>
            </a:pPr>
            <a:r>
              <a:rPr lang="tr-TR" sz="2400" dirty="0">
                <a:solidFill>
                  <a:schemeClr val="tx1"/>
                </a:solidFill>
                <a:latin typeface="Comic Sans MS" pitchFamily="66" charset="0"/>
              </a:rPr>
              <a:t>Yaralıya müdahale etmeden önce tamamen </a:t>
            </a:r>
            <a:r>
              <a:rPr lang="tr-TR" sz="2400" dirty="0" err="1">
                <a:solidFill>
                  <a:schemeClr val="tx1"/>
                </a:solidFill>
                <a:latin typeface="Comic Sans MS" pitchFamily="66" charset="0"/>
              </a:rPr>
              <a:t>dekontamine</a:t>
            </a:r>
            <a:r>
              <a:rPr lang="tr-TR" sz="2400" dirty="0">
                <a:solidFill>
                  <a:schemeClr val="tx1"/>
                </a:solidFill>
                <a:latin typeface="Comic Sans MS" pitchFamily="66" charset="0"/>
              </a:rPr>
              <a:t> edildiğinden emin olunmalı,</a:t>
            </a:r>
          </a:p>
          <a:p>
            <a:pPr marL="342900" indent="-342900" algn="l" eaLnBrk="1" hangingPunct="1">
              <a:buClr>
                <a:schemeClr val="hlink"/>
              </a:buClr>
              <a:buFont typeface="Wingdings" pitchFamily="2" charset="2"/>
              <a:buChar char="v"/>
              <a:defRPr/>
            </a:pPr>
            <a:r>
              <a:rPr lang="tr-TR" sz="2400" dirty="0">
                <a:solidFill>
                  <a:schemeClr val="tx1"/>
                </a:solidFill>
                <a:latin typeface="Comic Sans MS" pitchFamily="66" charset="0"/>
              </a:rPr>
              <a:t>Ağızdan </a:t>
            </a:r>
            <a:r>
              <a:rPr lang="tr-TR" sz="2400" dirty="0" err="1">
                <a:solidFill>
                  <a:schemeClr val="tx1"/>
                </a:solidFill>
                <a:latin typeface="Comic Sans MS" pitchFamily="66" charset="0"/>
              </a:rPr>
              <a:t>ağıza</a:t>
            </a:r>
            <a:r>
              <a:rPr lang="tr-TR" sz="2400" dirty="0">
                <a:solidFill>
                  <a:schemeClr val="tx1"/>
                </a:solidFill>
                <a:latin typeface="Comic Sans MS" pitchFamily="66" charset="0"/>
              </a:rPr>
              <a:t> </a:t>
            </a:r>
            <a:r>
              <a:rPr lang="tr-TR" sz="2400" dirty="0" err="1">
                <a:solidFill>
                  <a:schemeClr val="tx1"/>
                </a:solidFill>
                <a:latin typeface="Comic Sans MS" pitchFamily="66" charset="0"/>
              </a:rPr>
              <a:t>resüsitasyondan</a:t>
            </a:r>
            <a:r>
              <a:rPr lang="tr-TR" sz="2400" dirty="0">
                <a:solidFill>
                  <a:schemeClr val="tx1"/>
                </a:solidFill>
                <a:latin typeface="Comic Sans MS" pitchFamily="66" charset="0"/>
              </a:rPr>
              <a:t> kaçınılmalı,</a:t>
            </a:r>
          </a:p>
          <a:p>
            <a:pPr marL="342900" indent="-342900" algn="l" eaLnBrk="1" hangingPunct="1">
              <a:buClr>
                <a:schemeClr val="hlink"/>
              </a:buClr>
              <a:buFont typeface="Wingdings" pitchFamily="2" charset="2"/>
              <a:buChar char="v"/>
              <a:defRPr/>
            </a:pPr>
            <a:r>
              <a:rPr lang="tr-TR" sz="2400" dirty="0">
                <a:solidFill>
                  <a:schemeClr val="tx1"/>
                </a:solidFill>
                <a:latin typeface="Comic Sans MS" pitchFamily="66" charset="0"/>
              </a:rPr>
              <a:t>Yaralıya ve bunların salya, </a:t>
            </a:r>
            <a:r>
              <a:rPr lang="tr-TR" sz="2400" dirty="0" err="1">
                <a:solidFill>
                  <a:schemeClr val="tx1"/>
                </a:solidFill>
                <a:latin typeface="Comic Sans MS" pitchFamily="66" charset="0"/>
              </a:rPr>
              <a:t>gastrik</a:t>
            </a:r>
            <a:r>
              <a:rPr lang="tr-TR" sz="2400" dirty="0">
                <a:solidFill>
                  <a:schemeClr val="tx1"/>
                </a:solidFill>
                <a:latin typeface="Comic Sans MS" pitchFamily="66" charset="0"/>
              </a:rPr>
              <a:t> içerik gibi materyallerine doğrudan korumasız temas etmemelidir.</a:t>
            </a:r>
            <a:r>
              <a:rPr lang="tr-TR" sz="2400" dirty="0">
                <a:solidFill>
                  <a:schemeClr val="tx1"/>
                </a:solidFill>
                <a:effectLst>
                  <a:outerShdw blurRad="38100" dist="38100" dir="2700000" algn="tl">
                    <a:srgbClr val="000000"/>
                  </a:outerShdw>
                </a:effectLst>
                <a:latin typeface="Comic Sans MS" pitchFamily="66" charset="0"/>
              </a:rPr>
              <a:t> </a:t>
            </a:r>
            <a:r>
              <a:rPr lang="tr-TR" sz="2800" dirty="0">
                <a:solidFill>
                  <a:schemeClr val="tx1"/>
                </a:solidFill>
                <a:effectLst>
                  <a:outerShdw blurRad="38100" dist="38100" dir="2700000" algn="tl">
                    <a:srgbClr val="000000"/>
                  </a:outerShdw>
                </a:effectLst>
                <a:latin typeface="Comic Sans MS" pitchFamily="66" charset="0"/>
              </a:rPr>
              <a:t>	</a:t>
            </a:r>
            <a:r>
              <a:rPr lang="tr-TR" sz="2400" dirty="0">
                <a:solidFill>
                  <a:schemeClr val="tx1"/>
                </a:solidFill>
                <a:effectLst>
                  <a:outerShdw blurRad="38100" dist="38100" dir="2700000" algn="tl">
                    <a:srgbClr val="000000"/>
                  </a:outerShdw>
                </a:effectLst>
                <a:latin typeface="Comic Sans MS" pitchFamily="66" charset="0"/>
              </a:rPr>
              <a:t>	</a:t>
            </a:r>
          </a:p>
        </p:txBody>
      </p:sp>
      <p:pic>
        <p:nvPicPr>
          <p:cNvPr id="4" name="Picture 4"/>
          <p:cNvPicPr>
            <a:picLocks noChangeAspect="1"/>
          </p:cNvPicPr>
          <p:nvPr/>
        </p:nvPicPr>
        <p:blipFill>
          <a:blip r:embed="rId2" cstate="print"/>
          <a:stretch>
            <a:fillRect/>
          </a:stretch>
        </p:blipFill>
        <p:spPr>
          <a:xfrm>
            <a:off x="8324495" y="71415"/>
            <a:ext cx="748098" cy="748098"/>
          </a:xfrm>
          <a:prstGeom prst="rect">
            <a:avLst/>
          </a:prstGeom>
        </p:spPr>
      </p:pic>
      <p:pic>
        <p:nvPicPr>
          <p:cNvPr id="5" name="Picture 1"/>
          <p:cNvPicPr>
            <a:picLocks noChangeAspect="1"/>
          </p:cNvPicPr>
          <p:nvPr/>
        </p:nvPicPr>
        <p:blipFill>
          <a:blip r:embed="rId3"/>
          <a:stretch>
            <a:fillRect/>
          </a:stretch>
        </p:blipFill>
        <p:spPr>
          <a:xfrm>
            <a:off x="-32" y="0"/>
            <a:ext cx="824491" cy="775975"/>
          </a:xfrm>
          <a:prstGeom prst="rect">
            <a:avLst/>
          </a:prstGeom>
        </p:spPr>
      </p:pic>
      <p:sp>
        <p:nvSpPr>
          <p:cNvPr id="6" name="Title 1"/>
          <p:cNvSpPr txBox="1">
            <a:spLocks/>
          </p:cNvSpPr>
          <p:nvPr/>
        </p:nvSpPr>
        <p:spPr>
          <a:xfrm>
            <a:off x="228600" y="-152400"/>
            <a:ext cx="8686800" cy="1600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FF0000"/>
                </a:solidFill>
                <a:effectLst/>
                <a:uLnTx/>
                <a:uFillTx/>
                <a:latin typeface="Comic Sans MS" pitchFamily="66" charset="0"/>
                <a:ea typeface="+mj-ea"/>
                <a:cs typeface="+mj-cs"/>
              </a:rPr>
              <a:t>KBRN – Olay Yeri Yönetimi</a:t>
            </a:r>
            <a:endParaRPr kumimoji="0" lang="en-US" sz="28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Grp="1" noChangeArrowheads="1"/>
          </p:cNvSpPr>
          <p:nvPr>
            <p:ph type="body" idx="1"/>
          </p:nvPr>
        </p:nvSpPr>
        <p:spPr>
          <a:xfrm>
            <a:off x="381000" y="2045345"/>
            <a:ext cx="8382000" cy="4267200"/>
          </a:xfrm>
        </p:spPr>
        <p:txBody>
          <a:bodyPr>
            <a:normAutofit lnSpcReduction="10000"/>
          </a:bodyPr>
          <a:lstStyle/>
          <a:p>
            <a:pPr eaLnBrk="1" hangingPunct="1">
              <a:buClr>
                <a:srgbClr val="CC0000"/>
              </a:buClr>
              <a:buSzTx/>
              <a:buFont typeface="Wingdings" pitchFamily="2" charset="2"/>
              <a:buChar char="v"/>
              <a:defRPr/>
            </a:pPr>
            <a:r>
              <a:rPr lang="tr-TR" sz="2400" dirty="0" err="1">
                <a:latin typeface="Comic Sans MS" pitchFamily="66" charset="0"/>
              </a:rPr>
              <a:t>Dekontaminasyon</a:t>
            </a:r>
            <a:r>
              <a:rPr lang="tr-TR" sz="2400" dirty="0">
                <a:latin typeface="Comic Sans MS" pitchFamily="66" charset="0"/>
              </a:rPr>
              <a:t>, KBRN ajanlarının temizleme işlemi yapılarak miktarlarının azaltılması ve ortadan kaldırılmasıdır. </a:t>
            </a:r>
          </a:p>
          <a:p>
            <a:pPr eaLnBrk="1" hangingPunct="1">
              <a:buClr>
                <a:srgbClr val="CC0000"/>
              </a:buClr>
              <a:buSzTx/>
              <a:buFont typeface="Wingdings" pitchFamily="2" charset="2"/>
              <a:buChar char="v"/>
              <a:defRPr/>
            </a:pPr>
            <a:r>
              <a:rPr lang="tr-TR" sz="2400" dirty="0">
                <a:latin typeface="Comic Sans MS" pitchFamily="66" charset="0"/>
              </a:rPr>
              <a:t>Etkin </a:t>
            </a:r>
            <a:r>
              <a:rPr lang="tr-TR" sz="2400" dirty="0" err="1">
                <a:latin typeface="Comic Sans MS" pitchFamily="66" charset="0"/>
              </a:rPr>
              <a:t>dekontaminasyon</a:t>
            </a:r>
            <a:r>
              <a:rPr lang="tr-TR" sz="2400" dirty="0">
                <a:latin typeface="Comic Sans MS" pitchFamily="66" charset="0"/>
              </a:rPr>
              <a:t>, </a:t>
            </a:r>
            <a:r>
              <a:rPr lang="tr-TR" sz="2400" b="1" i="1" dirty="0">
                <a:latin typeface="Comic Sans MS" pitchFamily="66" charset="0"/>
              </a:rPr>
              <a:t>bulaşmanın başladığı andan itibaren ilk 2 dakika içinde</a:t>
            </a:r>
            <a:r>
              <a:rPr lang="tr-TR" sz="2400" dirty="0">
                <a:latin typeface="Comic Sans MS" pitchFamily="66" charset="0"/>
              </a:rPr>
              <a:t> yapılan </a:t>
            </a:r>
            <a:r>
              <a:rPr lang="tr-TR" sz="2400" dirty="0" err="1">
                <a:latin typeface="Comic Sans MS" pitchFamily="66" charset="0"/>
              </a:rPr>
              <a:t>dekontaminasyondur</a:t>
            </a:r>
            <a:r>
              <a:rPr lang="tr-TR" sz="2400" dirty="0">
                <a:latin typeface="Comic Sans MS" pitchFamily="66" charset="0"/>
              </a:rPr>
              <a:t>. </a:t>
            </a:r>
          </a:p>
          <a:p>
            <a:pPr eaLnBrk="1" hangingPunct="1">
              <a:buClr>
                <a:srgbClr val="CC0000"/>
              </a:buClr>
              <a:buSzTx/>
              <a:buFont typeface="Wingdings" pitchFamily="2" charset="2"/>
              <a:buChar char="v"/>
              <a:defRPr/>
            </a:pPr>
            <a:r>
              <a:rPr lang="tr-TR" sz="2400" dirty="0">
                <a:latin typeface="Comic Sans MS" pitchFamily="66" charset="0"/>
              </a:rPr>
              <a:t>Öncelikle yaralılar etkilenmiş bölgeden hızla uzaklaştırılıp, </a:t>
            </a:r>
            <a:r>
              <a:rPr lang="tr-TR" sz="2400" dirty="0" err="1">
                <a:latin typeface="Comic Sans MS" pitchFamily="66" charset="0"/>
              </a:rPr>
              <a:t>dekontamine</a:t>
            </a:r>
            <a:r>
              <a:rPr lang="tr-TR" sz="2400" dirty="0">
                <a:latin typeface="Comic Sans MS" pitchFamily="66" charset="0"/>
              </a:rPr>
              <a:t> edilmelidir.</a:t>
            </a:r>
          </a:p>
          <a:p>
            <a:pPr eaLnBrk="1" hangingPunct="1">
              <a:buClr>
                <a:srgbClr val="CC0000"/>
              </a:buClr>
              <a:buSzTx/>
              <a:buFont typeface="Wingdings" pitchFamily="2" charset="2"/>
              <a:buChar char="v"/>
              <a:defRPr/>
            </a:pPr>
            <a:r>
              <a:rPr lang="tr-TR" sz="2400" dirty="0">
                <a:latin typeface="Comic Sans MS" pitchFamily="66" charset="0"/>
              </a:rPr>
              <a:t>Mümkünse </a:t>
            </a:r>
            <a:r>
              <a:rPr lang="tr-TR" sz="2400" dirty="0" err="1">
                <a:latin typeface="Comic Sans MS" pitchFamily="66" charset="0"/>
              </a:rPr>
              <a:t>dekontaminasyon</a:t>
            </a:r>
            <a:r>
              <a:rPr lang="tr-TR" sz="2400" dirty="0">
                <a:latin typeface="Comic Sans MS" pitchFamily="66" charset="0"/>
              </a:rPr>
              <a:t> işlemi </a:t>
            </a:r>
            <a:endParaRPr lang="tr-TR" sz="2400" dirty="0" smtClean="0">
              <a:latin typeface="Comic Sans MS" pitchFamily="66" charset="0"/>
            </a:endParaRPr>
          </a:p>
          <a:p>
            <a:pPr marL="0" indent="0" eaLnBrk="1" hangingPunct="1">
              <a:buClr>
                <a:srgbClr val="CC0000"/>
              </a:buClr>
              <a:buSzTx/>
              <a:buNone/>
              <a:defRPr/>
            </a:pPr>
            <a:r>
              <a:rPr lang="tr-TR" sz="2400" dirty="0">
                <a:latin typeface="Comic Sans MS" pitchFamily="66" charset="0"/>
              </a:rPr>
              <a:t> </a:t>
            </a:r>
            <a:r>
              <a:rPr lang="tr-TR" sz="2400" dirty="0" smtClean="0">
                <a:latin typeface="Comic Sans MS" pitchFamily="66" charset="0"/>
              </a:rPr>
              <a:t>   yapıldıktan </a:t>
            </a:r>
            <a:r>
              <a:rPr lang="tr-TR" sz="2400" dirty="0">
                <a:latin typeface="Comic Sans MS" pitchFamily="66" charset="0"/>
              </a:rPr>
              <a:t>sonra sağlık merkezine </a:t>
            </a:r>
            <a:endParaRPr lang="tr-TR" sz="2400" dirty="0" smtClean="0">
              <a:latin typeface="Comic Sans MS" pitchFamily="66" charset="0"/>
            </a:endParaRPr>
          </a:p>
          <a:p>
            <a:pPr marL="0" indent="0" eaLnBrk="1" hangingPunct="1">
              <a:buClr>
                <a:srgbClr val="CC0000"/>
              </a:buClr>
              <a:buSzTx/>
              <a:buNone/>
              <a:defRPr/>
            </a:pPr>
            <a:r>
              <a:rPr lang="tr-TR" sz="2400" dirty="0">
                <a:latin typeface="Comic Sans MS" pitchFamily="66" charset="0"/>
              </a:rPr>
              <a:t> </a:t>
            </a:r>
            <a:r>
              <a:rPr lang="tr-TR" sz="2400" dirty="0" smtClean="0">
                <a:latin typeface="Comic Sans MS" pitchFamily="66" charset="0"/>
              </a:rPr>
              <a:t>   ulaştırılmalıdır</a:t>
            </a:r>
            <a:r>
              <a:rPr lang="tr-TR" sz="2400" dirty="0">
                <a:latin typeface="Comic Sans MS" pitchFamily="66" charset="0"/>
              </a:rPr>
              <a:t>.</a:t>
            </a:r>
            <a:endParaRPr lang="en-US" sz="2400" dirty="0">
              <a:latin typeface="Comic Sans MS" pitchFamily="66" charset="0"/>
            </a:endParaRPr>
          </a:p>
        </p:txBody>
      </p:sp>
      <p:sp>
        <p:nvSpPr>
          <p:cNvPr id="64516" name="Text Box 1028"/>
          <p:cNvSpPr txBox="1">
            <a:spLocks noChangeArrowheads="1"/>
          </p:cNvSpPr>
          <p:nvPr/>
        </p:nvSpPr>
        <p:spPr bwMode="auto">
          <a:xfrm>
            <a:off x="762000" y="1614488"/>
            <a:ext cx="3582988" cy="519112"/>
          </a:xfrm>
          <a:prstGeom prst="rect">
            <a:avLst/>
          </a:prstGeom>
          <a:noFill/>
          <a:ln w="12699">
            <a:noFill/>
            <a:miter lim="800000"/>
            <a:headEnd/>
            <a:tailEnd/>
          </a:ln>
        </p:spPr>
        <p:txBody>
          <a:bodyPr wrap="none">
            <a:spAutoFit/>
          </a:bodyPr>
          <a:lstStyle/>
          <a:p>
            <a:r>
              <a:rPr lang="tr-TR" sz="2800" u="sng">
                <a:solidFill>
                  <a:srgbClr val="FE4261"/>
                </a:solidFill>
                <a:latin typeface="Comic Sans MS" pitchFamily="66" charset="0"/>
              </a:rPr>
              <a:t>Dekontaminasyon-I:</a:t>
            </a:r>
            <a:r>
              <a:rPr lang="tr-TR" sz="2800">
                <a:solidFill>
                  <a:srgbClr val="FE4261"/>
                </a:solidFill>
                <a:latin typeface="Comic Sans MS" pitchFamily="66" charset="0"/>
              </a:rPr>
              <a:t> </a:t>
            </a:r>
          </a:p>
        </p:txBody>
      </p:sp>
      <p:pic>
        <p:nvPicPr>
          <p:cNvPr id="6" name="Picture 4"/>
          <p:cNvPicPr>
            <a:picLocks noChangeAspect="1"/>
          </p:cNvPicPr>
          <p:nvPr/>
        </p:nvPicPr>
        <p:blipFill>
          <a:blip r:embed="rId2"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3"/>
          <a:stretch>
            <a:fillRect/>
          </a:stretch>
        </p:blipFill>
        <p:spPr>
          <a:xfrm>
            <a:off x="-32" y="0"/>
            <a:ext cx="824491" cy="775975"/>
          </a:xfrm>
          <a:prstGeom prst="rect">
            <a:avLst/>
          </a:prstGeom>
        </p:spPr>
      </p:pic>
      <p:sp>
        <p:nvSpPr>
          <p:cNvPr id="8" name="Title 1"/>
          <p:cNvSpPr txBox="1">
            <a:spLocks/>
          </p:cNvSpPr>
          <p:nvPr/>
        </p:nvSpPr>
        <p:spPr>
          <a:xfrm>
            <a:off x="228600" y="-152400"/>
            <a:ext cx="8686800" cy="1600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FF0000"/>
                </a:solidFill>
                <a:effectLst/>
                <a:uLnTx/>
                <a:uFillTx/>
                <a:latin typeface="Comic Sans MS" pitchFamily="66" charset="0"/>
                <a:ea typeface="+mj-ea"/>
                <a:cs typeface="+mj-cs"/>
              </a:rPr>
              <a:t>KBRN – Olay Yeri Yönetimi</a:t>
            </a:r>
            <a:endParaRPr kumimoji="0" lang="en-US" sz="28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pic>
        <p:nvPicPr>
          <p:cNvPr id="9" name="Picture 6" descr="J:\Aralık 2014 laptop files\tüm dosyalar\gata tatbikat haziran 2012\panoya asilabilecek fotolar\IMG_1988.JPG"/>
          <p:cNvPicPr>
            <a:picLocks noChangeAspect="1" noChangeArrowheads="1"/>
          </p:cNvPicPr>
          <p:nvPr/>
        </p:nvPicPr>
        <p:blipFill>
          <a:blip r:embed="rId4"/>
          <a:srcRect/>
          <a:stretch>
            <a:fillRect/>
          </a:stretch>
        </p:blipFill>
        <p:spPr bwMode="auto">
          <a:xfrm>
            <a:off x="6372525" y="4780230"/>
            <a:ext cx="2771475" cy="2069424"/>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Slayt Numarası Yer Tutucusu"/>
          <p:cNvSpPr>
            <a:spLocks noGrp="1"/>
          </p:cNvSpPr>
          <p:nvPr>
            <p:ph type="sldNum" sz="quarter" idx="12"/>
          </p:nvPr>
        </p:nvSpPr>
        <p:spPr/>
        <p:txBody>
          <a:bodyPr/>
          <a:lstStyle/>
          <a:p>
            <a:pPr>
              <a:defRPr/>
            </a:pPr>
            <a:fld id="{2D48663F-EB8E-4B3F-B234-5F2C75362A26}" type="slidenum">
              <a:rPr lang="tr-TR"/>
              <a:pPr>
                <a:defRPr/>
              </a:pPr>
              <a:t>28</a:t>
            </a:fld>
            <a:endParaRPr lang="tr-TR"/>
          </a:p>
        </p:txBody>
      </p:sp>
      <p:sp>
        <p:nvSpPr>
          <p:cNvPr id="37891" name="Oval 5"/>
          <p:cNvSpPr>
            <a:spLocks noChangeArrowheads="1"/>
          </p:cNvSpPr>
          <p:nvPr/>
        </p:nvSpPr>
        <p:spPr bwMode="auto">
          <a:xfrm>
            <a:off x="74613" y="1317625"/>
            <a:ext cx="8764587" cy="5311775"/>
          </a:xfrm>
          <a:prstGeom prst="ellipse">
            <a:avLst/>
          </a:prstGeom>
          <a:solidFill>
            <a:srgbClr val="FFFF99"/>
          </a:solidFill>
          <a:ln w="34925">
            <a:solidFill>
              <a:srgbClr val="FFFFCC"/>
            </a:solidFill>
            <a:round/>
            <a:headEnd/>
            <a:tailEnd/>
          </a:ln>
        </p:spPr>
        <p:txBody>
          <a:bodyPr/>
          <a:lstStyle/>
          <a:p>
            <a:endParaRPr lang="en-US"/>
          </a:p>
        </p:txBody>
      </p:sp>
      <p:sp>
        <p:nvSpPr>
          <p:cNvPr id="37892" name="Rectangle 6"/>
          <p:cNvSpPr>
            <a:spLocks noChangeArrowheads="1"/>
          </p:cNvSpPr>
          <p:nvPr/>
        </p:nvSpPr>
        <p:spPr bwMode="auto">
          <a:xfrm>
            <a:off x="1165225" y="1524000"/>
            <a:ext cx="6985000" cy="774700"/>
          </a:xfrm>
          <a:prstGeom prst="rect">
            <a:avLst/>
          </a:prstGeom>
          <a:noFill/>
          <a:ln w="9525">
            <a:noFill/>
            <a:miter lim="800000"/>
            <a:headEnd/>
            <a:tailEnd/>
          </a:ln>
        </p:spPr>
        <p:txBody>
          <a:bodyPr/>
          <a:lstStyle/>
          <a:p>
            <a:endParaRPr lang="en-US"/>
          </a:p>
        </p:txBody>
      </p:sp>
      <p:sp>
        <p:nvSpPr>
          <p:cNvPr id="37893" name="Rectangle 7"/>
          <p:cNvSpPr>
            <a:spLocks noChangeArrowheads="1"/>
          </p:cNvSpPr>
          <p:nvPr/>
        </p:nvSpPr>
        <p:spPr bwMode="auto">
          <a:xfrm>
            <a:off x="1247775" y="1712913"/>
            <a:ext cx="7061200" cy="511175"/>
          </a:xfrm>
          <a:prstGeom prst="rect">
            <a:avLst/>
          </a:prstGeom>
          <a:noFill/>
          <a:ln w="9525">
            <a:noFill/>
            <a:miter lim="800000"/>
            <a:headEnd/>
            <a:tailEnd/>
          </a:ln>
        </p:spPr>
        <p:txBody>
          <a:bodyPr wrap="none" lIns="0" tIns="0" rIns="0" bIns="0">
            <a:spAutoFit/>
          </a:bodyPr>
          <a:lstStyle/>
          <a:p>
            <a:r>
              <a:rPr lang="tr-TR" sz="3000">
                <a:solidFill>
                  <a:srgbClr val="FF0066"/>
                </a:solidFill>
                <a:latin typeface="Times New Roman" pitchFamily="18" charset="0"/>
              </a:rPr>
              <a:t>DEKONTAMİNASYON ALANI</a:t>
            </a:r>
            <a:endParaRPr lang="tr-TR" sz="2400" b="1">
              <a:latin typeface="Times New Roman" pitchFamily="18" charset="0"/>
            </a:endParaRPr>
          </a:p>
        </p:txBody>
      </p:sp>
      <p:sp>
        <p:nvSpPr>
          <p:cNvPr id="37894" name="Oval 8"/>
          <p:cNvSpPr>
            <a:spLocks noChangeArrowheads="1"/>
          </p:cNvSpPr>
          <p:nvPr/>
        </p:nvSpPr>
        <p:spPr bwMode="auto">
          <a:xfrm>
            <a:off x="0" y="2400300"/>
            <a:ext cx="2605088" cy="2400300"/>
          </a:xfrm>
          <a:prstGeom prst="ellipse">
            <a:avLst/>
          </a:prstGeom>
          <a:solidFill>
            <a:srgbClr val="FF3300"/>
          </a:solidFill>
          <a:ln w="50800">
            <a:solidFill>
              <a:srgbClr val="FFFFCC"/>
            </a:solidFill>
            <a:round/>
            <a:headEnd/>
            <a:tailEnd/>
          </a:ln>
        </p:spPr>
        <p:txBody>
          <a:bodyPr/>
          <a:lstStyle/>
          <a:p>
            <a:endParaRPr lang="en-US"/>
          </a:p>
        </p:txBody>
      </p:sp>
      <p:sp>
        <p:nvSpPr>
          <p:cNvPr id="37895" name="Rectangle 9"/>
          <p:cNvSpPr>
            <a:spLocks noChangeArrowheads="1"/>
          </p:cNvSpPr>
          <p:nvPr/>
        </p:nvSpPr>
        <p:spPr bwMode="auto">
          <a:xfrm>
            <a:off x="790575" y="3579813"/>
            <a:ext cx="1266825" cy="244475"/>
          </a:xfrm>
          <a:prstGeom prst="rect">
            <a:avLst/>
          </a:prstGeom>
          <a:noFill/>
          <a:ln w="9525">
            <a:noFill/>
            <a:miter lim="800000"/>
            <a:headEnd/>
            <a:tailEnd/>
          </a:ln>
        </p:spPr>
        <p:txBody>
          <a:bodyPr wrap="none" lIns="0" tIns="0" rIns="0" bIns="0">
            <a:spAutoFit/>
          </a:bodyPr>
          <a:lstStyle/>
          <a:p>
            <a:r>
              <a:rPr lang="tr-TR" sz="1600">
                <a:solidFill>
                  <a:srgbClr val="000066"/>
                </a:solidFill>
                <a:latin typeface="Times New Roman" pitchFamily="18" charset="0"/>
              </a:rPr>
              <a:t>KİRLİ BÖLGE</a:t>
            </a:r>
            <a:endParaRPr lang="tr-TR" sz="2400" b="1">
              <a:latin typeface="Times New Roman" pitchFamily="18" charset="0"/>
            </a:endParaRPr>
          </a:p>
        </p:txBody>
      </p:sp>
      <p:sp>
        <p:nvSpPr>
          <p:cNvPr id="37896" name="Rectangle 10"/>
          <p:cNvSpPr>
            <a:spLocks noChangeArrowheads="1"/>
          </p:cNvSpPr>
          <p:nvPr/>
        </p:nvSpPr>
        <p:spPr bwMode="auto">
          <a:xfrm>
            <a:off x="2533650" y="3017838"/>
            <a:ext cx="4589463" cy="1239837"/>
          </a:xfrm>
          <a:prstGeom prst="rect">
            <a:avLst/>
          </a:prstGeom>
          <a:solidFill>
            <a:srgbClr val="CCCCFF"/>
          </a:solidFill>
          <a:ln w="7938">
            <a:solidFill>
              <a:srgbClr val="FFFFCC"/>
            </a:solidFill>
            <a:miter lim="800000"/>
            <a:headEnd/>
            <a:tailEnd/>
          </a:ln>
        </p:spPr>
        <p:txBody>
          <a:bodyPr/>
          <a:lstStyle/>
          <a:p>
            <a:endParaRPr lang="en-US"/>
          </a:p>
        </p:txBody>
      </p:sp>
      <p:sp>
        <p:nvSpPr>
          <p:cNvPr id="37897" name="Oval 11"/>
          <p:cNvSpPr>
            <a:spLocks noChangeArrowheads="1"/>
          </p:cNvSpPr>
          <p:nvPr/>
        </p:nvSpPr>
        <p:spPr bwMode="auto">
          <a:xfrm>
            <a:off x="2671763" y="3379788"/>
            <a:ext cx="687387" cy="465137"/>
          </a:xfrm>
          <a:prstGeom prst="ellipse">
            <a:avLst/>
          </a:prstGeom>
          <a:solidFill>
            <a:srgbClr val="FF3300"/>
          </a:solidFill>
          <a:ln w="7938">
            <a:solidFill>
              <a:srgbClr val="FFFFCC"/>
            </a:solidFill>
            <a:round/>
            <a:headEnd/>
            <a:tailEnd/>
          </a:ln>
        </p:spPr>
        <p:txBody>
          <a:bodyPr/>
          <a:lstStyle/>
          <a:p>
            <a:endParaRPr lang="en-US"/>
          </a:p>
        </p:txBody>
      </p:sp>
      <p:sp>
        <p:nvSpPr>
          <p:cNvPr id="37898" name="Oval 12"/>
          <p:cNvSpPr>
            <a:spLocks noChangeArrowheads="1"/>
          </p:cNvSpPr>
          <p:nvPr/>
        </p:nvSpPr>
        <p:spPr bwMode="auto">
          <a:xfrm>
            <a:off x="3492500" y="3379788"/>
            <a:ext cx="687388" cy="465137"/>
          </a:xfrm>
          <a:prstGeom prst="ellipse">
            <a:avLst/>
          </a:prstGeom>
          <a:solidFill>
            <a:srgbClr val="FF99CC"/>
          </a:solidFill>
          <a:ln w="7938">
            <a:solidFill>
              <a:srgbClr val="FFFFCC"/>
            </a:solidFill>
            <a:round/>
            <a:headEnd/>
            <a:tailEnd/>
          </a:ln>
        </p:spPr>
        <p:txBody>
          <a:bodyPr/>
          <a:lstStyle/>
          <a:p>
            <a:endParaRPr lang="en-US"/>
          </a:p>
        </p:txBody>
      </p:sp>
      <p:sp>
        <p:nvSpPr>
          <p:cNvPr id="37899" name="Oval 13"/>
          <p:cNvSpPr>
            <a:spLocks noChangeArrowheads="1"/>
          </p:cNvSpPr>
          <p:nvPr/>
        </p:nvSpPr>
        <p:spPr bwMode="auto">
          <a:xfrm>
            <a:off x="4313238" y="3379788"/>
            <a:ext cx="687387" cy="465137"/>
          </a:xfrm>
          <a:prstGeom prst="ellipse">
            <a:avLst/>
          </a:prstGeom>
          <a:solidFill>
            <a:srgbClr val="CC99FF"/>
          </a:solidFill>
          <a:ln w="7938">
            <a:solidFill>
              <a:srgbClr val="FFFFCC"/>
            </a:solidFill>
            <a:round/>
            <a:headEnd/>
            <a:tailEnd/>
          </a:ln>
        </p:spPr>
        <p:txBody>
          <a:bodyPr/>
          <a:lstStyle/>
          <a:p>
            <a:endParaRPr lang="en-US"/>
          </a:p>
        </p:txBody>
      </p:sp>
      <p:sp>
        <p:nvSpPr>
          <p:cNvPr id="37900" name="Oval 14"/>
          <p:cNvSpPr>
            <a:spLocks noChangeArrowheads="1"/>
          </p:cNvSpPr>
          <p:nvPr/>
        </p:nvSpPr>
        <p:spPr bwMode="auto">
          <a:xfrm>
            <a:off x="5135563" y="3379788"/>
            <a:ext cx="687387" cy="465137"/>
          </a:xfrm>
          <a:prstGeom prst="ellipse">
            <a:avLst/>
          </a:prstGeom>
          <a:solidFill>
            <a:srgbClr val="9999FF"/>
          </a:solidFill>
          <a:ln w="7938">
            <a:solidFill>
              <a:srgbClr val="FFFFCC"/>
            </a:solidFill>
            <a:round/>
            <a:headEnd/>
            <a:tailEnd/>
          </a:ln>
        </p:spPr>
        <p:txBody>
          <a:bodyPr/>
          <a:lstStyle/>
          <a:p>
            <a:endParaRPr lang="en-US"/>
          </a:p>
        </p:txBody>
      </p:sp>
      <p:sp>
        <p:nvSpPr>
          <p:cNvPr id="37901" name="Oval 15"/>
          <p:cNvSpPr>
            <a:spLocks noChangeArrowheads="1"/>
          </p:cNvSpPr>
          <p:nvPr/>
        </p:nvSpPr>
        <p:spPr bwMode="auto">
          <a:xfrm>
            <a:off x="5956300" y="3379788"/>
            <a:ext cx="687388" cy="465137"/>
          </a:xfrm>
          <a:prstGeom prst="ellipse">
            <a:avLst/>
          </a:prstGeom>
          <a:solidFill>
            <a:srgbClr val="6699FF"/>
          </a:solidFill>
          <a:ln w="7938">
            <a:solidFill>
              <a:srgbClr val="FFFFCC"/>
            </a:solidFill>
            <a:round/>
            <a:headEnd/>
            <a:tailEnd/>
          </a:ln>
        </p:spPr>
        <p:txBody>
          <a:bodyPr/>
          <a:lstStyle/>
          <a:p>
            <a:endParaRPr lang="en-US"/>
          </a:p>
        </p:txBody>
      </p:sp>
      <p:sp>
        <p:nvSpPr>
          <p:cNvPr id="37902" name="Rectangle 16"/>
          <p:cNvSpPr>
            <a:spLocks noChangeArrowheads="1"/>
          </p:cNvSpPr>
          <p:nvPr/>
        </p:nvSpPr>
        <p:spPr bwMode="auto">
          <a:xfrm>
            <a:off x="3560763" y="4616450"/>
            <a:ext cx="1847850" cy="555625"/>
          </a:xfrm>
          <a:prstGeom prst="rect">
            <a:avLst/>
          </a:prstGeom>
          <a:solidFill>
            <a:srgbClr val="66FFFF"/>
          </a:solidFill>
          <a:ln w="9525">
            <a:noFill/>
            <a:miter lim="800000"/>
            <a:headEnd/>
            <a:tailEnd/>
          </a:ln>
        </p:spPr>
        <p:txBody>
          <a:bodyPr/>
          <a:lstStyle/>
          <a:p>
            <a:endParaRPr lang="en-US"/>
          </a:p>
        </p:txBody>
      </p:sp>
      <p:sp>
        <p:nvSpPr>
          <p:cNvPr id="37903" name="Rectangle 17"/>
          <p:cNvSpPr>
            <a:spLocks noChangeArrowheads="1"/>
          </p:cNvSpPr>
          <p:nvPr/>
        </p:nvSpPr>
        <p:spPr bwMode="auto">
          <a:xfrm>
            <a:off x="4000500" y="4646613"/>
            <a:ext cx="1238250"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%0.5’lik </a:t>
            </a:r>
            <a:endParaRPr lang="tr-TR" sz="2400" b="1">
              <a:latin typeface="Times New Roman" pitchFamily="18" charset="0"/>
            </a:endParaRPr>
          </a:p>
        </p:txBody>
      </p:sp>
      <p:sp>
        <p:nvSpPr>
          <p:cNvPr id="37904" name="Rectangle 18"/>
          <p:cNvSpPr>
            <a:spLocks noChangeArrowheads="1"/>
          </p:cNvSpPr>
          <p:nvPr/>
        </p:nvSpPr>
        <p:spPr bwMode="auto">
          <a:xfrm>
            <a:off x="3675063" y="4891088"/>
            <a:ext cx="1825625"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Çamaşır suyu</a:t>
            </a:r>
            <a:endParaRPr lang="tr-TR" sz="2400" b="1">
              <a:latin typeface="Times New Roman" pitchFamily="18" charset="0"/>
            </a:endParaRPr>
          </a:p>
        </p:txBody>
      </p:sp>
      <p:sp>
        <p:nvSpPr>
          <p:cNvPr id="37905" name="Rectangle 19"/>
          <p:cNvSpPr>
            <a:spLocks noChangeArrowheads="1"/>
          </p:cNvSpPr>
          <p:nvPr/>
        </p:nvSpPr>
        <p:spPr bwMode="auto">
          <a:xfrm>
            <a:off x="2533650" y="2400300"/>
            <a:ext cx="1574800" cy="307975"/>
          </a:xfrm>
          <a:prstGeom prst="rect">
            <a:avLst/>
          </a:prstGeom>
          <a:solidFill>
            <a:srgbClr val="66FFFF"/>
          </a:solidFill>
          <a:ln w="9525">
            <a:noFill/>
            <a:miter lim="800000"/>
            <a:headEnd/>
            <a:tailEnd/>
          </a:ln>
        </p:spPr>
        <p:txBody>
          <a:bodyPr/>
          <a:lstStyle/>
          <a:p>
            <a:endParaRPr lang="en-US"/>
          </a:p>
        </p:txBody>
      </p:sp>
      <p:sp>
        <p:nvSpPr>
          <p:cNvPr id="37906" name="Rectangle 20"/>
          <p:cNvSpPr>
            <a:spLocks noChangeArrowheads="1"/>
          </p:cNvSpPr>
          <p:nvPr/>
        </p:nvSpPr>
        <p:spPr bwMode="auto">
          <a:xfrm>
            <a:off x="2644775" y="2427288"/>
            <a:ext cx="1549400"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Elbise çıkar</a:t>
            </a:r>
            <a:endParaRPr lang="tr-TR" sz="2400" b="1">
              <a:latin typeface="Times New Roman" pitchFamily="18" charset="0"/>
            </a:endParaRPr>
          </a:p>
        </p:txBody>
      </p:sp>
      <p:sp>
        <p:nvSpPr>
          <p:cNvPr id="37907" name="Rectangle 21"/>
          <p:cNvSpPr>
            <a:spLocks noChangeArrowheads="1"/>
          </p:cNvSpPr>
          <p:nvPr/>
        </p:nvSpPr>
        <p:spPr bwMode="auto">
          <a:xfrm>
            <a:off x="2192338" y="4616450"/>
            <a:ext cx="1095375" cy="555625"/>
          </a:xfrm>
          <a:prstGeom prst="rect">
            <a:avLst/>
          </a:prstGeom>
          <a:solidFill>
            <a:srgbClr val="66FFFF"/>
          </a:solidFill>
          <a:ln w="9525">
            <a:noFill/>
            <a:miter lim="800000"/>
            <a:headEnd/>
            <a:tailEnd/>
          </a:ln>
        </p:spPr>
        <p:txBody>
          <a:bodyPr/>
          <a:lstStyle/>
          <a:p>
            <a:endParaRPr lang="en-US"/>
          </a:p>
        </p:txBody>
      </p:sp>
      <p:sp>
        <p:nvSpPr>
          <p:cNvPr id="37908" name="Rectangle 22"/>
          <p:cNvSpPr>
            <a:spLocks noChangeArrowheads="1"/>
          </p:cNvSpPr>
          <p:nvPr/>
        </p:nvSpPr>
        <p:spPr bwMode="auto">
          <a:xfrm>
            <a:off x="2274888" y="4646613"/>
            <a:ext cx="1160462"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Basınçlı </a:t>
            </a:r>
            <a:endParaRPr lang="tr-TR" sz="2400" b="1">
              <a:latin typeface="Times New Roman" pitchFamily="18" charset="0"/>
            </a:endParaRPr>
          </a:p>
        </p:txBody>
      </p:sp>
      <p:sp>
        <p:nvSpPr>
          <p:cNvPr id="37909" name="Rectangle 23"/>
          <p:cNvSpPr>
            <a:spLocks noChangeArrowheads="1"/>
          </p:cNvSpPr>
          <p:nvPr/>
        </p:nvSpPr>
        <p:spPr bwMode="auto">
          <a:xfrm>
            <a:off x="2274888" y="4891088"/>
            <a:ext cx="415925"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su</a:t>
            </a:r>
            <a:endParaRPr lang="tr-TR" sz="2400" b="1">
              <a:latin typeface="Times New Roman" pitchFamily="18" charset="0"/>
            </a:endParaRPr>
          </a:p>
        </p:txBody>
      </p:sp>
      <p:sp>
        <p:nvSpPr>
          <p:cNvPr id="37910" name="Rectangle 24"/>
          <p:cNvSpPr>
            <a:spLocks noChangeArrowheads="1"/>
          </p:cNvSpPr>
          <p:nvPr/>
        </p:nvSpPr>
        <p:spPr bwMode="auto">
          <a:xfrm>
            <a:off x="4451350" y="2400300"/>
            <a:ext cx="1436688" cy="307975"/>
          </a:xfrm>
          <a:prstGeom prst="rect">
            <a:avLst/>
          </a:prstGeom>
          <a:solidFill>
            <a:srgbClr val="66FFFF"/>
          </a:solidFill>
          <a:ln w="9525">
            <a:noFill/>
            <a:miter lim="800000"/>
            <a:headEnd/>
            <a:tailEnd/>
          </a:ln>
        </p:spPr>
        <p:txBody>
          <a:bodyPr/>
          <a:lstStyle/>
          <a:p>
            <a:endParaRPr lang="en-US"/>
          </a:p>
        </p:txBody>
      </p:sp>
      <p:sp>
        <p:nvSpPr>
          <p:cNvPr id="37911" name="Rectangle 25"/>
          <p:cNvSpPr>
            <a:spLocks noChangeArrowheads="1"/>
          </p:cNvSpPr>
          <p:nvPr/>
        </p:nvSpPr>
        <p:spPr bwMode="auto">
          <a:xfrm>
            <a:off x="4602163" y="2428875"/>
            <a:ext cx="1320800" cy="306388"/>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Elbise giy</a:t>
            </a:r>
            <a:endParaRPr lang="tr-TR" sz="2400" b="1">
              <a:latin typeface="Times New Roman" pitchFamily="18" charset="0"/>
            </a:endParaRPr>
          </a:p>
        </p:txBody>
      </p:sp>
      <p:sp>
        <p:nvSpPr>
          <p:cNvPr id="37912" name="Rectangle 26"/>
          <p:cNvSpPr>
            <a:spLocks noChangeArrowheads="1"/>
          </p:cNvSpPr>
          <p:nvPr/>
        </p:nvSpPr>
        <p:spPr bwMode="auto">
          <a:xfrm>
            <a:off x="5751513" y="4616450"/>
            <a:ext cx="1504950" cy="681038"/>
          </a:xfrm>
          <a:prstGeom prst="rect">
            <a:avLst/>
          </a:prstGeom>
          <a:solidFill>
            <a:srgbClr val="66FFFF"/>
          </a:solidFill>
          <a:ln w="9525">
            <a:noFill/>
            <a:miter lim="800000"/>
            <a:headEnd/>
            <a:tailEnd/>
          </a:ln>
        </p:spPr>
        <p:txBody>
          <a:bodyPr/>
          <a:lstStyle/>
          <a:p>
            <a:endParaRPr lang="en-US"/>
          </a:p>
        </p:txBody>
      </p:sp>
      <p:sp>
        <p:nvSpPr>
          <p:cNvPr id="37913" name="Rectangle 27"/>
          <p:cNvSpPr>
            <a:spLocks noChangeArrowheads="1"/>
          </p:cNvSpPr>
          <p:nvPr/>
        </p:nvSpPr>
        <p:spPr bwMode="auto">
          <a:xfrm>
            <a:off x="5834063" y="4643438"/>
            <a:ext cx="1449387" cy="306387"/>
          </a:xfrm>
          <a:prstGeom prst="rect">
            <a:avLst/>
          </a:prstGeom>
          <a:noFill/>
          <a:ln w="9525">
            <a:noFill/>
            <a:miter lim="800000"/>
            <a:headEnd/>
            <a:tailEnd/>
          </a:ln>
        </p:spPr>
        <p:txBody>
          <a:bodyPr wrap="none" lIns="0" tIns="0" rIns="0" bIns="0">
            <a:spAutoFit/>
          </a:bodyPr>
          <a:lstStyle/>
          <a:p>
            <a:r>
              <a:rPr lang="tr-TR" sz="1600">
                <a:solidFill>
                  <a:srgbClr val="FF0066"/>
                </a:solidFill>
                <a:latin typeface="Tahoma" pitchFamily="34" charset="0"/>
              </a:rPr>
              <a:t>Basınçlı su</a:t>
            </a:r>
            <a:endParaRPr lang="tr-TR" sz="2400" b="1">
              <a:latin typeface="Times New Roman" pitchFamily="18" charset="0"/>
            </a:endParaRPr>
          </a:p>
        </p:txBody>
      </p:sp>
      <p:sp>
        <p:nvSpPr>
          <p:cNvPr id="37914" name="Freeform 28"/>
          <p:cNvSpPr>
            <a:spLocks/>
          </p:cNvSpPr>
          <p:nvPr/>
        </p:nvSpPr>
        <p:spPr bwMode="auto">
          <a:xfrm>
            <a:off x="2055813" y="3379788"/>
            <a:ext cx="547687" cy="514350"/>
          </a:xfrm>
          <a:custGeom>
            <a:avLst/>
            <a:gdLst>
              <a:gd name="T0" fmla="*/ 2147483647 w 345"/>
              <a:gd name="T1" fmla="*/ 0 h 324"/>
              <a:gd name="T2" fmla="*/ 2147483647 w 345"/>
              <a:gd name="T3" fmla="*/ 2147483647 h 324"/>
              <a:gd name="T4" fmla="*/ 0 w 345"/>
              <a:gd name="T5" fmla="*/ 2147483647 h 324"/>
              <a:gd name="T6" fmla="*/ 0 w 345"/>
              <a:gd name="T7" fmla="*/ 2147483647 h 324"/>
              <a:gd name="T8" fmla="*/ 2147483647 w 345"/>
              <a:gd name="T9" fmla="*/ 2147483647 h 324"/>
              <a:gd name="T10" fmla="*/ 2147483647 w 345"/>
              <a:gd name="T11" fmla="*/ 2147483647 h 324"/>
              <a:gd name="T12" fmla="*/ 2147483647 w 345"/>
              <a:gd name="T13" fmla="*/ 2147483647 h 324"/>
              <a:gd name="T14" fmla="*/ 2147483647 w 345"/>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345"/>
              <a:gd name="T25" fmla="*/ 0 h 324"/>
              <a:gd name="T26" fmla="*/ 345 w 345"/>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5" h="324">
                <a:moveTo>
                  <a:pt x="258" y="0"/>
                </a:moveTo>
                <a:lnTo>
                  <a:pt x="258" y="81"/>
                </a:lnTo>
                <a:lnTo>
                  <a:pt x="0" y="81"/>
                </a:lnTo>
                <a:lnTo>
                  <a:pt x="0" y="243"/>
                </a:lnTo>
                <a:lnTo>
                  <a:pt x="258" y="243"/>
                </a:lnTo>
                <a:lnTo>
                  <a:pt x="258" y="324"/>
                </a:lnTo>
                <a:lnTo>
                  <a:pt x="345" y="162"/>
                </a:lnTo>
                <a:lnTo>
                  <a:pt x="258" y="0"/>
                </a:lnTo>
                <a:close/>
              </a:path>
            </a:pathLst>
          </a:custGeom>
          <a:solidFill>
            <a:srgbClr val="00CC99"/>
          </a:solidFill>
          <a:ln w="7938">
            <a:solidFill>
              <a:srgbClr val="FFFFCC"/>
            </a:solidFill>
            <a:round/>
            <a:headEnd/>
            <a:tailEnd/>
          </a:ln>
        </p:spPr>
        <p:txBody>
          <a:bodyPr/>
          <a:lstStyle/>
          <a:p>
            <a:endParaRPr lang="tr-TR"/>
          </a:p>
        </p:txBody>
      </p:sp>
      <p:sp>
        <p:nvSpPr>
          <p:cNvPr id="37915" name="Freeform 29"/>
          <p:cNvSpPr>
            <a:spLocks/>
          </p:cNvSpPr>
          <p:nvPr/>
        </p:nvSpPr>
        <p:spPr bwMode="auto">
          <a:xfrm>
            <a:off x="6915150" y="3379788"/>
            <a:ext cx="1847850" cy="514350"/>
          </a:xfrm>
          <a:custGeom>
            <a:avLst/>
            <a:gdLst>
              <a:gd name="T0" fmla="*/ 2147483647 w 1164"/>
              <a:gd name="T1" fmla="*/ 0 h 324"/>
              <a:gd name="T2" fmla="*/ 2147483647 w 1164"/>
              <a:gd name="T3" fmla="*/ 2147483647 h 324"/>
              <a:gd name="T4" fmla="*/ 0 w 1164"/>
              <a:gd name="T5" fmla="*/ 2147483647 h 324"/>
              <a:gd name="T6" fmla="*/ 0 w 1164"/>
              <a:gd name="T7" fmla="*/ 2147483647 h 324"/>
              <a:gd name="T8" fmla="*/ 2147483647 w 1164"/>
              <a:gd name="T9" fmla="*/ 2147483647 h 324"/>
              <a:gd name="T10" fmla="*/ 2147483647 w 1164"/>
              <a:gd name="T11" fmla="*/ 2147483647 h 324"/>
              <a:gd name="T12" fmla="*/ 2147483647 w 1164"/>
              <a:gd name="T13" fmla="*/ 2147483647 h 324"/>
              <a:gd name="T14" fmla="*/ 2147483647 w 1164"/>
              <a:gd name="T15" fmla="*/ 0 h 324"/>
              <a:gd name="T16" fmla="*/ 0 60000 65536"/>
              <a:gd name="T17" fmla="*/ 0 60000 65536"/>
              <a:gd name="T18" fmla="*/ 0 60000 65536"/>
              <a:gd name="T19" fmla="*/ 0 60000 65536"/>
              <a:gd name="T20" fmla="*/ 0 60000 65536"/>
              <a:gd name="T21" fmla="*/ 0 60000 65536"/>
              <a:gd name="T22" fmla="*/ 0 60000 65536"/>
              <a:gd name="T23" fmla="*/ 0 60000 65536"/>
              <a:gd name="T24" fmla="*/ 0 w 1164"/>
              <a:gd name="T25" fmla="*/ 0 h 324"/>
              <a:gd name="T26" fmla="*/ 1164 w 1164"/>
              <a:gd name="T27" fmla="*/ 324 h 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4" h="324">
                <a:moveTo>
                  <a:pt x="873" y="0"/>
                </a:moveTo>
                <a:lnTo>
                  <a:pt x="873" y="81"/>
                </a:lnTo>
                <a:lnTo>
                  <a:pt x="0" y="81"/>
                </a:lnTo>
                <a:lnTo>
                  <a:pt x="0" y="243"/>
                </a:lnTo>
                <a:lnTo>
                  <a:pt x="873" y="243"/>
                </a:lnTo>
                <a:lnTo>
                  <a:pt x="873" y="324"/>
                </a:lnTo>
                <a:lnTo>
                  <a:pt x="1164" y="162"/>
                </a:lnTo>
                <a:lnTo>
                  <a:pt x="873" y="0"/>
                </a:lnTo>
                <a:close/>
              </a:path>
            </a:pathLst>
          </a:custGeom>
          <a:solidFill>
            <a:srgbClr val="66FFFF"/>
          </a:solidFill>
          <a:ln w="7938">
            <a:solidFill>
              <a:srgbClr val="FFFFCC"/>
            </a:solidFill>
            <a:round/>
            <a:headEnd/>
            <a:tailEnd/>
          </a:ln>
        </p:spPr>
        <p:txBody>
          <a:bodyPr/>
          <a:lstStyle/>
          <a:p>
            <a:endParaRPr lang="tr-TR"/>
          </a:p>
        </p:txBody>
      </p:sp>
      <p:sp>
        <p:nvSpPr>
          <p:cNvPr id="37916" name="Rectangle 30"/>
          <p:cNvSpPr>
            <a:spLocks noChangeArrowheads="1"/>
          </p:cNvSpPr>
          <p:nvPr/>
        </p:nvSpPr>
        <p:spPr bwMode="auto">
          <a:xfrm>
            <a:off x="7291388" y="3513138"/>
            <a:ext cx="1016000" cy="330200"/>
          </a:xfrm>
          <a:prstGeom prst="rect">
            <a:avLst/>
          </a:prstGeom>
          <a:noFill/>
          <a:ln w="9525">
            <a:noFill/>
            <a:miter lim="800000"/>
            <a:headEnd/>
            <a:tailEnd/>
          </a:ln>
        </p:spPr>
        <p:txBody>
          <a:bodyPr wrap="none" lIns="0" tIns="0" rIns="0" bIns="0">
            <a:spAutoFit/>
          </a:bodyPr>
          <a:lstStyle/>
          <a:p>
            <a:r>
              <a:rPr lang="tr-TR" sz="1900">
                <a:solidFill>
                  <a:srgbClr val="FF0066"/>
                </a:solidFill>
                <a:latin typeface="Times New Roman" pitchFamily="18" charset="0"/>
              </a:rPr>
              <a:t>Tedavi</a:t>
            </a:r>
            <a:endParaRPr lang="tr-TR" sz="2400" b="1">
              <a:latin typeface="Times New Roman" pitchFamily="18" charset="0"/>
            </a:endParaRPr>
          </a:p>
        </p:txBody>
      </p:sp>
      <p:sp>
        <p:nvSpPr>
          <p:cNvPr id="37917" name="Line 31"/>
          <p:cNvSpPr>
            <a:spLocks noChangeShapeType="1"/>
          </p:cNvSpPr>
          <p:nvPr/>
        </p:nvSpPr>
        <p:spPr bwMode="auto">
          <a:xfrm flipV="1">
            <a:off x="2876550" y="3790950"/>
            <a:ext cx="752475" cy="825500"/>
          </a:xfrm>
          <a:prstGeom prst="line">
            <a:avLst/>
          </a:prstGeom>
          <a:noFill/>
          <a:ln w="7938">
            <a:solidFill>
              <a:srgbClr val="FF3300"/>
            </a:solidFill>
            <a:round/>
            <a:headEnd/>
            <a:tailEnd/>
          </a:ln>
        </p:spPr>
        <p:txBody>
          <a:bodyPr/>
          <a:lstStyle/>
          <a:p>
            <a:endParaRPr lang="tr-TR"/>
          </a:p>
        </p:txBody>
      </p:sp>
      <p:sp>
        <p:nvSpPr>
          <p:cNvPr id="37918" name="Line 32"/>
          <p:cNvSpPr>
            <a:spLocks noChangeShapeType="1"/>
          </p:cNvSpPr>
          <p:nvPr/>
        </p:nvSpPr>
        <p:spPr bwMode="auto">
          <a:xfrm flipV="1">
            <a:off x="4519613" y="3843338"/>
            <a:ext cx="68262" cy="773112"/>
          </a:xfrm>
          <a:prstGeom prst="line">
            <a:avLst/>
          </a:prstGeom>
          <a:noFill/>
          <a:ln w="7938">
            <a:solidFill>
              <a:srgbClr val="FF3300"/>
            </a:solidFill>
            <a:round/>
            <a:headEnd/>
            <a:tailEnd/>
          </a:ln>
        </p:spPr>
        <p:txBody>
          <a:bodyPr/>
          <a:lstStyle/>
          <a:p>
            <a:endParaRPr lang="tr-TR"/>
          </a:p>
        </p:txBody>
      </p:sp>
      <p:sp>
        <p:nvSpPr>
          <p:cNvPr id="37919" name="Line 33"/>
          <p:cNvSpPr>
            <a:spLocks noChangeShapeType="1"/>
          </p:cNvSpPr>
          <p:nvPr/>
        </p:nvSpPr>
        <p:spPr bwMode="auto">
          <a:xfrm>
            <a:off x="5546725" y="3843338"/>
            <a:ext cx="684213" cy="773112"/>
          </a:xfrm>
          <a:prstGeom prst="line">
            <a:avLst/>
          </a:prstGeom>
          <a:noFill/>
          <a:ln w="7938">
            <a:solidFill>
              <a:srgbClr val="FF3300"/>
            </a:solidFill>
            <a:round/>
            <a:headEnd/>
            <a:tailEnd/>
          </a:ln>
        </p:spPr>
        <p:txBody>
          <a:bodyPr/>
          <a:lstStyle/>
          <a:p>
            <a:endParaRPr lang="tr-TR"/>
          </a:p>
        </p:txBody>
      </p:sp>
      <p:sp>
        <p:nvSpPr>
          <p:cNvPr id="37920" name="Line 34"/>
          <p:cNvSpPr>
            <a:spLocks noChangeShapeType="1"/>
          </p:cNvSpPr>
          <p:nvPr/>
        </p:nvSpPr>
        <p:spPr bwMode="auto">
          <a:xfrm>
            <a:off x="5135563" y="2708275"/>
            <a:ext cx="957262" cy="722313"/>
          </a:xfrm>
          <a:prstGeom prst="line">
            <a:avLst/>
          </a:prstGeom>
          <a:noFill/>
          <a:ln w="7938">
            <a:solidFill>
              <a:srgbClr val="FF3300"/>
            </a:solidFill>
            <a:round/>
            <a:headEnd/>
            <a:tailEnd/>
          </a:ln>
        </p:spPr>
        <p:txBody>
          <a:bodyPr/>
          <a:lstStyle/>
          <a:p>
            <a:endParaRPr lang="tr-TR"/>
          </a:p>
        </p:txBody>
      </p:sp>
      <p:sp>
        <p:nvSpPr>
          <p:cNvPr id="37921" name="Line 35"/>
          <p:cNvSpPr>
            <a:spLocks noChangeShapeType="1"/>
          </p:cNvSpPr>
          <p:nvPr/>
        </p:nvSpPr>
        <p:spPr bwMode="auto">
          <a:xfrm flipH="1">
            <a:off x="3013075" y="2708275"/>
            <a:ext cx="136525" cy="671513"/>
          </a:xfrm>
          <a:prstGeom prst="line">
            <a:avLst/>
          </a:prstGeom>
          <a:noFill/>
          <a:ln w="7938">
            <a:solidFill>
              <a:srgbClr val="FF3300"/>
            </a:solidFill>
            <a:round/>
            <a:headEnd/>
            <a:tailEnd/>
          </a:ln>
        </p:spPr>
        <p:txBody>
          <a:bodyPr/>
          <a:lstStyle/>
          <a:p>
            <a:endParaRPr lang="tr-TR"/>
          </a:p>
        </p:txBody>
      </p:sp>
      <p:sp>
        <p:nvSpPr>
          <p:cNvPr id="35" name="Title 1"/>
          <p:cNvSpPr txBox="1">
            <a:spLocks/>
          </p:cNvSpPr>
          <p:nvPr/>
        </p:nvSpPr>
        <p:spPr>
          <a:xfrm>
            <a:off x="228600" y="-152400"/>
            <a:ext cx="8686800" cy="1600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FF0000"/>
                </a:solidFill>
                <a:effectLst/>
                <a:uLnTx/>
                <a:uFillTx/>
                <a:latin typeface="Comic Sans MS" pitchFamily="66" charset="0"/>
                <a:ea typeface="+mj-ea"/>
                <a:cs typeface="+mj-cs"/>
              </a:rPr>
              <a:t>KBRN – Olay Yeri Yönetimi</a:t>
            </a:r>
            <a:endParaRPr kumimoji="0" lang="en-US" sz="28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387369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r>
              <a:rPr lang="tr-TR"/>
              <a:t>HİZMETE ÖZEL</a:t>
            </a:r>
          </a:p>
        </p:txBody>
      </p:sp>
      <p:sp>
        <p:nvSpPr>
          <p:cNvPr id="8" name="Slide Number Placeholder 4"/>
          <p:cNvSpPr>
            <a:spLocks noGrp="1"/>
          </p:cNvSpPr>
          <p:nvPr>
            <p:ph type="sldNum" sz="quarter" idx="12"/>
          </p:nvPr>
        </p:nvSpPr>
        <p:spPr/>
        <p:txBody>
          <a:bodyPr/>
          <a:lstStyle/>
          <a:p>
            <a:pPr>
              <a:defRPr/>
            </a:pPr>
            <a:endParaRPr lang="tr-TR"/>
          </a:p>
          <a:p>
            <a:pPr>
              <a:defRPr/>
            </a:pPr>
            <a:fld id="{B1E91FF0-CFB8-4B39-9952-FAC220508D2D}" type="slidenum">
              <a:rPr lang="tr-TR"/>
              <a:pPr>
                <a:defRPr/>
              </a:pPr>
              <a:t>29</a:t>
            </a:fld>
            <a:endParaRPr lang="tr-TR"/>
          </a:p>
        </p:txBody>
      </p:sp>
      <p:sp>
        <p:nvSpPr>
          <p:cNvPr id="8197" name="Rectangle 2"/>
          <p:cNvSpPr>
            <a:spLocks noGrp="1" noChangeArrowheads="1"/>
          </p:cNvSpPr>
          <p:nvPr>
            <p:ph type="title"/>
          </p:nvPr>
        </p:nvSpPr>
        <p:spPr>
          <a:xfrm>
            <a:off x="685800" y="-228600"/>
            <a:ext cx="7772400" cy="1143000"/>
          </a:xfrm>
        </p:spPr>
        <p:txBody>
          <a:bodyPr>
            <a:normAutofit/>
          </a:bodyPr>
          <a:lstStyle/>
          <a:p>
            <a:pPr eaLnBrk="1" hangingPunct="1"/>
            <a:r>
              <a:rPr lang="tr-TR" sz="2800" dirty="0">
                <a:solidFill>
                  <a:srgbClr val="FF0000"/>
                </a:solidFill>
                <a:latin typeface="Comic Sans MS" pitchFamily="66" charset="0"/>
              </a:rPr>
              <a:t>Kimyasal Silahlara Karşı Koruyucu Kıyafet</a:t>
            </a:r>
          </a:p>
        </p:txBody>
      </p:sp>
      <p:pic>
        <p:nvPicPr>
          <p:cNvPr id="8198" name="Picture 3" descr="TST-ENGÅ"/>
          <p:cNvPicPr>
            <a:picLocks noChangeAspect="1" noChangeArrowheads="1"/>
          </p:cNvPicPr>
          <p:nvPr/>
        </p:nvPicPr>
        <p:blipFill>
          <a:blip r:embed="rId3" cstate="print"/>
          <a:srcRect/>
          <a:stretch>
            <a:fillRect/>
          </a:stretch>
        </p:blipFill>
        <p:spPr bwMode="auto">
          <a:xfrm>
            <a:off x="6462889" y="990600"/>
            <a:ext cx="2465212" cy="5867400"/>
          </a:xfrm>
          <a:prstGeom prst="rect">
            <a:avLst/>
          </a:prstGeom>
          <a:noFill/>
          <a:ln w="9525">
            <a:noFill/>
            <a:miter lim="800000"/>
            <a:headEnd/>
            <a:tailEnd/>
          </a:ln>
        </p:spPr>
      </p:pic>
      <p:graphicFrame>
        <p:nvGraphicFramePr>
          <p:cNvPr id="8194" name="Object 4"/>
          <p:cNvGraphicFramePr>
            <a:graphicFrameLocks noChangeAspect="1"/>
          </p:cNvGraphicFramePr>
          <p:nvPr/>
        </p:nvGraphicFramePr>
        <p:xfrm>
          <a:off x="0" y="838200"/>
          <a:ext cx="3201812" cy="6019800"/>
        </p:xfrm>
        <a:graphic>
          <a:graphicData uri="http://schemas.openxmlformats.org/presentationml/2006/ole">
            <mc:AlternateContent xmlns:mc="http://schemas.openxmlformats.org/markup-compatibility/2006">
              <mc:Choice xmlns:v="urn:schemas-microsoft-com:vml" Requires="v">
                <p:oleObj spid="_x0000_s8228" name="Bit Eşlem Resmi" r:id="rId4" imgW="1448002" imgH="2419048" progId="PBrush">
                  <p:embed/>
                </p:oleObj>
              </mc:Choice>
              <mc:Fallback>
                <p:oleObj name="Bit Eşlem Resmi" r:id="rId4" imgW="1448002" imgH="2419048" progId="PBrush">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320181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9" name="Picture 5" descr="PPE"/>
          <p:cNvPicPr>
            <a:picLocks noChangeAspect="1" noChangeArrowheads="1"/>
          </p:cNvPicPr>
          <p:nvPr/>
        </p:nvPicPr>
        <p:blipFill>
          <a:blip r:embed="rId6" cstate="print"/>
          <a:srcRect/>
          <a:stretch>
            <a:fillRect/>
          </a:stretch>
        </p:blipFill>
        <p:spPr bwMode="auto">
          <a:xfrm>
            <a:off x="3793067" y="838200"/>
            <a:ext cx="2401711" cy="6019800"/>
          </a:xfrm>
          <a:prstGeom prst="rect">
            <a:avLst/>
          </a:prstGeom>
          <a:noFill/>
          <a:ln w="9525">
            <a:noFill/>
            <a:miter lim="800000"/>
            <a:headEnd/>
            <a:tailEnd/>
          </a:ln>
        </p:spPr>
      </p:pic>
    </p:spTree>
    <p:extLst>
      <p:ext uri="{BB962C8B-B14F-4D97-AF65-F5344CB8AC3E}">
        <p14:creationId xmlns:p14="http://schemas.microsoft.com/office/powerpoint/2010/main" val="137221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66320" y="1166254"/>
            <a:ext cx="8258175" cy="4471987"/>
          </a:xfrm>
          <a:prstGeom prst="rect">
            <a:avLst/>
          </a:prstGeom>
          <a:noFill/>
          <a:ln w="9525">
            <a:noFill/>
            <a:miter lim="800000"/>
            <a:headEnd/>
            <a:tailEnd/>
          </a:ln>
        </p:spPr>
        <p:txBody>
          <a:bodyPr/>
          <a:lstStyle/>
          <a:p>
            <a:pPr marL="342900" indent="-342900" eaLnBrk="0" hangingPunct="0">
              <a:lnSpc>
                <a:spcPct val="130000"/>
              </a:lnSpc>
              <a:buClr>
                <a:srgbClr val="FF0000"/>
              </a:buClr>
              <a:buFont typeface="Wingdings" pitchFamily="2" charset="2"/>
              <a:buNone/>
            </a:pPr>
            <a:endParaRPr lang="tr-TR" sz="2800" b="1" dirty="0">
              <a:latin typeface="Comic Sans MS" pitchFamily="66" charset="0"/>
            </a:endParaRPr>
          </a:p>
          <a:p>
            <a:pPr marL="342900" indent="-342900" eaLnBrk="0" hangingPunct="0">
              <a:lnSpc>
                <a:spcPct val="130000"/>
              </a:lnSpc>
              <a:buClr>
                <a:srgbClr val="FF0000"/>
              </a:buClr>
              <a:buFont typeface="Wingdings" pitchFamily="2" charset="2"/>
              <a:buChar char="Ø"/>
            </a:pPr>
            <a:r>
              <a:rPr lang="tr-TR" sz="2800" b="1" dirty="0">
                <a:solidFill>
                  <a:srgbClr val="FF0000"/>
                </a:solidFill>
                <a:latin typeface="Comic Sans MS" pitchFamily="66" charset="0"/>
              </a:rPr>
              <a:t>K</a:t>
            </a:r>
            <a:r>
              <a:rPr lang="tr-TR" sz="2800" b="1" dirty="0">
                <a:latin typeface="Comic Sans MS" pitchFamily="66" charset="0"/>
              </a:rPr>
              <a:t>imyasal </a:t>
            </a:r>
            <a:r>
              <a:rPr lang="tr-TR" sz="2800" b="1" dirty="0" smtClean="0">
                <a:latin typeface="Comic Sans MS" pitchFamily="66" charset="0"/>
              </a:rPr>
              <a:t>silahlar </a:t>
            </a:r>
            <a:r>
              <a:rPr lang="tr-TR" sz="2800" b="1" dirty="0">
                <a:latin typeface="Comic Sans MS" pitchFamily="66" charset="0"/>
              </a:rPr>
              <a:t>ve zehirli endüstriyel kimyasal maddeler</a:t>
            </a:r>
          </a:p>
          <a:p>
            <a:pPr marL="342900" indent="-342900" eaLnBrk="0" hangingPunct="0">
              <a:lnSpc>
                <a:spcPct val="130000"/>
              </a:lnSpc>
              <a:buClr>
                <a:srgbClr val="FF0000"/>
              </a:buClr>
              <a:buFont typeface="Wingdings" pitchFamily="2" charset="2"/>
              <a:buChar char="Ø"/>
            </a:pPr>
            <a:r>
              <a:rPr lang="tr-TR" sz="2800" b="1" dirty="0">
                <a:solidFill>
                  <a:srgbClr val="FF0000"/>
                </a:solidFill>
                <a:latin typeface="Comic Sans MS" pitchFamily="66" charset="0"/>
              </a:rPr>
              <a:t>B</a:t>
            </a:r>
            <a:r>
              <a:rPr lang="tr-TR" sz="2800" b="1" dirty="0">
                <a:latin typeface="Comic Sans MS" pitchFamily="66" charset="0"/>
              </a:rPr>
              <a:t>iyolojik </a:t>
            </a:r>
            <a:r>
              <a:rPr lang="tr-TR" sz="2800" b="1" dirty="0" smtClean="0">
                <a:latin typeface="Comic Sans MS" pitchFamily="66" charset="0"/>
              </a:rPr>
              <a:t>silahlar, </a:t>
            </a:r>
            <a:r>
              <a:rPr lang="tr-TR" sz="2800" b="1" dirty="0" err="1" smtClean="0">
                <a:latin typeface="Comic Sans MS" pitchFamily="66" charset="0"/>
              </a:rPr>
              <a:t>biyoterör</a:t>
            </a:r>
            <a:r>
              <a:rPr lang="tr-TR" sz="2800" b="1" dirty="0" smtClean="0">
                <a:latin typeface="Comic Sans MS" pitchFamily="66" charset="0"/>
              </a:rPr>
              <a:t> ajanları ve </a:t>
            </a:r>
            <a:r>
              <a:rPr lang="tr-TR" sz="2800" b="1" dirty="0">
                <a:latin typeface="Comic Sans MS" pitchFamily="66" charset="0"/>
              </a:rPr>
              <a:t>toksinler</a:t>
            </a:r>
          </a:p>
          <a:p>
            <a:pPr marL="342900" indent="-342900" eaLnBrk="0" hangingPunct="0">
              <a:lnSpc>
                <a:spcPct val="130000"/>
              </a:lnSpc>
              <a:buClr>
                <a:srgbClr val="FF0000"/>
              </a:buClr>
              <a:buFont typeface="Wingdings" pitchFamily="2" charset="2"/>
              <a:buChar char="Ø"/>
            </a:pPr>
            <a:r>
              <a:rPr lang="tr-TR" sz="2800" b="1" dirty="0">
                <a:solidFill>
                  <a:srgbClr val="FF0000"/>
                </a:solidFill>
                <a:latin typeface="Comic Sans MS" pitchFamily="66" charset="0"/>
              </a:rPr>
              <a:t>R</a:t>
            </a:r>
            <a:r>
              <a:rPr lang="tr-TR" sz="2800" b="1" dirty="0">
                <a:latin typeface="Comic Sans MS" pitchFamily="66" charset="0"/>
              </a:rPr>
              <a:t>adyasyon yayan cihazlar ve radyasyon kazaları</a:t>
            </a:r>
          </a:p>
          <a:p>
            <a:pPr marL="342900" indent="-342900" eaLnBrk="0" hangingPunct="0">
              <a:lnSpc>
                <a:spcPct val="130000"/>
              </a:lnSpc>
              <a:buClr>
                <a:srgbClr val="FF0000"/>
              </a:buClr>
              <a:buFont typeface="Wingdings" pitchFamily="2" charset="2"/>
              <a:buChar char="Ø"/>
            </a:pPr>
            <a:r>
              <a:rPr lang="tr-TR" sz="2800" b="1" dirty="0">
                <a:solidFill>
                  <a:srgbClr val="FF0000"/>
                </a:solidFill>
                <a:latin typeface="Comic Sans MS" pitchFamily="66" charset="0"/>
              </a:rPr>
              <a:t>N</a:t>
            </a:r>
            <a:r>
              <a:rPr lang="tr-TR" sz="2800" b="1" dirty="0">
                <a:latin typeface="Comic Sans MS" pitchFamily="66" charset="0"/>
              </a:rPr>
              <a:t>ükleer silahlar</a:t>
            </a:r>
          </a:p>
        </p:txBody>
      </p:sp>
      <p:grpSp>
        <p:nvGrpSpPr>
          <p:cNvPr id="3" name="Group 6"/>
          <p:cNvGrpSpPr>
            <a:grpSpLocks/>
          </p:cNvGrpSpPr>
          <p:nvPr/>
        </p:nvGrpSpPr>
        <p:grpSpPr bwMode="auto">
          <a:xfrm>
            <a:off x="5178445" y="4011551"/>
            <a:ext cx="3843337" cy="3111500"/>
            <a:chOff x="1765" y="1403"/>
            <a:chExt cx="2640" cy="2256"/>
          </a:xfrm>
        </p:grpSpPr>
        <p:sp>
          <p:nvSpPr>
            <p:cNvPr id="4" name="AutoShape 7"/>
            <p:cNvSpPr>
              <a:spLocks noChangeArrowheads="1"/>
            </p:cNvSpPr>
            <p:nvPr/>
          </p:nvSpPr>
          <p:spPr bwMode="auto">
            <a:xfrm rot="954300">
              <a:off x="1765" y="1403"/>
              <a:ext cx="2640" cy="2256"/>
            </a:xfrm>
            <a:prstGeom prst="irregularSeal2">
              <a:avLst/>
            </a:prstGeom>
            <a:solidFill>
              <a:srgbClr val="FF0000"/>
            </a:solidFill>
            <a:ln w="76200">
              <a:noFill/>
              <a:miter lim="800000"/>
              <a:headEnd type="none" w="sm" len="sm"/>
              <a:tailEnd type="none" w="sm" len="sm"/>
            </a:ln>
            <a:effectLst/>
          </p:spPr>
          <p:txBody>
            <a:bodyPr wrap="none" anchor="ctr"/>
            <a:lstStyle/>
            <a:p>
              <a:endParaRPr lang="tr-TR">
                <a:latin typeface="Comic Sans MS" pitchFamily="66" charset="0"/>
              </a:endParaRPr>
            </a:p>
          </p:txBody>
        </p:sp>
        <p:pic>
          <p:nvPicPr>
            <p:cNvPr id="5" name="Picture 8"/>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24" y="1968"/>
              <a:ext cx="532" cy="528"/>
            </a:xfrm>
            <a:prstGeom prst="rect">
              <a:avLst/>
            </a:prstGeom>
            <a:solidFill>
              <a:srgbClr val="FF0000"/>
            </a:solidFill>
            <a:ln w="9525">
              <a:noFill/>
              <a:miter lim="800000"/>
              <a:headEnd/>
              <a:tailEnd/>
            </a:ln>
            <a:effectLst/>
          </p:spPr>
        </p:pic>
        <p:pic>
          <p:nvPicPr>
            <p:cNvPr id="6"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00" y="1968"/>
              <a:ext cx="576" cy="528"/>
            </a:xfrm>
            <a:prstGeom prst="rect">
              <a:avLst/>
            </a:prstGeom>
            <a:solidFill>
              <a:srgbClr val="FF0000"/>
            </a:solidFill>
            <a:ln w="9525">
              <a:noFill/>
              <a:miter lim="800000"/>
              <a:headEnd/>
              <a:tailEnd/>
            </a:ln>
            <a:effectLst/>
          </p:spPr>
        </p:pic>
        <p:pic>
          <p:nvPicPr>
            <p:cNvPr id="7" name="Picture 10"/>
            <p:cNvPicPr>
              <a:picLocks noChangeAspect="1" noChangeArrowheads="1"/>
            </p:cNvPicPr>
            <p:nvPr/>
          </p:nvPicPr>
          <p:blipFill>
            <a:blip r:embed="rId4"/>
            <a:srcRect/>
            <a:stretch>
              <a:fillRect/>
            </a:stretch>
          </p:blipFill>
          <p:spPr bwMode="auto">
            <a:xfrm flipH="1">
              <a:off x="2400" y="2544"/>
              <a:ext cx="576" cy="576"/>
            </a:xfrm>
            <a:prstGeom prst="rect">
              <a:avLst/>
            </a:prstGeom>
            <a:solidFill>
              <a:srgbClr val="FF0000"/>
            </a:solidFill>
            <a:ln w="9525">
              <a:noFill/>
              <a:miter lim="800000"/>
              <a:headEnd/>
              <a:tailEnd/>
            </a:ln>
            <a:effectLst/>
          </p:spPr>
        </p:pic>
        <p:pic>
          <p:nvPicPr>
            <p:cNvPr id="8" name="Picture 11"/>
            <p:cNvPicPr>
              <a:picLocks noChangeAspect="1" noChangeArrowheads="1"/>
            </p:cNvPicPr>
            <p:nvPr/>
          </p:nvPicPr>
          <p:blipFill>
            <a:blip r:embed="rId5"/>
            <a:srcRect/>
            <a:stretch>
              <a:fillRect/>
            </a:stretch>
          </p:blipFill>
          <p:spPr bwMode="auto">
            <a:xfrm flipH="1">
              <a:off x="3024" y="2544"/>
              <a:ext cx="576" cy="576"/>
            </a:xfrm>
            <a:prstGeom prst="rect">
              <a:avLst/>
            </a:prstGeom>
            <a:solidFill>
              <a:srgbClr val="FF0000"/>
            </a:solidFill>
            <a:ln w="19050">
              <a:noFill/>
              <a:miter lim="800000"/>
              <a:headEnd/>
              <a:tailEnd/>
            </a:ln>
            <a:effectLst/>
          </p:spPr>
        </p:pic>
      </p:grpSp>
      <p:sp>
        <p:nvSpPr>
          <p:cNvPr id="9" name="Metin kutusu 8"/>
          <p:cNvSpPr txBox="1"/>
          <p:nvPr/>
        </p:nvSpPr>
        <p:spPr>
          <a:xfrm>
            <a:off x="3572540" y="723014"/>
            <a:ext cx="1704313" cy="769441"/>
          </a:xfrm>
          <a:prstGeom prst="rect">
            <a:avLst/>
          </a:prstGeom>
          <a:noFill/>
        </p:spPr>
        <p:txBody>
          <a:bodyPr wrap="none" rtlCol="0">
            <a:spAutoFit/>
          </a:bodyPr>
          <a:lstStyle/>
          <a:p>
            <a:r>
              <a:rPr lang="tr-TR" sz="4400" b="1" dirty="0">
                <a:solidFill>
                  <a:srgbClr val="FF0000"/>
                </a:solidFill>
                <a:latin typeface="Comic Sans MS" panose="030F0702030302020204" pitchFamily="66" charset="0"/>
              </a:rPr>
              <a:t>KBRN</a:t>
            </a:r>
          </a:p>
        </p:txBody>
      </p:sp>
      <p:pic>
        <p:nvPicPr>
          <p:cNvPr id="10" name="Picture 4"/>
          <p:cNvPicPr>
            <a:picLocks noChangeAspect="1"/>
          </p:cNvPicPr>
          <p:nvPr/>
        </p:nvPicPr>
        <p:blipFill>
          <a:blip r:embed="rId6" cstate="print"/>
          <a:stretch>
            <a:fillRect/>
          </a:stretch>
        </p:blipFill>
        <p:spPr>
          <a:xfrm>
            <a:off x="8324495" y="71415"/>
            <a:ext cx="748098" cy="748098"/>
          </a:xfrm>
          <a:prstGeom prst="rect">
            <a:avLst/>
          </a:prstGeom>
        </p:spPr>
      </p:pic>
      <p:pic>
        <p:nvPicPr>
          <p:cNvPr id="11" name="Picture 1"/>
          <p:cNvPicPr>
            <a:picLocks noChangeAspect="1"/>
          </p:cNvPicPr>
          <p:nvPr/>
        </p:nvPicPr>
        <p:blipFill>
          <a:blip r:embed="rId7"/>
          <a:stretch>
            <a:fillRect/>
          </a:stretch>
        </p:blipFill>
        <p:spPr>
          <a:xfrm>
            <a:off x="-32" y="0"/>
            <a:ext cx="824491" cy="7759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 Slayt Numarası Yer Tutucusu"/>
          <p:cNvSpPr>
            <a:spLocks noGrp="1"/>
          </p:cNvSpPr>
          <p:nvPr>
            <p:ph type="sldNum" sz="quarter" idx="12"/>
          </p:nvPr>
        </p:nvSpPr>
        <p:spPr/>
        <p:txBody>
          <a:bodyPr/>
          <a:lstStyle/>
          <a:p>
            <a:pPr>
              <a:defRPr/>
            </a:pPr>
            <a:fld id="{0553C637-7276-46A5-AEAC-F60449AE4124}" type="slidenum">
              <a:rPr lang="tr-TR"/>
              <a:pPr>
                <a:defRPr/>
              </a:pPr>
              <a:t>30</a:t>
            </a:fld>
            <a:endParaRPr lang="tr-TR"/>
          </a:p>
        </p:txBody>
      </p:sp>
      <p:sp>
        <p:nvSpPr>
          <p:cNvPr id="38915" name="Text Box 2"/>
          <p:cNvSpPr txBox="1">
            <a:spLocks noChangeArrowheads="1"/>
          </p:cNvSpPr>
          <p:nvPr/>
        </p:nvSpPr>
        <p:spPr bwMode="auto">
          <a:xfrm>
            <a:off x="3269230" y="1371600"/>
            <a:ext cx="2351541" cy="461665"/>
          </a:xfrm>
          <a:prstGeom prst="rect">
            <a:avLst/>
          </a:prstGeom>
          <a:solidFill>
            <a:srgbClr val="FFFF00"/>
          </a:solidFill>
          <a:ln w="9525">
            <a:noFill/>
            <a:miter lim="800000"/>
            <a:headEnd/>
            <a:tailEnd/>
          </a:ln>
        </p:spPr>
        <p:txBody>
          <a:bodyPr wrap="none">
            <a:spAutoFit/>
          </a:bodyPr>
          <a:lstStyle/>
          <a:p>
            <a:pPr algn="ctr"/>
            <a:r>
              <a:rPr lang="tr-TR" sz="2400" b="1" dirty="0"/>
              <a:t>TRİAJ ve TAHLİYE</a:t>
            </a:r>
          </a:p>
        </p:txBody>
      </p:sp>
      <p:sp>
        <p:nvSpPr>
          <p:cNvPr id="38916" name="Text Box 3"/>
          <p:cNvSpPr txBox="1">
            <a:spLocks noChangeArrowheads="1"/>
          </p:cNvSpPr>
          <p:nvPr/>
        </p:nvSpPr>
        <p:spPr bwMode="auto">
          <a:xfrm>
            <a:off x="368300" y="2667000"/>
            <a:ext cx="2406650" cy="457200"/>
          </a:xfrm>
          <a:prstGeom prst="rect">
            <a:avLst/>
          </a:prstGeom>
          <a:solidFill>
            <a:schemeClr val="bg2"/>
          </a:solidFill>
          <a:ln w="9525">
            <a:noFill/>
            <a:miter lim="800000"/>
            <a:headEnd/>
            <a:tailEnd/>
          </a:ln>
        </p:spPr>
        <p:txBody>
          <a:bodyPr wrap="none">
            <a:spAutoFit/>
          </a:bodyPr>
          <a:lstStyle/>
          <a:p>
            <a:r>
              <a:rPr lang="tr-TR" sz="2400" b="1">
                <a:solidFill>
                  <a:schemeClr val="tx2"/>
                </a:solidFill>
              </a:rPr>
              <a:t>Solunum Durum</a:t>
            </a:r>
          </a:p>
        </p:txBody>
      </p:sp>
      <p:sp>
        <p:nvSpPr>
          <p:cNvPr id="38917" name="Text Box 4"/>
          <p:cNvSpPr txBox="1">
            <a:spLocks noChangeArrowheads="1"/>
          </p:cNvSpPr>
          <p:nvPr/>
        </p:nvSpPr>
        <p:spPr bwMode="auto">
          <a:xfrm>
            <a:off x="3200400" y="2667000"/>
            <a:ext cx="2568575" cy="457200"/>
          </a:xfrm>
          <a:prstGeom prst="rect">
            <a:avLst/>
          </a:prstGeom>
          <a:solidFill>
            <a:schemeClr val="bg2"/>
          </a:solidFill>
          <a:ln w="9525">
            <a:noFill/>
            <a:miter lim="800000"/>
            <a:headEnd/>
            <a:tailEnd/>
          </a:ln>
        </p:spPr>
        <p:txBody>
          <a:bodyPr wrap="none">
            <a:spAutoFit/>
          </a:bodyPr>
          <a:lstStyle/>
          <a:p>
            <a:r>
              <a:rPr lang="tr-TR" sz="2400" b="1">
                <a:solidFill>
                  <a:schemeClr val="tx2"/>
                </a:solidFill>
              </a:rPr>
              <a:t>Nörolojik Durum</a:t>
            </a:r>
          </a:p>
        </p:txBody>
      </p:sp>
      <p:sp>
        <p:nvSpPr>
          <p:cNvPr id="38918" name="Text Box 5"/>
          <p:cNvSpPr txBox="1">
            <a:spLocks noChangeArrowheads="1"/>
          </p:cNvSpPr>
          <p:nvPr/>
        </p:nvSpPr>
        <p:spPr bwMode="auto">
          <a:xfrm>
            <a:off x="6061075" y="2625725"/>
            <a:ext cx="2840038" cy="457200"/>
          </a:xfrm>
          <a:prstGeom prst="rect">
            <a:avLst/>
          </a:prstGeom>
          <a:solidFill>
            <a:schemeClr val="bg2"/>
          </a:solidFill>
          <a:ln w="9525">
            <a:noFill/>
            <a:miter lim="800000"/>
            <a:headEnd/>
            <a:tailEnd/>
          </a:ln>
        </p:spPr>
        <p:txBody>
          <a:bodyPr wrap="none">
            <a:spAutoFit/>
          </a:bodyPr>
          <a:lstStyle/>
          <a:p>
            <a:r>
              <a:rPr lang="tr-TR" sz="2400" b="1">
                <a:solidFill>
                  <a:schemeClr val="tx2"/>
                </a:solidFill>
              </a:rPr>
              <a:t>Perfüzyon Durumu</a:t>
            </a:r>
          </a:p>
        </p:txBody>
      </p:sp>
      <p:sp>
        <p:nvSpPr>
          <p:cNvPr id="38919" name="Text Box 6"/>
          <p:cNvSpPr txBox="1">
            <a:spLocks noChangeArrowheads="1"/>
          </p:cNvSpPr>
          <p:nvPr/>
        </p:nvSpPr>
        <p:spPr bwMode="auto">
          <a:xfrm>
            <a:off x="962025" y="4129088"/>
            <a:ext cx="890588" cy="579437"/>
          </a:xfrm>
          <a:prstGeom prst="rect">
            <a:avLst/>
          </a:prstGeom>
          <a:solidFill>
            <a:schemeClr val="bg2"/>
          </a:solidFill>
          <a:ln w="9525">
            <a:noFill/>
            <a:miter lim="800000"/>
            <a:headEnd/>
            <a:tailEnd/>
          </a:ln>
        </p:spPr>
        <p:txBody>
          <a:bodyPr wrap="none">
            <a:spAutoFit/>
          </a:bodyPr>
          <a:lstStyle/>
          <a:p>
            <a:r>
              <a:rPr lang="tr-TR" sz="3200" b="1"/>
              <a:t>T 1</a:t>
            </a:r>
          </a:p>
        </p:txBody>
      </p:sp>
      <p:sp>
        <p:nvSpPr>
          <p:cNvPr id="38920" name="Text Box 7"/>
          <p:cNvSpPr txBox="1">
            <a:spLocks noChangeArrowheads="1"/>
          </p:cNvSpPr>
          <p:nvPr/>
        </p:nvSpPr>
        <p:spPr bwMode="auto">
          <a:xfrm>
            <a:off x="2943225" y="4129088"/>
            <a:ext cx="890588" cy="579437"/>
          </a:xfrm>
          <a:prstGeom prst="rect">
            <a:avLst/>
          </a:prstGeom>
          <a:solidFill>
            <a:schemeClr val="bg2"/>
          </a:solidFill>
          <a:ln w="9525">
            <a:noFill/>
            <a:miter lim="800000"/>
            <a:headEnd/>
            <a:tailEnd/>
          </a:ln>
        </p:spPr>
        <p:txBody>
          <a:bodyPr wrap="none">
            <a:spAutoFit/>
          </a:bodyPr>
          <a:lstStyle/>
          <a:p>
            <a:r>
              <a:rPr lang="tr-TR" sz="3200" b="1"/>
              <a:t>T 2</a:t>
            </a:r>
          </a:p>
        </p:txBody>
      </p:sp>
      <p:sp>
        <p:nvSpPr>
          <p:cNvPr id="38921" name="Text Box 8"/>
          <p:cNvSpPr txBox="1">
            <a:spLocks noChangeArrowheads="1"/>
          </p:cNvSpPr>
          <p:nvPr/>
        </p:nvSpPr>
        <p:spPr bwMode="auto">
          <a:xfrm>
            <a:off x="5076825" y="4129088"/>
            <a:ext cx="890588" cy="579437"/>
          </a:xfrm>
          <a:prstGeom prst="rect">
            <a:avLst/>
          </a:prstGeom>
          <a:solidFill>
            <a:schemeClr val="bg2"/>
          </a:solidFill>
          <a:ln w="9525">
            <a:noFill/>
            <a:miter lim="800000"/>
            <a:headEnd/>
            <a:tailEnd/>
          </a:ln>
        </p:spPr>
        <p:txBody>
          <a:bodyPr wrap="none">
            <a:spAutoFit/>
          </a:bodyPr>
          <a:lstStyle/>
          <a:p>
            <a:r>
              <a:rPr lang="tr-TR" sz="3200" b="1"/>
              <a:t>T 3</a:t>
            </a:r>
          </a:p>
        </p:txBody>
      </p:sp>
      <p:sp>
        <p:nvSpPr>
          <p:cNvPr id="38922" name="Text Box 9"/>
          <p:cNvSpPr txBox="1">
            <a:spLocks noChangeArrowheads="1"/>
          </p:cNvSpPr>
          <p:nvPr/>
        </p:nvSpPr>
        <p:spPr bwMode="auto">
          <a:xfrm>
            <a:off x="7134225" y="4129088"/>
            <a:ext cx="890588" cy="579437"/>
          </a:xfrm>
          <a:prstGeom prst="rect">
            <a:avLst/>
          </a:prstGeom>
          <a:solidFill>
            <a:schemeClr val="bg2"/>
          </a:solidFill>
          <a:ln w="9525">
            <a:noFill/>
            <a:miter lim="800000"/>
            <a:headEnd/>
            <a:tailEnd/>
          </a:ln>
        </p:spPr>
        <p:txBody>
          <a:bodyPr wrap="none">
            <a:spAutoFit/>
          </a:bodyPr>
          <a:lstStyle/>
          <a:p>
            <a:r>
              <a:rPr lang="tr-TR" sz="3200" b="1"/>
              <a:t>T 4</a:t>
            </a:r>
          </a:p>
        </p:txBody>
      </p:sp>
      <p:sp>
        <p:nvSpPr>
          <p:cNvPr id="38923" name="Line 11"/>
          <p:cNvSpPr>
            <a:spLocks noChangeShapeType="1"/>
          </p:cNvSpPr>
          <p:nvPr/>
        </p:nvSpPr>
        <p:spPr bwMode="auto">
          <a:xfrm>
            <a:off x="4343400" y="1858963"/>
            <a:ext cx="0" cy="152400"/>
          </a:xfrm>
          <a:prstGeom prst="line">
            <a:avLst/>
          </a:prstGeom>
          <a:noFill/>
          <a:ln w="9525">
            <a:solidFill>
              <a:schemeClr val="tx2"/>
            </a:solidFill>
            <a:round/>
            <a:headEnd/>
            <a:tailEnd/>
          </a:ln>
        </p:spPr>
        <p:txBody>
          <a:bodyPr wrap="none" anchor="ctr"/>
          <a:lstStyle/>
          <a:p>
            <a:endParaRPr lang="tr-TR"/>
          </a:p>
        </p:txBody>
      </p:sp>
      <p:sp>
        <p:nvSpPr>
          <p:cNvPr id="38924" name="Line 12"/>
          <p:cNvSpPr>
            <a:spLocks noChangeShapeType="1"/>
          </p:cNvSpPr>
          <p:nvPr/>
        </p:nvSpPr>
        <p:spPr bwMode="auto">
          <a:xfrm flipH="1">
            <a:off x="1600200" y="2011363"/>
            <a:ext cx="2743200" cy="0"/>
          </a:xfrm>
          <a:prstGeom prst="line">
            <a:avLst/>
          </a:prstGeom>
          <a:noFill/>
          <a:ln w="9525">
            <a:solidFill>
              <a:schemeClr val="tx2"/>
            </a:solidFill>
            <a:round/>
            <a:headEnd/>
            <a:tailEnd/>
          </a:ln>
        </p:spPr>
        <p:txBody>
          <a:bodyPr wrap="none" anchor="ctr"/>
          <a:lstStyle/>
          <a:p>
            <a:endParaRPr lang="tr-TR"/>
          </a:p>
        </p:txBody>
      </p:sp>
      <p:sp>
        <p:nvSpPr>
          <p:cNvPr id="38925" name="Line 14"/>
          <p:cNvSpPr>
            <a:spLocks noChangeShapeType="1"/>
          </p:cNvSpPr>
          <p:nvPr/>
        </p:nvSpPr>
        <p:spPr bwMode="auto">
          <a:xfrm flipH="1">
            <a:off x="4343400" y="2011363"/>
            <a:ext cx="2743200" cy="0"/>
          </a:xfrm>
          <a:prstGeom prst="line">
            <a:avLst/>
          </a:prstGeom>
          <a:noFill/>
          <a:ln w="9525">
            <a:solidFill>
              <a:schemeClr val="tx2"/>
            </a:solidFill>
            <a:round/>
            <a:headEnd/>
            <a:tailEnd/>
          </a:ln>
        </p:spPr>
        <p:txBody>
          <a:bodyPr wrap="none" anchor="ctr"/>
          <a:lstStyle/>
          <a:p>
            <a:endParaRPr lang="tr-TR"/>
          </a:p>
        </p:txBody>
      </p:sp>
      <p:sp>
        <p:nvSpPr>
          <p:cNvPr id="38926" name="Line 16"/>
          <p:cNvSpPr>
            <a:spLocks noChangeShapeType="1"/>
          </p:cNvSpPr>
          <p:nvPr/>
        </p:nvSpPr>
        <p:spPr bwMode="auto">
          <a:xfrm>
            <a:off x="1600200" y="2011363"/>
            <a:ext cx="0" cy="685800"/>
          </a:xfrm>
          <a:prstGeom prst="line">
            <a:avLst/>
          </a:prstGeom>
          <a:noFill/>
          <a:ln w="9525">
            <a:solidFill>
              <a:schemeClr val="tx2"/>
            </a:solidFill>
            <a:round/>
            <a:headEnd/>
            <a:tailEnd/>
          </a:ln>
        </p:spPr>
        <p:txBody>
          <a:bodyPr wrap="none" anchor="ctr"/>
          <a:lstStyle/>
          <a:p>
            <a:endParaRPr lang="tr-TR"/>
          </a:p>
        </p:txBody>
      </p:sp>
      <p:sp>
        <p:nvSpPr>
          <p:cNvPr id="38927" name="Line 17"/>
          <p:cNvSpPr>
            <a:spLocks noChangeShapeType="1"/>
          </p:cNvSpPr>
          <p:nvPr/>
        </p:nvSpPr>
        <p:spPr bwMode="auto">
          <a:xfrm>
            <a:off x="4343400" y="2011363"/>
            <a:ext cx="0" cy="685800"/>
          </a:xfrm>
          <a:prstGeom prst="line">
            <a:avLst/>
          </a:prstGeom>
          <a:noFill/>
          <a:ln w="9525">
            <a:solidFill>
              <a:schemeClr val="tx2"/>
            </a:solidFill>
            <a:round/>
            <a:headEnd/>
            <a:tailEnd/>
          </a:ln>
        </p:spPr>
        <p:txBody>
          <a:bodyPr wrap="none" anchor="ctr"/>
          <a:lstStyle/>
          <a:p>
            <a:endParaRPr lang="tr-TR"/>
          </a:p>
        </p:txBody>
      </p:sp>
      <p:sp>
        <p:nvSpPr>
          <p:cNvPr id="38928" name="Line 18"/>
          <p:cNvSpPr>
            <a:spLocks noChangeShapeType="1"/>
          </p:cNvSpPr>
          <p:nvPr/>
        </p:nvSpPr>
        <p:spPr bwMode="auto">
          <a:xfrm>
            <a:off x="7086600" y="2011363"/>
            <a:ext cx="0" cy="685800"/>
          </a:xfrm>
          <a:prstGeom prst="line">
            <a:avLst/>
          </a:prstGeom>
          <a:noFill/>
          <a:ln w="9525">
            <a:solidFill>
              <a:schemeClr val="tx2"/>
            </a:solidFill>
            <a:round/>
            <a:headEnd/>
            <a:tailEnd/>
          </a:ln>
        </p:spPr>
        <p:txBody>
          <a:bodyPr wrap="none" anchor="ctr"/>
          <a:lstStyle/>
          <a:p>
            <a:endParaRPr lang="tr-TR"/>
          </a:p>
        </p:txBody>
      </p:sp>
      <p:sp>
        <p:nvSpPr>
          <p:cNvPr id="38929" name="Line 19"/>
          <p:cNvSpPr>
            <a:spLocks noChangeShapeType="1"/>
          </p:cNvSpPr>
          <p:nvPr/>
        </p:nvSpPr>
        <p:spPr bwMode="auto">
          <a:xfrm>
            <a:off x="4343400" y="3154363"/>
            <a:ext cx="0" cy="152400"/>
          </a:xfrm>
          <a:prstGeom prst="line">
            <a:avLst/>
          </a:prstGeom>
          <a:noFill/>
          <a:ln w="9525">
            <a:solidFill>
              <a:schemeClr val="tx2"/>
            </a:solidFill>
            <a:round/>
            <a:headEnd/>
            <a:tailEnd/>
          </a:ln>
        </p:spPr>
        <p:txBody>
          <a:bodyPr wrap="none" anchor="ctr"/>
          <a:lstStyle/>
          <a:p>
            <a:endParaRPr lang="tr-TR"/>
          </a:p>
        </p:txBody>
      </p:sp>
      <p:sp>
        <p:nvSpPr>
          <p:cNvPr id="38930" name="Line 20"/>
          <p:cNvSpPr>
            <a:spLocks noChangeShapeType="1"/>
          </p:cNvSpPr>
          <p:nvPr/>
        </p:nvSpPr>
        <p:spPr bwMode="auto">
          <a:xfrm>
            <a:off x="7086600" y="3078163"/>
            <a:ext cx="0" cy="152400"/>
          </a:xfrm>
          <a:prstGeom prst="line">
            <a:avLst/>
          </a:prstGeom>
          <a:noFill/>
          <a:ln w="9525">
            <a:solidFill>
              <a:schemeClr val="tx2"/>
            </a:solidFill>
            <a:round/>
            <a:headEnd/>
            <a:tailEnd/>
          </a:ln>
        </p:spPr>
        <p:txBody>
          <a:bodyPr wrap="none" anchor="ctr"/>
          <a:lstStyle/>
          <a:p>
            <a:endParaRPr lang="tr-TR"/>
          </a:p>
        </p:txBody>
      </p:sp>
      <p:sp>
        <p:nvSpPr>
          <p:cNvPr id="38931" name="Line 21"/>
          <p:cNvSpPr>
            <a:spLocks noChangeShapeType="1"/>
          </p:cNvSpPr>
          <p:nvPr/>
        </p:nvSpPr>
        <p:spPr bwMode="auto">
          <a:xfrm>
            <a:off x="1600200" y="3078163"/>
            <a:ext cx="0" cy="152400"/>
          </a:xfrm>
          <a:prstGeom prst="line">
            <a:avLst/>
          </a:prstGeom>
          <a:noFill/>
          <a:ln w="9525">
            <a:solidFill>
              <a:schemeClr val="tx2"/>
            </a:solidFill>
            <a:round/>
            <a:headEnd/>
            <a:tailEnd/>
          </a:ln>
        </p:spPr>
        <p:txBody>
          <a:bodyPr wrap="none" anchor="ctr"/>
          <a:lstStyle/>
          <a:p>
            <a:endParaRPr lang="tr-TR"/>
          </a:p>
        </p:txBody>
      </p:sp>
      <p:sp>
        <p:nvSpPr>
          <p:cNvPr id="38932" name="Line 22"/>
          <p:cNvSpPr>
            <a:spLocks noChangeShapeType="1"/>
          </p:cNvSpPr>
          <p:nvPr/>
        </p:nvSpPr>
        <p:spPr bwMode="auto">
          <a:xfrm flipH="1">
            <a:off x="1371600" y="3306763"/>
            <a:ext cx="2971800" cy="0"/>
          </a:xfrm>
          <a:prstGeom prst="line">
            <a:avLst/>
          </a:prstGeom>
          <a:noFill/>
          <a:ln w="9525">
            <a:solidFill>
              <a:schemeClr val="tx2"/>
            </a:solidFill>
            <a:round/>
            <a:headEnd/>
            <a:tailEnd/>
          </a:ln>
        </p:spPr>
        <p:txBody>
          <a:bodyPr wrap="none" anchor="ctr"/>
          <a:lstStyle/>
          <a:p>
            <a:endParaRPr lang="tr-TR"/>
          </a:p>
        </p:txBody>
      </p:sp>
      <p:sp>
        <p:nvSpPr>
          <p:cNvPr id="38933" name="Line 23"/>
          <p:cNvSpPr>
            <a:spLocks noChangeShapeType="1"/>
          </p:cNvSpPr>
          <p:nvPr/>
        </p:nvSpPr>
        <p:spPr bwMode="auto">
          <a:xfrm flipH="1">
            <a:off x="4343400" y="3306763"/>
            <a:ext cx="3276600" cy="0"/>
          </a:xfrm>
          <a:prstGeom prst="line">
            <a:avLst/>
          </a:prstGeom>
          <a:noFill/>
          <a:ln w="9525">
            <a:solidFill>
              <a:schemeClr val="tx2"/>
            </a:solidFill>
            <a:round/>
            <a:headEnd/>
            <a:tailEnd/>
          </a:ln>
        </p:spPr>
        <p:txBody>
          <a:bodyPr wrap="none" anchor="ctr"/>
          <a:lstStyle/>
          <a:p>
            <a:endParaRPr lang="tr-TR"/>
          </a:p>
        </p:txBody>
      </p:sp>
      <p:sp>
        <p:nvSpPr>
          <p:cNvPr id="38934" name="Line 25"/>
          <p:cNvSpPr>
            <a:spLocks noChangeShapeType="1"/>
          </p:cNvSpPr>
          <p:nvPr/>
        </p:nvSpPr>
        <p:spPr bwMode="auto">
          <a:xfrm>
            <a:off x="1371600" y="3306763"/>
            <a:ext cx="0" cy="838200"/>
          </a:xfrm>
          <a:prstGeom prst="line">
            <a:avLst/>
          </a:prstGeom>
          <a:noFill/>
          <a:ln w="9525">
            <a:solidFill>
              <a:schemeClr val="tx2"/>
            </a:solidFill>
            <a:round/>
            <a:headEnd type="diamond" w="med" len="med"/>
            <a:tailEnd type="triangle" w="med" len="med"/>
          </a:ln>
        </p:spPr>
        <p:txBody>
          <a:bodyPr wrap="none" anchor="ctr"/>
          <a:lstStyle/>
          <a:p>
            <a:endParaRPr lang="tr-TR"/>
          </a:p>
        </p:txBody>
      </p:sp>
      <p:sp>
        <p:nvSpPr>
          <p:cNvPr id="38935" name="Line 26"/>
          <p:cNvSpPr>
            <a:spLocks noChangeShapeType="1"/>
          </p:cNvSpPr>
          <p:nvPr/>
        </p:nvSpPr>
        <p:spPr bwMode="auto">
          <a:xfrm>
            <a:off x="3429000" y="3306763"/>
            <a:ext cx="0" cy="838200"/>
          </a:xfrm>
          <a:prstGeom prst="line">
            <a:avLst/>
          </a:prstGeom>
          <a:noFill/>
          <a:ln w="9525">
            <a:solidFill>
              <a:schemeClr val="tx2"/>
            </a:solidFill>
            <a:round/>
            <a:headEnd type="diamond" w="med" len="med"/>
            <a:tailEnd type="triangle" w="med" len="med"/>
          </a:ln>
        </p:spPr>
        <p:txBody>
          <a:bodyPr wrap="none" anchor="ctr"/>
          <a:lstStyle/>
          <a:p>
            <a:endParaRPr lang="tr-TR"/>
          </a:p>
        </p:txBody>
      </p:sp>
      <p:sp>
        <p:nvSpPr>
          <p:cNvPr id="38936" name="Line 27"/>
          <p:cNvSpPr>
            <a:spLocks noChangeShapeType="1"/>
          </p:cNvSpPr>
          <p:nvPr/>
        </p:nvSpPr>
        <p:spPr bwMode="auto">
          <a:xfrm>
            <a:off x="5486400" y="3306763"/>
            <a:ext cx="0" cy="838200"/>
          </a:xfrm>
          <a:prstGeom prst="line">
            <a:avLst/>
          </a:prstGeom>
          <a:noFill/>
          <a:ln w="9525">
            <a:solidFill>
              <a:schemeClr val="tx2"/>
            </a:solidFill>
            <a:round/>
            <a:headEnd type="diamond" w="med" len="med"/>
            <a:tailEnd type="triangle" w="med" len="med"/>
          </a:ln>
        </p:spPr>
        <p:txBody>
          <a:bodyPr wrap="none" anchor="ctr"/>
          <a:lstStyle/>
          <a:p>
            <a:endParaRPr lang="tr-TR"/>
          </a:p>
        </p:txBody>
      </p:sp>
      <p:sp>
        <p:nvSpPr>
          <p:cNvPr id="38937" name="Line 28"/>
          <p:cNvSpPr>
            <a:spLocks noChangeShapeType="1"/>
          </p:cNvSpPr>
          <p:nvPr/>
        </p:nvSpPr>
        <p:spPr bwMode="auto">
          <a:xfrm>
            <a:off x="7620000" y="3306763"/>
            <a:ext cx="0" cy="838200"/>
          </a:xfrm>
          <a:prstGeom prst="line">
            <a:avLst/>
          </a:prstGeom>
          <a:noFill/>
          <a:ln w="9525">
            <a:solidFill>
              <a:schemeClr val="tx2"/>
            </a:solidFill>
            <a:round/>
            <a:headEnd type="diamond" w="med" len="med"/>
            <a:tailEnd type="triangle" w="med" len="med"/>
          </a:ln>
        </p:spPr>
        <p:txBody>
          <a:bodyPr wrap="none" anchor="ctr"/>
          <a:lstStyle/>
          <a:p>
            <a:endParaRPr lang="tr-TR"/>
          </a:p>
        </p:txBody>
      </p:sp>
      <p:sp>
        <p:nvSpPr>
          <p:cNvPr id="38938" name="Text Box 29"/>
          <p:cNvSpPr txBox="1">
            <a:spLocks noChangeArrowheads="1"/>
          </p:cNvSpPr>
          <p:nvPr/>
        </p:nvSpPr>
        <p:spPr bwMode="auto">
          <a:xfrm>
            <a:off x="666750" y="5230813"/>
            <a:ext cx="1235075" cy="830262"/>
          </a:xfrm>
          <a:prstGeom prst="rect">
            <a:avLst/>
          </a:prstGeom>
          <a:solidFill>
            <a:schemeClr val="bg2"/>
          </a:solidFill>
          <a:ln w="9525">
            <a:noFill/>
            <a:miter lim="800000"/>
            <a:headEnd/>
            <a:tailEnd/>
          </a:ln>
        </p:spPr>
        <p:txBody>
          <a:bodyPr wrap="none">
            <a:spAutoFit/>
          </a:bodyPr>
          <a:lstStyle/>
          <a:p>
            <a:r>
              <a:rPr lang="tr-TR" sz="2400">
                <a:solidFill>
                  <a:schemeClr val="tx2"/>
                </a:solidFill>
              </a:rPr>
              <a:t>Derhal </a:t>
            </a:r>
          </a:p>
          <a:p>
            <a:r>
              <a:rPr lang="tr-TR" sz="2400">
                <a:solidFill>
                  <a:schemeClr val="tx2"/>
                </a:solidFill>
              </a:rPr>
              <a:t>Tedavi</a:t>
            </a:r>
          </a:p>
        </p:txBody>
      </p:sp>
      <p:sp>
        <p:nvSpPr>
          <p:cNvPr id="38939" name="Text Box 30"/>
          <p:cNvSpPr txBox="1">
            <a:spLocks noChangeArrowheads="1"/>
          </p:cNvSpPr>
          <p:nvPr/>
        </p:nvSpPr>
        <p:spPr bwMode="auto">
          <a:xfrm>
            <a:off x="2284413" y="5654675"/>
            <a:ext cx="2016125" cy="830263"/>
          </a:xfrm>
          <a:prstGeom prst="rect">
            <a:avLst/>
          </a:prstGeom>
          <a:solidFill>
            <a:schemeClr val="bg2"/>
          </a:solidFill>
          <a:ln w="9525">
            <a:noFill/>
            <a:miter lim="800000"/>
            <a:headEnd/>
            <a:tailEnd/>
          </a:ln>
        </p:spPr>
        <p:txBody>
          <a:bodyPr wrap="none">
            <a:spAutoFit/>
          </a:bodyPr>
          <a:lstStyle/>
          <a:p>
            <a:r>
              <a:rPr lang="tr-TR" sz="2400">
                <a:solidFill>
                  <a:schemeClr val="tx2"/>
                </a:solidFill>
              </a:rPr>
              <a:t>Bekletilmesi </a:t>
            </a:r>
          </a:p>
          <a:p>
            <a:r>
              <a:rPr lang="tr-TR" sz="2400">
                <a:solidFill>
                  <a:schemeClr val="tx2"/>
                </a:solidFill>
              </a:rPr>
              <a:t>uygun</a:t>
            </a:r>
          </a:p>
        </p:txBody>
      </p:sp>
      <p:sp>
        <p:nvSpPr>
          <p:cNvPr id="38940" name="Text Box 31"/>
          <p:cNvSpPr txBox="1">
            <a:spLocks noChangeArrowheads="1"/>
          </p:cNvSpPr>
          <p:nvPr/>
        </p:nvSpPr>
        <p:spPr bwMode="auto">
          <a:xfrm>
            <a:off x="4802188" y="5257800"/>
            <a:ext cx="1363662" cy="830263"/>
          </a:xfrm>
          <a:prstGeom prst="rect">
            <a:avLst/>
          </a:prstGeom>
          <a:solidFill>
            <a:schemeClr val="bg2"/>
          </a:solidFill>
          <a:ln w="9525">
            <a:noFill/>
            <a:miter lim="800000"/>
            <a:headEnd/>
            <a:tailEnd/>
          </a:ln>
        </p:spPr>
        <p:txBody>
          <a:bodyPr wrap="none">
            <a:spAutoFit/>
          </a:bodyPr>
          <a:lstStyle/>
          <a:p>
            <a:r>
              <a:rPr lang="tr-TR" sz="2400">
                <a:solidFill>
                  <a:schemeClr val="tx2"/>
                </a:solidFill>
              </a:rPr>
              <a:t>Minimal </a:t>
            </a:r>
          </a:p>
          <a:p>
            <a:r>
              <a:rPr lang="tr-TR" sz="2400">
                <a:solidFill>
                  <a:schemeClr val="tx2"/>
                </a:solidFill>
              </a:rPr>
              <a:t>tedavi</a:t>
            </a:r>
          </a:p>
        </p:txBody>
      </p:sp>
      <p:sp>
        <p:nvSpPr>
          <p:cNvPr id="38941" name="Text Box 32"/>
          <p:cNvSpPr txBox="1">
            <a:spLocks noChangeArrowheads="1"/>
          </p:cNvSpPr>
          <p:nvPr/>
        </p:nvSpPr>
        <p:spPr bwMode="auto">
          <a:xfrm>
            <a:off x="6605588" y="5654675"/>
            <a:ext cx="2127250" cy="830263"/>
          </a:xfrm>
          <a:prstGeom prst="rect">
            <a:avLst/>
          </a:prstGeom>
          <a:solidFill>
            <a:schemeClr val="bg2"/>
          </a:solidFill>
          <a:ln w="9525">
            <a:noFill/>
            <a:miter lim="800000"/>
            <a:headEnd/>
            <a:tailEnd/>
          </a:ln>
        </p:spPr>
        <p:txBody>
          <a:bodyPr wrap="none">
            <a:spAutoFit/>
          </a:bodyPr>
          <a:lstStyle/>
          <a:p>
            <a:r>
              <a:rPr lang="tr-TR" sz="2400">
                <a:solidFill>
                  <a:schemeClr val="tx2"/>
                </a:solidFill>
              </a:rPr>
              <a:t>Yaşama şansı </a:t>
            </a:r>
          </a:p>
          <a:p>
            <a:r>
              <a:rPr lang="tr-TR" sz="2400">
                <a:solidFill>
                  <a:schemeClr val="tx2"/>
                </a:solidFill>
              </a:rPr>
              <a:t>zayıf</a:t>
            </a:r>
          </a:p>
        </p:txBody>
      </p:sp>
      <p:sp>
        <p:nvSpPr>
          <p:cNvPr id="38942" name="AutoShape 33"/>
          <p:cNvSpPr>
            <a:spLocks noChangeArrowheads="1"/>
          </p:cNvSpPr>
          <p:nvPr/>
        </p:nvSpPr>
        <p:spPr bwMode="auto">
          <a:xfrm>
            <a:off x="1295400" y="4724400"/>
            <a:ext cx="76200" cy="533400"/>
          </a:xfrm>
          <a:prstGeom prst="downArrow">
            <a:avLst>
              <a:gd name="adj1" fmla="val 50000"/>
              <a:gd name="adj2" fmla="val 175000"/>
            </a:avLst>
          </a:prstGeom>
          <a:solidFill>
            <a:srgbClr val="CC0000"/>
          </a:solidFill>
          <a:ln w="9525">
            <a:solidFill>
              <a:schemeClr val="tx2"/>
            </a:solidFill>
            <a:miter lim="800000"/>
            <a:headEnd/>
            <a:tailEnd/>
          </a:ln>
        </p:spPr>
        <p:txBody>
          <a:bodyPr wrap="none" anchor="ctr"/>
          <a:lstStyle/>
          <a:p>
            <a:endParaRPr lang="en-US"/>
          </a:p>
        </p:txBody>
      </p:sp>
      <p:sp>
        <p:nvSpPr>
          <p:cNvPr id="38943" name="AutoShape 34"/>
          <p:cNvSpPr>
            <a:spLocks noChangeArrowheads="1"/>
          </p:cNvSpPr>
          <p:nvPr/>
        </p:nvSpPr>
        <p:spPr bwMode="auto">
          <a:xfrm>
            <a:off x="5410200" y="4724400"/>
            <a:ext cx="76200" cy="533400"/>
          </a:xfrm>
          <a:prstGeom prst="downArrow">
            <a:avLst>
              <a:gd name="adj1" fmla="val 50000"/>
              <a:gd name="adj2" fmla="val 175000"/>
            </a:avLst>
          </a:prstGeom>
          <a:solidFill>
            <a:srgbClr val="CC0000"/>
          </a:solidFill>
          <a:ln w="9525">
            <a:solidFill>
              <a:schemeClr val="tx2"/>
            </a:solidFill>
            <a:miter lim="800000"/>
            <a:headEnd/>
            <a:tailEnd/>
          </a:ln>
        </p:spPr>
        <p:txBody>
          <a:bodyPr wrap="none" anchor="ctr"/>
          <a:lstStyle/>
          <a:p>
            <a:endParaRPr lang="en-US"/>
          </a:p>
        </p:txBody>
      </p:sp>
      <p:sp>
        <p:nvSpPr>
          <p:cNvPr id="38944" name="AutoShape 35"/>
          <p:cNvSpPr>
            <a:spLocks noChangeArrowheads="1"/>
          </p:cNvSpPr>
          <p:nvPr/>
        </p:nvSpPr>
        <p:spPr bwMode="auto">
          <a:xfrm>
            <a:off x="3429000" y="4724400"/>
            <a:ext cx="76200" cy="990600"/>
          </a:xfrm>
          <a:prstGeom prst="downArrow">
            <a:avLst>
              <a:gd name="adj1" fmla="val 50000"/>
              <a:gd name="adj2" fmla="val 325000"/>
            </a:avLst>
          </a:prstGeom>
          <a:solidFill>
            <a:srgbClr val="CC0000"/>
          </a:solidFill>
          <a:ln w="9525">
            <a:solidFill>
              <a:schemeClr val="tx2"/>
            </a:solidFill>
            <a:miter lim="800000"/>
            <a:headEnd/>
            <a:tailEnd/>
          </a:ln>
        </p:spPr>
        <p:txBody>
          <a:bodyPr wrap="none" anchor="ctr"/>
          <a:lstStyle/>
          <a:p>
            <a:endParaRPr lang="en-US"/>
          </a:p>
        </p:txBody>
      </p:sp>
      <p:sp>
        <p:nvSpPr>
          <p:cNvPr id="38945" name="AutoShape 36"/>
          <p:cNvSpPr>
            <a:spLocks noChangeArrowheads="1"/>
          </p:cNvSpPr>
          <p:nvPr/>
        </p:nvSpPr>
        <p:spPr bwMode="auto">
          <a:xfrm>
            <a:off x="7620000" y="4724400"/>
            <a:ext cx="76200" cy="990600"/>
          </a:xfrm>
          <a:prstGeom prst="downArrow">
            <a:avLst>
              <a:gd name="adj1" fmla="val 50000"/>
              <a:gd name="adj2" fmla="val 325000"/>
            </a:avLst>
          </a:prstGeom>
          <a:solidFill>
            <a:srgbClr val="CC0000"/>
          </a:solidFill>
          <a:ln w="9525">
            <a:solidFill>
              <a:schemeClr val="tx2"/>
            </a:solidFill>
            <a:miter lim="800000"/>
            <a:headEnd/>
            <a:tailEnd/>
          </a:ln>
        </p:spPr>
        <p:txBody>
          <a:bodyPr wrap="none" anchor="ctr"/>
          <a:lstStyle/>
          <a:p>
            <a:endParaRPr lang="en-US"/>
          </a:p>
        </p:txBody>
      </p:sp>
      <p:sp>
        <p:nvSpPr>
          <p:cNvPr id="37" name="Title 1"/>
          <p:cNvSpPr txBox="1">
            <a:spLocks/>
          </p:cNvSpPr>
          <p:nvPr/>
        </p:nvSpPr>
        <p:spPr>
          <a:xfrm>
            <a:off x="228600" y="-152400"/>
            <a:ext cx="8686800" cy="16002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FF0000"/>
                </a:solidFill>
                <a:effectLst/>
                <a:uLnTx/>
                <a:uFillTx/>
                <a:latin typeface="Comic Sans MS" pitchFamily="66" charset="0"/>
                <a:ea typeface="+mj-ea"/>
                <a:cs typeface="+mj-cs"/>
              </a:rPr>
              <a:t>Olay Yeri Yönetimi</a:t>
            </a:r>
            <a:endParaRPr kumimoji="0" lang="en-US" sz="2800" b="1" i="0" u="none" strike="noStrike" kern="1200" cap="none" spc="0" normalizeH="0" baseline="0" noProof="0" dirty="0">
              <a:ln>
                <a:noFill/>
              </a:ln>
              <a:solidFill>
                <a:srgbClr val="FF0000"/>
              </a:solidFill>
              <a:effectLst/>
              <a:uLnTx/>
              <a:uFillTx/>
              <a:latin typeface="Comic Sans MS" pitchFamily="66" charset="0"/>
              <a:ea typeface="+mj-ea"/>
              <a:cs typeface="+mj-cs"/>
            </a:endParaRPr>
          </a:p>
        </p:txBody>
      </p:sp>
    </p:spTree>
    <p:extLst>
      <p:ext uri="{BB962C8B-B14F-4D97-AF65-F5344CB8AC3E}">
        <p14:creationId xmlns:p14="http://schemas.microsoft.com/office/powerpoint/2010/main" val="3971211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0" y="228600"/>
            <a:ext cx="9144000" cy="1143000"/>
          </a:xfrm>
          <a:noFill/>
          <a:ln/>
        </p:spPr>
        <p:txBody>
          <a:bodyPr/>
          <a:lstStyle/>
          <a:p>
            <a:r>
              <a:rPr lang="tr-TR" sz="3200" dirty="0">
                <a:solidFill>
                  <a:srgbClr val="FF0000"/>
                </a:solidFill>
                <a:latin typeface="Comic Sans MS" pitchFamily="66" charset="0"/>
              </a:rPr>
              <a:t>KBRN MEVZUATI</a:t>
            </a:r>
            <a:endParaRPr lang="tr-TR" sz="4000" dirty="0">
              <a:solidFill>
                <a:srgbClr val="FF0000"/>
              </a:solidFill>
              <a:latin typeface="Comic Sans MS" pitchFamily="66" charset="0"/>
            </a:endParaRPr>
          </a:p>
        </p:txBody>
      </p:sp>
      <p:pic>
        <p:nvPicPr>
          <p:cNvPr id="6" name="Picture 4"/>
          <p:cNvPicPr>
            <a:picLocks noChangeAspect="1"/>
          </p:cNvPicPr>
          <p:nvPr/>
        </p:nvPicPr>
        <p:blipFill>
          <a:blip r:embed="rId2" cstate="print"/>
          <a:stretch>
            <a:fillRect/>
          </a:stretch>
        </p:blipFill>
        <p:spPr>
          <a:xfrm>
            <a:off x="7992594" y="71414"/>
            <a:ext cx="1080000" cy="1080000"/>
          </a:xfrm>
          <a:prstGeom prst="rect">
            <a:avLst/>
          </a:prstGeom>
        </p:spPr>
      </p:pic>
      <p:pic>
        <p:nvPicPr>
          <p:cNvPr id="8" name="Picture 1"/>
          <p:cNvPicPr>
            <a:picLocks noChangeAspect="1"/>
          </p:cNvPicPr>
          <p:nvPr/>
        </p:nvPicPr>
        <p:blipFill>
          <a:blip r:embed="rId3"/>
          <a:stretch>
            <a:fillRect/>
          </a:stretch>
        </p:blipFill>
        <p:spPr>
          <a:xfrm>
            <a:off x="-32" y="0"/>
            <a:ext cx="1214446" cy="1142984"/>
          </a:xfrm>
          <a:prstGeom prst="rect">
            <a:avLst/>
          </a:prstGeom>
        </p:spPr>
      </p:pic>
      <p:sp>
        <p:nvSpPr>
          <p:cNvPr id="9" name="Content Placeholder 2"/>
          <p:cNvSpPr>
            <a:spLocks noGrp="1"/>
          </p:cNvSpPr>
          <p:nvPr>
            <p:ph idx="1"/>
          </p:nvPr>
        </p:nvSpPr>
        <p:spPr>
          <a:xfrm>
            <a:off x="457200" y="2244770"/>
            <a:ext cx="8229600" cy="4325112"/>
          </a:xfrm>
        </p:spPr>
        <p:txBody>
          <a:bodyPr>
            <a:normAutofit/>
          </a:bodyPr>
          <a:lstStyle/>
          <a:p>
            <a:pPr algn="just">
              <a:lnSpc>
                <a:spcPct val="150000"/>
              </a:lnSpc>
              <a:buFont typeface="Wingdings" pitchFamily="2" charset="2"/>
              <a:buChar char="§"/>
            </a:pPr>
            <a:r>
              <a:rPr lang="tr-TR" sz="2800" dirty="0">
                <a:latin typeface="Comic Sans MS" pitchFamily="66" charset="0"/>
                <a:cs typeface="Arial" pitchFamily="34" charset="0"/>
              </a:rPr>
              <a:t>Kimyasal Silahlar Sözleşmesi (1997)</a:t>
            </a:r>
          </a:p>
          <a:p>
            <a:pPr algn="just">
              <a:lnSpc>
                <a:spcPct val="150000"/>
              </a:lnSpc>
              <a:buFont typeface="Wingdings" pitchFamily="2" charset="2"/>
              <a:buChar char="§"/>
            </a:pPr>
            <a:r>
              <a:rPr lang="tr-TR" sz="2800" dirty="0">
                <a:latin typeface="Comic Sans MS" pitchFamily="66" charset="0"/>
                <a:cs typeface="Arial" pitchFamily="34" charset="0"/>
              </a:rPr>
              <a:t>Biyolojik Silahlar Sözleşmesi (1974)</a:t>
            </a:r>
          </a:p>
          <a:p>
            <a:pPr algn="just">
              <a:spcAft>
                <a:spcPts val="600"/>
              </a:spcAft>
              <a:buFont typeface="Wingdings" pitchFamily="2" charset="2"/>
              <a:buChar char="§"/>
            </a:pPr>
            <a:r>
              <a:rPr lang="tr-TR" sz="2800" dirty="0">
                <a:latin typeface="Comic Sans MS" pitchFamily="66" charset="0"/>
                <a:cs typeface="Arial" pitchFamily="34" charset="0"/>
              </a:rPr>
              <a:t>Nükleer Silahların Yayılmasının Önlenmesi Antlaşması (1980)</a:t>
            </a:r>
          </a:p>
          <a:p>
            <a:pPr algn="just">
              <a:buFont typeface="Wingdings" pitchFamily="2" charset="2"/>
              <a:buChar char="§"/>
            </a:pPr>
            <a:r>
              <a:rPr lang="tr-TR" sz="2800" dirty="0">
                <a:latin typeface="Comic Sans MS" pitchFamily="66" charset="0"/>
                <a:cs typeface="Arial" pitchFamily="34" charset="0"/>
              </a:rPr>
              <a:t>Nükleer Denemelerin Kapsamlı Yasaklanması Antlaşması (1999)</a:t>
            </a:r>
          </a:p>
          <a:p>
            <a:endParaRPr lang="tr-TR" sz="2800" dirty="0">
              <a:latin typeface="Comic Sans MS" pitchFamily="66" charset="0"/>
            </a:endParaRPr>
          </a:p>
        </p:txBody>
      </p:sp>
      <p:sp>
        <p:nvSpPr>
          <p:cNvPr id="10" name="Title 1"/>
          <p:cNvSpPr txBox="1">
            <a:spLocks/>
          </p:cNvSpPr>
          <p:nvPr/>
        </p:nvSpPr>
        <p:spPr>
          <a:xfrm>
            <a:off x="179882" y="1366590"/>
            <a:ext cx="8892712"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sng" strike="noStrike" kern="1200" cap="none" spc="0" normalizeH="0" baseline="0" noProof="0" dirty="0">
                <a:ln>
                  <a:noFill/>
                </a:ln>
                <a:effectLst/>
                <a:uLnTx/>
                <a:uFillTx/>
                <a:latin typeface="Comic Sans MS" pitchFamily="66" charset="0"/>
                <a:ea typeface="+mj-ea"/>
                <a:cs typeface="+mj-cs"/>
              </a:rPr>
              <a:t>Türkiye’nin taraf olduğu  uluslararası anlaşmalar</a:t>
            </a:r>
            <a:r>
              <a:rPr kumimoji="0" lang="tr-TR" sz="2400" b="1" i="1" u="sng" strike="noStrike" kern="1200" cap="none" spc="0" normalizeH="0" baseline="0" noProof="0" dirty="0">
                <a:ln>
                  <a:noFill/>
                </a:ln>
                <a:effectLst/>
                <a:uLnTx/>
                <a:uFillTx/>
                <a:latin typeface="Comic Sans MS" pitchFamily="66" charset="0"/>
                <a:ea typeface="+mj-ea"/>
                <a:cs typeface="+mj-cs"/>
              </a:rPr>
              <a:t/>
            </a:r>
            <a:br>
              <a:rPr kumimoji="0" lang="tr-TR" sz="2400" b="1" i="1" u="sng" strike="noStrike" kern="1200" cap="none" spc="0" normalizeH="0" baseline="0" noProof="0" dirty="0">
                <a:ln>
                  <a:noFill/>
                </a:ln>
                <a:effectLst/>
                <a:uLnTx/>
                <a:uFillTx/>
                <a:latin typeface="Comic Sans MS" pitchFamily="66" charset="0"/>
                <a:ea typeface="+mj-ea"/>
                <a:cs typeface="+mj-cs"/>
              </a:rPr>
            </a:br>
            <a:endParaRPr kumimoji="0" lang="tr-TR" sz="2400" b="1" i="0" u="sng" strike="noStrike" kern="1200" cap="none" spc="0" normalizeH="0" baseline="0" noProof="0" dirty="0">
              <a:ln>
                <a:noFill/>
              </a:ln>
              <a:effectLst/>
              <a:uLnTx/>
              <a:uFillTx/>
              <a:latin typeface="Comic Sans MS" pitchFamily="66" charset="0"/>
              <a:ea typeface="+mj-ea"/>
              <a:cs typeface="+mj-cs"/>
            </a:endParaRPr>
          </a:p>
        </p:txBody>
      </p:sp>
    </p:spTree>
    <p:extLst>
      <p:ext uri="{BB962C8B-B14F-4D97-AF65-F5344CB8AC3E}">
        <p14:creationId xmlns:p14="http://schemas.microsoft.com/office/powerpoint/2010/main" val="2961106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0" y="1196751"/>
            <a:ext cx="9144000" cy="4559471"/>
          </a:xfrm>
        </p:spPr>
        <p:txBody>
          <a:bodyPr>
            <a:noAutofit/>
          </a:bodyPr>
          <a:lstStyle/>
          <a:p>
            <a:pPr>
              <a:spcBef>
                <a:spcPts val="300"/>
              </a:spcBef>
              <a:buClr>
                <a:schemeClr val="tx1"/>
              </a:buClr>
              <a:buFont typeface="Arial" pitchFamily="34" charset="0"/>
              <a:buChar char="•"/>
            </a:pPr>
            <a:r>
              <a:rPr lang="tr-TR" sz="2000" dirty="0">
                <a:latin typeface="Comic Sans MS" pitchFamily="66" charset="0"/>
              </a:rPr>
              <a:t>Sivil Savunma Bakımından Halk Tarafından Yapılacak Teşkilat ve Alınacak Tedbirleri Hakkında Yönetmelik (1966)</a:t>
            </a:r>
          </a:p>
          <a:p>
            <a:pPr>
              <a:spcBef>
                <a:spcPts val="300"/>
              </a:spcBef>
              <a:buClr>
                <a:schemeClr val="tx1"/>
              </a:buClr>
              <a:buFont typeface="Arial" pitchFamily="34" charset="0"/>
              <a:buChar char="•"/>
            </a:pPr>
            <a:r>
              <a:rPr lang="tr-TR" sz="2000" dirty="0">
                <a:latin typeface="Comic Sans MS" pitchFamily="66" charset="0"/>
              </a:rPr>
              <a:t>Sivil Savunma İkaz ve Alarm Merkezleri ile Radyolojik Savunma Teşkilatının Kuruluş, Görev ve Çalışma Şekilleri Hakkında Yönerge (1974),</a:t>
            </a:r>
          </a:p>
          <a:p>
            <a:pPr>
              <a:spcBef>
                <a:spcPts val="300"/>
              </a:spcBef>
              <a:buClr>
                <a:schemeClr val="tx1"/>
              </a:buClr>
              <a:buFont typeface="Arial" pitchFamily="34" charset="0"/>
              <a:buChar char="•"/>
            </a:pPr>
            <a:r>
              <a:rPr lang="tr-TR" sz="2000" dirty="0">
                <a:latin typeface="Comic Sans MS" pitchFamily="66" charset="0"/>
              </a:rPr>
              <a:t>Türkiye Atom Enerjisi Kurumu Kanunu (1982),</a:t>
            </a:r>
          </a:p>
          <a:p>
            <a:pPr>
              <a:spcBef>
                <a:spcPts val="300"/>
              </a:spcBef>
              <a:buClr>
                <a:schemeClr val="tx1"/>
              </a:buClr>
              <a:buFont typeface="Arial" pitchFamily="34" charset="0"/>
              <a:buChar char="•"/>
            </a:pPr>
            <a:r>
              <a:rPr lang="tr-TR" sz="2000" dirty="0">
                <a:latin typeface="Comic Sans MS" pitchFamily="66" charset="0"/>
              </a:rPr>
              <a:t>Radyasyon Güvenliği Tüzüğü (1984),</a:t>
            </a:r>
          </a:p>
          <a:p>
            <a:pPr>
              <a:spcBef>
                <a:spcPts val="300"/>
              </a:spcBef>
              <a:buClr>
                <a:schemeClr val="tx1"/>
              </a:buClr>
              <a:buFont typeface="Arial" pitchFamily="34" charset="0"/>
              <a:buChar char="•"/>
            </a:pPr>
            <a:r>
              <a:rPr lang="tr-TR" sz="2000" dirty="0">
                <a:latin typeface="Comic Sans MS" pitchFamily="66" charset="0"/>
              </a:rPr>
              <a:t>Türkiye Atom Enerjisi Kurumu Nükleer ve Radyolojik Tehlike Durumu Uygulama Planı (1994)</a:t>
            </a:r>
          </a:p>
          <a:p>
            <a:pPr>
              <a:spcBef>
                <a:spcPts val="300"/>
              </a:spcBef>
              <a:buClr>
                <a:schemeClr val="tx1"/>
              </a:buClr>
              <a:buFont typeface="Arial" pitchFamily="34" charset="0"/>
              <a:buChar char="•"/>
            </a:pPr>
            <a:r>
              <a:rPr lang="tr-TR" sz="2000" dirty="0">
                <a:latin typeface="Comic Sans MS" pitchFamily="66" charset="0"/>
              </a:rPr>
              <a:t>Nükleer ve Radyolojik Tehlike Durumu Ulusal Uygulama Yönetmeliği (2000)</a:t>
            </a:r>
          </a:p>
          <a:p>
            <a:pPr>
              <a:spcBef>
                <a:spcPts val="300"/>
              </a:spcBef>
              <a:buClr>
                <a:schemeClr val="tx1"/>
              </a:buClr>
              <a:buFont typeface="Arial" pitchFamily="34" charset="0"/>
              <a:buChar char="•"/>
            </a:pPr>
            <a:r>
              <a:rPr lang="tr-TR" sz="2000" dirty="0">
                <a:latin typeface="Comic Sans MS" pitchFamily="66" charset="0"/>
              </a:rPr>
              <a:t>TSK KBRN Sürekli Yönergesi</a:t>
            </a:r>
          </a:p>
          <a:p>
            <a:pPr>
              <a:spcBef>
                <a:spcPts val="300"/>
              </a:spcBef>
              <a:buClr>
                <a:schemeClr val="tx1"/>
              </a:buClr>
              <a:buFont typeface="Arial" pitchFamily="34" charset="0"/>
              <a:buChar char="•"/>
            </a:pPr>
            <a:r>
              <a:rPr lang="tr-TR" sz="2000" dirty="0">
                <a:latin typeface="Comic Sans MS" pitchFamily="66" charset="0"/>
              </a:rPr>
              <a:t>GATA Kitlesel Hastalanma ve Yaralanma Yönergesi (2010)</a:t>
            </a:r>
          </a:p>
          <a:p>
            <a:pPr>
              <a:spcBef>
                <a:spcPts val="300"/>
              </a:spcBef>
              <a:buClr>
                <a:schemeClr val="tx1"/>
              </a:buClr>
              <a:buFont typeface="Arial" pitchFamily="34" charset="0"/>
              <a:buChar char="•"/>
            </a:pPr>
            <a:r>
              <a:rPr lang="tr-TR" sz="2000" dirty="0">
                <a:latin typeface="Comic Sans MS" pitchFamily="66" charset="0"/>
              </a:rPr>
              <a:t>TSK Tıbbi KBRN Savunması Yönergesi (2011)</a:t>
            </a:r>
          </a:p>
          <a:p>
            <a:pPr>
              <a:spcBef>
                <a:spcPts val="300"/>
              </a:spcBef>
              <a:buClr>
                <a:schemeClr val="tx1"/>
              </a:buClr>
              <a:buFont typeface="Arial" pitchFamily="34" charset="0"/>
              <a:buChar char="•"/>
            </a:pPr>
            <a:r>
              <a:rPr lang="tr-TR" sz="2000" dirty="0">
                <a:latin typeface="Comic Sans MS" pitchFamily="66" charset="0"/>
                <a:ea typeface="ＭＳ Ｐゴシック" pitchFamily="34" charset="-128"/>
              </a:rPr>
              <a:t>"Kimyasal, Biyolojik, Radyolojik ve Nükleer Tehlikelere Dair Görev Yönetmeliği” (2012)</a:t>
            </a:r>
            <a:endParaRPr lang="tr-TR" sz="2000" dirty="0">
              <a:latin typeface="Comic Sans MS" pitchFamily="66" charset="0"/>
            </a:endParaRPr>
          </a:p>
        </p:txBody>
      </p:sp>
      <p:sp>
        <p:nvSpPr>
          <p:cNvPr id="51206" name="Rectangle 6"/>
          <p:cNvSpPr>
            <a:spLocks noGrp="1" noChangeArrowheads="1"/>
          </p:cNvSpPr>
          <p:nvPr>
            <p:ph type="title"/>
          </p:nvPr>
        </p:nvSpPr>
        <p:spPr>
          <a:xfrm>
            <a:off x="0" y="228600"/>
            <a:ext cx="9144000" cy="1143000"/>
          </a:xfrm>
          <a:noFill/>
          <a:ln/>
        </p:spPr>
        <p:txBody>
          <a:bodyPr/>
          <a:lstStyle/>
          <a:p>
            <a:r>
              <a:rPr lang="tr-TR" sz="3200" dirty="0">
                <a:solidFill>
                  <a:srgbClr val="FF0000"/>
                </a:solidFill>
                <a:latin typeface="Comic Sans MS" pitchFamily="66" charset="0"/>
              </a:rPr>
              <a:t>KBRN MEVZUATI</a:t>
            </a:r>
            <a:endParaRPr lang="tr-TR" sz="4000" dirty="0">
              <a:solidFill>
                <a:srgbClr val="FF0000"/>
              </a:solidFill>
              <a:latin typeface="Comic Sans MS" pitchFamily="66" charset="0"/>
            </a:endParaRPr>
          </a:p>
        </p:txBody>
      </p:sp>
      <p:pic>
        <p:nvPicPr>
          <p:cNvPr id="51207" name="Picture 7" descr="C:\Program Files\Common Files\Microsoft Shared\Clipart\cagcat50\BS00554_.wmf"/>
          <p:cNvPicPr>
            <a:picLocks noChangeAspect="1" noChangeArrowheads="1"/>
          </p:cNvPicPr>
          <p:nvPr/>
        </p:nvPicPr>
        <p:blipFill>
          <a:blip r:embed="rId2" cstate="print"/>
          <a:srcRect/>
          <a:stretch>
            <a:fillRect/>
          </a:stretch>
        </p:blipFill>
        <p:spPr bwMode="auto">
          <a:xfrm>
            <a:off x="8001000" y="5861050"/>
            <a:ext cx="1143000" cy="996950"/>
          </a:xfrm>
          <a:prstGeom prst="rect">
            <a:avLst/>
          </a:prstGeom>
          <a:noFill/>
        </p:spPr>
      </p:pic>
      <p:pic>
        <p:nvPicPr>
          <p:cNvPr id="6" name="Picture 4"/>
          <p:cNvPicPr>
            <a:picLocks noChangeAspect="1"/>
          </p:cNvPicPr>
          <p:nvPr/>
        </p:nvPicPr>
        <p:blipFill>
          <a:blip r:embed="rId3" cstate="print"/>
          <a:stretch>
            <a:fillRect/>
          </a:stretch>
        </p:blipFill>
        <p:spPr>
          <a:xfrm>
            <a:off x="7992594" y="71414"/>
            <a:ext cx="1080000" cy="1080000"/>
          </a:xfrm>
          <a:prstGeom prst="rect">
            <a:avLst/>
          </a:prstGeom>
        </p:spPr>
      </p:pic>
      <p:pic>
        <p:nvPicPr>
          <p:cNvPr id="8" name="Picture 1"/>
          <p:cNvPicPr>
            <a:picLocks noChangeAspect="1"/>
          </p:cNvPicPr>
          <p:nvPr/>
        </p:nvPicPr>
        <p:blipFill>
          <a:blip r:embed="rId4"/>
          <a:stretch>
            <a:fillRect/>
          </a:stretch>
        </p:blipFill>
        <p:spPr>
          <a:xfrm>
            <a:off x="-32" y="0"/>
            <a:ext cx="1214446" cy="1142984"/>
          </a:xfrm>
          <a:prstGeom prst="rect">
            <a:avLst/>
          </a:prstGeom>
        </p:spPr>
      </p:pic>
    </p:spTree>
    <p:extLst>
      <p:ext uri="{BB962C8B-B14F-4D97-AF65-F5344CB8AC3E}">
        <p14:creationId xmlns:p14="http://schemas.microsoft.com/office/powerpoint/2010/main" val="2961106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1117600" y="125759"/>
            <a:ext cx="6908800" cy="1143001"/>
          </a:xfrm>
          <a:noFill/>
          <a:ln w="9525"/>
        </p:spPr>
        <p:txBody>
          <a:bodyPr>
            <a:normAutofit/>
          </a:bodyPr>
          <a:lstStyle/>
          <a:p>
            <a:r>
              <a:rPr lang="tr-TR" sz="2800" b="1" dirty="0">
                <a:solidFill>
                  <a:srgbClr val="FF0000"/>
                </a:solidFill>
                <a:latin typeface="Comic Sans MS" panose="030F0702030302020204" pitchFamily="66" charset="0"/>
                <a:ea typeface="ＭＳ Ｐゴシック" pitchFamily="34" charset="-128"/>
              </a:rPr>
              <a:t>TÜRKİYE’DE KBRN YAPILANMASI </a:t>
            </a:r>
            <a:endParaRPr lang="tr-TR" sz="2800" b="1" dirty="0">
              <a:solidFill>
                <a:srgbClr val="FF0000"/>
              </a:solidFill>
              <a:effectLst/>
              <a:latin typeface="Comic Sans MS" panose="030F0702030302020204" pitchFamily="66" charset="0"/>
              <a:ea typeface="ＭＳ Ｐゴシック" pitchFamily="34" charset="-128"/>
            </a:endParaRPr>
          </a:p>
        </p:txBody>
      </p:sp>
      <p:sp>
        <p:nvSpPr>
          <p:cNvPr id="21506" name="Rectangle 3"/>
          <p:cNvSpPr>
            <a:spLocks noGrp="1" noChangeArrowheads="1"/>
          </p:cNvSpPr>
          <p:nvPr>
            <p:ph type="body" idx="4294967295"/>
          </p:nvPr>
        </p:nvSpPr>
        <p:spPr>
          <a:xfrm>
            <a:off x="538857" y="1484784"/>
            <a:ext cx="8209607" cy="5112568"/>
          </a:xfrm>
        </p:spPr>
        <p:txBody>
          <a:bodyPr>
            <a:normAutofit/>
          </a:bodyPr>
          <a:lstStyle/>
          <a:p>
            <a:pPr>
              <a:lnSpc>
                <a:spcPct val="120000"/>
              </a:lnSpc>
              <a:buFont typeface="Wingdings" charset="2"/>
              <a:buChar char="ü"/>
            </a:pPr>
            <a:r>
              <a:rPr lang="tr-TR" sz="2400" dirty="0">
                <a:latin typeface="Comic Sans MS" panose="030F0702030302020204" pitchFamily="66" charset="0"/>
                <a:ea typeface="ＭＳ Ｐゴシック" pitchFamily="34" charset="-128"/>
              </a:rPr>
              <a:t>Afet ve Acil Durum Yönetimi Başkanlığı (AFAD)</a:t>
            </a:r>
          </a:p>
          <a:p>
            <a:pPr lvl="1">
              <a:lnSpc>
                <a:spcPct val="120000"/>
              </a:lnSpc>
              <a:buFont typeface="Wingdings" charset="2"/>
              <a:buChar char="v"/>
            </a:pPr>
            <a:r>
              <a:rPr lang="tr-TR" sz="2000" dirty="0">
                <a:latin typeface="Comic Sans MS" panose="030F0702030302020204" pitchFamily="66" charset="0"/>
                <a:ea typeface="ＭＳ Ｐゴシック" pitchFamily="34" charset="-128"/>
              </a:rPr>
              <a:t>5902 sayılı kanun gereği Başbakanlık Afet ve Acil Durum Yönetimi Başkanlığı tarafından hazırlanan ve 03.05.2012 gün ve 28281 sayılı Resmi Gazetede yayımlanan </a:t>
            </a:r>
            <a:r>
              <a:rPr lang="tr-TR" sz="2000" dirty="0">
                <a:solidFill>
                  <a:srgbClr val="0000FF"/>
                </a:solidFill>
                <a:latin typeface="Comic Sans MS" panose="030F0702030302020204" pitchFamily="66" charset="0"/>
                <a:ea typeface="ＭＳ Ｐゴシック" pitchFamily="34" charset="-128"/>
              </a:rPr>
              <a:t>"Kimyasal, Biyolojik, Radyolojik ve Nükleer Tehlikelere Dair Görev Yönetmelik" </a:t>
            </a:r>
            <a:r>
              <a:rPr lang="tr-TR" sz="2000" dirty="0">
                <a:latin typeface="Comic Sans MS" panose="030F0702030302020204" pitchFamily="66" charset="0"/>
                <a:ea typeface="ＭＳ Ｐゴシック" pitchFamily="34" charset="-128"/>
              </a:rPr>
              <a:t>ile ilgili bakanlık, kurum ve kuruluşlara KBRN savunması konusunda verilen görevler belirlenmiştir.</a:t>
            </a:r>
          </a:p>
          <a:p>
            <a:pPr marL="0" indent="0">
              <a:lnSpc>
                <a:spcPct val="120000"/>
              </a:lnSpc>
              <a:buNone/>
            </a:pPr>
            <a:endParaRPr lang="tr-TR" sz="2400" dirty="0">
              <a:latin typeface="Comic Sans MS" panose="030F0702030302020204" pitchFamily="66" charset="0"/>
              <a:ea typeface="ＭＳ Ｐゴシック" pitchFamily="34" charset="-128"/>
            </a:endParaRPr>
          </a:p>
        </p:txBody>
      </p:sp>
      <p:pic>
        <p:nvPicPr>
          <p:cNvPr id="5" name="Picture 4"/>
          <p:cNvPicPr>
            <a:picLocks noChangeAspect="1"/>
          </p:cNvPicPr>
          <p:nvPr/>
        </p:nvPicPr>
        <p:blipFill>
          <a:blip r:embed="rId3" cstate="print"/>
          <a:stretch>
            <a:fillRect/>
          </a:stretch>
        </p:blipFill>
        <p:spPr>
          <a:xfrm>
            <a:off x="7992594" y="71414"/>
            <a:ext cx="1080000" cy="1080000"/>
          </a:xfrm>
          <a:prstGeom prst="rect">
            <a:avLst/>
          </a:prstGeom>
        </p:spPr>
      </p:pic>
      <p:pic>
        <p:nvPicPr>
          <p:cNvPr id="6" name="Picture 1"/>
          <p:cNvPicPr>
            <a:picLocks noChangeAspect="1"/>
          </p:cNvPicPr>
          <p:nvPr/>
        </p:nvPicPr>
        <p:blipFill>
          <a:blip r:embed="rId4"/>
          <a:stretch>
            <a:fillRect/>
          </a:stretch>
        </p:blipFill>
        <p:spPr>
          <a:xfrm>
            <a:off x="-32" y="0"/>
            <a:ext cx="1214446" cy="1142984"/>
          </a:xfrm>
          <a:prstGeom prst="rect">
            <a:avLst/>
          </a:prstGeom>
        </p:spPr>
      </p:pic>
    </p:spTree>
    <p:extLst>
      <p:ext uri="{BB962C8B-B14F-4D97-AF65-F5344CB8AC3E}">
        <p14:creationId xmlns:p14="http://schemas.microsoft.com/office/powerpoint/2010/main" val="573848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1117600" y="125759"/>
            <a:ext cx="6908800" cy="1143001"/>
          </a:xfrm>
          <a:noFill/>
          <a:ln w="9525"/>
        </p:spPr>
        <p:txBody>
          <a:bodyPr/>
          <a:lstStyle/>
          <a:p>
            <a:r>
              <a:rPr lang="tr-TR" sz="3200" b="1" dirty="0">
                <a:solidFill>
                  <a:srgbClr val="FF0000"/>
                </a:solidFill>
                <a:ea typeface="ＭＳ Ｐゴシック" pitchFamily="34" charset="-128"/>
              </a:rPr>
              <a:t>GÖREVLERİ</a:t>
            </a:r>
            <a:endParaRPr lang="tr-TR" sz="3200" b="1" dirty="0">
              <a:solidFill>
                <a:srgbClr val="FF0000"/>
              </a:solidFill>
              <a:effectLst/>
              <a:ea typeface="ＭＳ Ｐゴシック" pitchFamily="34" charset="-128"/>
            </a:endParaRPr>
          </a:p>
        </p:txBody>
      </p:sp>
      <p:sp>
        <p:nvSpPr>
          <p:cNvPr id="21506" name="Rectangle 3"/>
          <p:cNvSpPr>
            <a:spLocks noGrp="1" noChangeArrowheads="1"/>
          </p:cNvSpPr>
          <p:nvPr>
            <p:ph type="body" idx="4294967295"/>
          </p:nvPr>
        </p:nvSpPr>
        <p:spPr>
          <a:xfrm>
            <a:off x="179512" y="1484784"/>
            <a:ext cx="8893081" cy="5112568"/>
          </a:xfrm>
        </p:spPr>
        <p:txBody>
          <a:bodyPr>
            <a:normAutofit lnSpcReduction="10000"/>
          </a:bodyPr>
          <a:lstStyle/>
          <a:p>
            <a:pPr lvl="1" algn="just">
              <a:lnSpc>
                <a:spcPct val="120000"/>
              </a:lnSpc>
              <a:buFont typeface="Wingdings" charset="2"/>
              <a:buChar char="ü"/>
            </a:pPr>
            <a:r>
              <a:rPr lang="tr-TR" sz="2400" dirty="0">
                <a:latin typeface="Arial" pitchFamily="34" charset="0"/>
                <a:ea typeface="ＭＳ Ｐゴシック" pitchFamily="34" charset="-128"/>
              </a:rPr>
              <a:t>Nükleer, biyolojik ve kimyasal silahlarla oluşan yaralanmaların </a:t>
            </a:r>
            <a:r>
              <a:rPr lang="tr-TR" sz="2400" dirty="0">
                <a:solidFill>
                  <a:srgbClr val="0000FF"/>
                </a:solidFill>
                <a:latin typeface="Arial" pitchFamily="34" charset="0"/>
                <a:ea typeface="ＭＳ Ｐゴシック" pitchFamily="34" charset="-128"/>
              </a:rPr>
              <a:t>tanı ve tedavilerine </a:t>
            </a:r>
            <a:r>
              <a:rPr lang="tr-TR" sz="2400" dirty="0">
                <a:latin typeface="Arial" pitchFamily="34" charset="0"/>
                <a:ea typeface="ＭＳ Ｐゴシック" pitchFamily="34" charset="-128"/>
              </a:rPr>
              <a:t>yönelik sağlık personeline Doktora/Yüksek Lisans eğitimi de dahil olmak üzere </a:t>
            </a:r>
            <a:r>
              <a:rPr lang="tr-TR" sz="2400" dirty="0">
                <a:solidFill>
                  <a:srgbClr val="0000FF"/>
                </a:solidFill>
                <a:latin typeface="Arial" pitchFamily="34" charset="0"/>
                <a:ea typeface="ＭＳ Ｐゴシック" pitchFamily="34" charset="-128"/>
              </a:rPr>
              <a:t>eğitim vermek</a:t>
            </a:r>
            <a:r>
              <a:rPr lang="tr-TR" sz="2400" dirty="0">
                <a:latin typeface="Arial" pitchFamily="34" charset="0"/>
                <a:ea typeface="ＭＳ Ｐゴシック" pitchFamily="34" charset="-128"/>
              </a:rPr>
              <a:t>,</a:t>
            </a:r>
          </a:p>
          <a:p>
            <a:pPr lvl="1" algn="just">
              <a:lnSpc>
                <a:spcPct val="120000"/>
              </a:lnSpc>
              <a:buFont typeface="Wingdings" charset="2"/>
              <a:buChar char="ü"/>
            </a:pPr>
            <a:r>
              <a:rPr lang="tr-TR" sz="2400" dirty="0">
                <a:latin typeface="Arial" pitchFamily="34" charset="0"/>
                <a:ea typeface="ＭＳ Ｐゴシック" pitchFamily="34" charset="-128"/>
              </a:rPr>
              <a:t>Tıbbi KBRN savunmasına yönelik analiz ve </a:t>
            </a:r>
            <a:r>
              <a:rPr lang="tr-TR" sz="2400" dirty="0">
                <a:solidFill>
                  <a:srgbClr val="0000FF"/>
                </a:solidFill>
                <a:latin typeface="Arial" pitchFamily="34" charset="0"/>
                <a:ea typeface="ＭＳ Ｐゴシック" pitchFamily="34" charset="-128"/>
              </a:rPr>
              <a:t>AR-GE</a:t>
            </a:r>
            <a:r>
              <a:rPr lang="tr-TR" sz="2400" dirty="0">
                <a:latin typeface="Arial" pitchFamily="34" charset="0"/>
                <a:ea typeface="ＭＳ Ｐゴシック" pitchFamily="34" charset="-128"/>
              </a:rPr>
              <a:t> faaliyetlerinde bulunmak, </a:t>
            </a:r>
            <a:r>
              <a:rPr lang="tr-TR" sz="2400" dirty="0">
                <a:solidFill>
                  <a:srgbClr val="0000FF"/>
                </a:solidFill>
                <a:latin typeface="Arial" pitchFamily="34" charset="0"/>
                <a:ea typeface="ＭＳ Ｐゴシック" pitchFamily="34" charset="-128"/>
              </a:rPr>
              <a:t>plan ve projeler geliştirmek</a:t>
            </a:r>
            <a:r>
              <a:rPr lang="tr-TR" sz="2400" dirty="0">
                <a:latin typeface="Arial" pitchFamily="34" charset="0"/>
                <a:ea typeface="ＭＳ Ｐゴシック" pitchFamily="34" charset="-128"/>
              </a:rPr>
              <a:t>,</a:t>
            </a:r>
          </a:p>
          <a:p>
            <a:pPr lvl="1" algn="just">
              <a:lnSpc>
                <a:spcPct val="120000"/>
              </a:lnSpc>
              <a:buFont typeface="Wingdings" charset="2"/>
              <a:buChar char="ü"/>
            </a:pPr>
            <a:r>
              <a:rPr lang="tr-TR" sz="2400" dirty="0">
                <a:latin typeface="Arial" pitchFamily="34" charset="0"/>
                <a:ea typeface="ＭＳ Ｐゴシック" pitchFamily="34" charset="-128"/>
              </a:rPr>
              <a:t>KBRN savunması konusunda ulusal düzeyde </a:t>
            </a:r>
            <a:r>
              <a:rPr lang="tr-TR" sz="2400" dirty="0">
                <a:solidFill>
                  <a:srgbClr val="0000FF"/>
                </a:solidFill>
                <a:latin typeface="Arial" pitchFamily="34" charset="0"/>
                <a:ea typeface="ＭＳ Ｐゴシック" pitchFamily="34" charset="-128"/>
              </a:rPr>
              <a:t>tıbbi ve bilimsel danışmanlık</a:t>
            </a:r>
            <a:r>
              <a:rPr lang="tr-TR" sz="2400" dirty="0">
                <a:latin typeface="Arial" pitchFamily="34" charset="0"/>
                <a:ea typeface="ＭＳ Ｐゴシック" pitchFamily="34" charset="-128"/>
              </a:rPr>
              <a:t> yapmak,</a:t>
            </a:r>
          </a:p>
          <a:p>
            <a:pPr lvl="1" algn="just">
              <a:lnSpc>
                <a:spcPct val="120000"/>
              </a:lnSpc>
              <a:buFont typeface="Wingdings" charset="2"/>
              <a:buChar char="ü"/>
            </a:pPr>
            <a:r>
              <a:rPr lang="tr-TR" sz="2400" dirty="0">
                <a:latin typeface="Arial" pitchFamily="34" charset="0"/>
                <a:ea typeface="ＭＳ Ｐゴシック" pitchFamily="34" charset="-128"/>
              </a:rPr>
              <a:t>Tıbbi KBRN konseptinin oluşmasına ve yeni </a:t>
            </a:r>
            <a:r>
              <a:rPr lang="tr-TR" sz="2400" dirty="0">
                <a:solidFill>
                  <a:srgbClr val="0000FF"/>
                </a:solidFill>
                <a:latin typeface="Arial" pitchFamily="34" charset="0"/>
                <a:ea typeface="ＭＳ Ｐゴシック" pitchFamily="34" charset="-128"/>
              </a:rPr>
              <a:t>KBRN savunma teknolojilerinin geliştirilmesi</a:t>
            </a:r>
            <a:r>
              <a:rPr lang="tr-TR" sz="2400" dirty="0">
                <a:latin typeface="Arial" pitchFamily="34" charset="0"/>
                <a:ea typeface="ＭＳ Ｐゴシック" pitchFamily="34" charset="-128"/>
              </a:rPr>
              <a:t>ne yardımcı olmak ve buna bağlı üretimlere bilimsel destek sağlamaktır.</a:t>
            </a:r>
          </a:p>
          <a:p>
            <a:pPr lvl="1" algn="just">
              <a:lnSpc>
                <a:spcPct val="120000"/>
              </a:lnSpc>
              <a:buFont typeface="Wingdings" charset="2"/>
              <a:buChar char="ü"/>
            </a:pPr>
            <a:endParaRPr lang="tr-TR" sz="2400" dirty="0">
              <a:latin typeface="Arial" pitchFamily="34" charset="0"/>
              <a:ea typeface="ＭＳ Ｐゴシック" pitchFamily="34" charset="-128"/>
            </a:endParaRPr>
          </a:p>
        </p:txBody>
      </p:sp>
      <p:pic>
        <p:nvPicPr>
          <p:cNvPr id="4" name="Picture 1">
            <a:extLst>
              <a:ext uri="{FF2B5EF4-FFF2-40B4-BE49-F238E27FC236}">
                <a16:creationId xmlns:a16="http://schemas.microsoft.com/office/drawing/2014/main" xmlns="" id="{7B789EAB-34E0-4B7D-8836-FAA55930F3F2}"/>
              </a:ext>
            </a:extLst>
          </p:cNvPr>
          <p:cNvPicPr>
            <a:picLocks noChangeAspect="1"/>
          </p:cNvPicPr>
          <p:nvPr/>
        </p:nvPicPr>
        <p:blipFill>
          <a:blip r:embed="rId3"/>
          <a:stretch>
            <a:fillRect/>
          </a:stretch>
        </p:blipFill>
        <p:spPr>
          <a:xfrm>
            <a:off x="18734" y="0"/>
            <a:ext cx="980728" cy="980728"/>
          </a:xfrm>
          <a:prstGeom prst="rect">
            <a:avLst/>
          </a:prstGeom>
        </p:spPr>
      </p:pic>
      <p:pic>
        <p:nvPicPr>
          <p:cNvPr id="5" name="Picture 21">
            <a:extLst>
              <a:ext uri="{FF2B5EF4-FFF2-40B4-BE49-F238E27FC236}">
                <a16:creationId xmlns:a16="http://schemas.microsoft.com/office/drawing/2014/main" xmlns="" id="{3C101236-BB2B-4D9A-9F8D-A7F1739A2622}"/>
              </a:ext>
            </a:extLst>
          </p:cNvPr>
          <p:cNvPicPr>
            <a:picLocks noChangeAspect="1"/>
          </p:cNvPicPr>
          <p:nvPr/>
        </p:nvPicPr>
        <p:blipFill>
          <a:blip r:embed="rId4" cstate="print"/>
          <a:stretch>
            <a:fillRect/>
          </a:stretch>
        </p:blipFill>
        <p:spPr>
          <a:xfrm>
            <a:off x="8210601" y="118736"/>
            <a:ext cx="861992" cy="861992"/>
          </a:xfrm>
          <a:prstGeom prst="rect">
            <a:avLst/>
          </a:prstGeom>
        </p:spPr>
      </p:pic>
      <p:sp>
        <p:nvSpPr>
          <p:cNvPr id="6" name="Rectangle 6">
            <a:extLst>
              <a:ext uri="{FF2B5EF4-FFF2-40B4-BE49-F238E27FC236}">
                <a16:creationId xmlns:a16="http://schemas.microsoft.com/office/drawing/2014/main" xmlns="" id="{54E0F856-A56D-4D76-BE8B-F749E62923D3}"/>
              </a:ext>
            </a:extLst>
          </p:cNvPr>
          <p:cNvSpPr>
            <a:spLocks noChangeArrowheads="1"/>
          </p:cNvSpPr>
          <p:nvPr/>
        </p:nvSpPr>
        <p:spPr bwMode="auto">
          <a:xfrm>
            <a:off x="1117600" y="-5898"/>
            <a:ext cx="6786610" cy="338554"/>
          </a:xfrm>
          <a:prstGeom prst="rect">
            <a:avLst/>
          </a:prstGeom>
          <a:solidFill>
            <a:srgbClr val="FF0000"/>
          </a:solidFill>
          <a:ln w="12700">
            <a:noFill/>
            <a:miter lim="800000"/>
            <a:headEnd/>
            <a:tailEnd/>
          </a:ln>
        </p:spPr>
        <p:txBody>
          <a:bodyPr wrap="square">
            <a:spAutoFit/>
          </a:bodyPr>
          <a:lstStyle/>
          <a:p>
            <a:pPr algn="ctr"/>
            <a:r>
              <a:rPr lang="tr-TR" sz="1600" b="1" dirty="0">
                <a:solidFill>
                  <a:schemeClr val="bg1"/>
                </a:solidFill>
                <a:latin typeface="Arial" charset="0"/>
                <a:cs typeface="Arial" charset="0"/>
              </a:rPr>
              <a:t>TIBBİ KBRN ANABİLİM DALI BAŞKANLIĞI</a:t>
            </a:r>
          </a:p>
        </p:txBody>
      </p:sp>
    </p:spTree>
    <p:extLst>
      <p:ext uri="{BB962C8B-B14F-4D97-AF65-F5344CB8AC3E}">
        <p14:creationId xmlns:p14="http://schemas.microsoft.com/office/powerpoint/2010/main" val="1551319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4294967295"/>
          </p:nvPr>
        </p:nvSpPr>
        <p:spPr>
          <a:xfrm>
            <a:off x="107950" y="1052513"/>
            <a:ext cx="8890000" cy="4114800"/>
          </a:xfrm>
        </p:spPr>
        <p:txBody>
          <a:bodyPr>
            <a:normAutofit/>
          </a:bodyPr>
          <a:lstStyle/>
          <a:p>
            <a:pPr marL="0" indent="0" algn="just">
              <a:buFont typeface="Monotype Sorts" charset="2"/>
              <a:buNone/>
            </a:pPr>
            <a:endParaRPr lang="tr-TR" sz="2400" b="1" dirty="0">
              <a:latin typeface="Arial" pitchFamily="34" charset="0"/>
              <a:ea typeface="ＭＳ Ｐゴシック" pitchFamily="34" charset="-128"/>
            </a:endParaRPr>
          </a:p>
          <a:p>
            <a:pPr marL="0" indent="0" algn="just">
              <a:buFont typeface="Monotype Sorts" charset="2"/>
              <a:buNone/>
            </a:pPr>
            <a:r>
              <a:rPr lang="tr-TR" sz="2400" b="1" dirty="0">
                <a:solidFill>
                  <a:schemeClr val="accent2"/>
                </a:solidFill>
                <a:latin typeface="Arial" pitchFamily="34" charset="0"/>
                <a:ea typeface="ＭＳ Ｐゴシック" pitchFamily="34" charset="-128"/>
              </a:rPr>
              <a:t>    </a:t>
            </a:r>
            <a:r>
              <a:rPr lang="tr-TR" sz="2400" b="1" dirty="0">
                <a:solidFill>
                  <a:srgbClr val="FF0000"/>
                </a:solidFill>
                <a:latin typeface="Arial" pitchFamily="34" charset="0"/>
                <a:ea typeface="ＭＳ Ｐゴシック" pitchFamily="34" charset="-128"/>
              </a:rPr>
              <a:t>Doktora / Yüksek Lisans Eğitimleri</a:t>
            </a:r>
            <a:endParaRPr lang="tr-TR" sz="2400" dirty="0">
              <a:solidFill>
                <a:srgbClr val="FF0000"/>
              </a:solidFill>
              <a:latin typeface="Arial" pitchFamily="34" charset="0"/>
              <a:ea typeface="ＭＳ Ｐゴシック" pitchFamily="34" charset="-128"/>
            </a:endParaRPr>
          </a:p>
          <a:p>
            <a:pPr algn="just">
              <a:buClr>
                <a:schemeClr val="tx1"/>
              </a:buClr>
              <a:buSzTx/>
              <a:buFont typeface="Wingdings" panose="05000000000000000000" pitchFamily="2" charset="2"/>
              <a:buChar char="ü"/>
            </a:pPr>
            <a:r>
              <a:rPr lang="tr-TR" sz="2400" dirty="0">
                <a:latin typeface="Arial" pitchFamily="34" charset="0"/>
                <a:ea typeface="ＭＳ Ｐゴシック" pitchFamily="34" charset="-128"/>
              </a:rPr>
              <a:t>Bugüne kadar 7 </a:t>
            </a:r>
            <a:r>
              <a:rPr lang="tr-TR" sz="2400" dirty="0" smtClean="0">
                <a:latin typeface="Arial" pitchFamily="34" charset="0"/>
                <a:ea typeface="ＭＳ Ｐゴシック" pitchFamily="34" charset="-128"/>
              </a:rPr>
              <a:t>Tabip </a:t>
            </a:r>
            <a:r>
              <a:rPr lang="tr-TR" sz="2400" dirty="0">
                <a:latin typeface="Arial" pitchFamily="34" charset="0"/>
                <a:ea typeface="ＭＳ Ｐゴシック" pitchFamily="34" charset="-128"/>
              </a:rPr>
              <a:t>doktora eğitimini tamamlamış olup 1 sağlık personeline yüksek lisans eğitimi verilmiştir.</a:t>
            </a:r>
            <a:endParaRPr lang="tr-TR" altLang="ja-JP" sz="2400" dirty="0">
              <a:latin typeface="Arial" pitchFamily="34" charset="0"/>
              <a:ea typeface="ＭＳ Ｐゴシック" pitchFamily="34" charset="-128"/>
            </a:endParaRPr>
          </a:p>
          <a:p>
            <a:pPr algn="just">
              <a:buClr>
                <a:schemeClr val="tx1"/>
              </a:buClr>
              <a:buSzTx/>
              <a:buFont typeface="Wingdings" panose="05000000000000000000" pitchFamily="2" charset="2"/>
              <a:buChar char="ü"/>
            </a:pPr>
            <a:r>
              <a:rPr lang="tr-TR" sz="2400" dirty="0">
                <a:latin typeface="Arial" pitchFamily="34" charset="0"/>
                <a:ea typeface="ＭＳ Ｐゴシック" pitchFamily="34" charset="-128"/>
              </a:rPr>
              <a:t>Halen </a:t>
            </a:r>
            <a:r>
              <a:rPr lang="tr-TR" sz="2400" dirty="0" smtClean="0">
                <a:latin typeface="Arial" pitchFamily="34" charset="0"/>
                <a:ea typeface="ＭＳ Ｐゴシック" pitchFamily="34" charset="-128"/>
              </a:rPr>
              <a:t>5 </a:t>
            </a:r>
            <a:r>
              <a:rPr lang="tr-TR" sz="2400" dirty="0">
                <a:latin typeface="Arial" pitchFamily="34" charset="0"/>
                <a:ea typeface="ＭＳ Ｐゴシック" pitchFamily="34" charset="-128"/>
              </a:rPr>
              <a:t>Tabip doktora, 2</a:t>
            </a:r>
            <a:r>
              <a:rPr lang="tr-TR" sz="2400" dirty="0" smtClean="0">
                <a:latin typeface="Arial" pitchFamily="34" charset="0"/>
                <a:ea typeface="ＭＳ Ｐゴシック" pitchFamily="34" charset="-128"/>
              </a:rPr>
              <a:t> sağlık </a:t>
            </a:r>
            <a:r>
              <a:rPr lang="tr-TR" sz="2400" dirty="0">
                <a:latin typeface="Arial" pitchFamily="34" charset="0"/>
                <a:ea typeface="ＭＳ Ｐゴシック" pitchFamily="34" charset="-128"/>
              </a:rPr>
              <a:t>personeli yüksek lisans eğitimine devam etmektedir.</a:t>
            </a:r>
          </a:p>
          <a:p>
            <a:pPr marL="820738" lvl="1" indent="-641350" algn="just">
              <a:buFontTx/>
              <a:buNone/>
            </a:pPr>
            <a:r>
              <a:rPr lang="tr-TR" sz="2400" b="1" dirty="0">
                <a:solidFill>
                  <a:srgbClr val="FF9933"/>
                </a:solidFill>
                <a:latin typeface="Arial" pitchFamily="34" charset="0"/>
                <a:ea typeface="ＭＳ Ｐゴシック" pitchFamily="34" charset="-128"/>
              </a:rPr>
              <a:t>   </a:t>
            </a:r>
            <a:r>
              <a:rPr lang="tr-TR" sz="2400" b="1" dirty="0">
                <a:solidFill>
                  <a:srgbClr val="FF0000"/>
                </a:solidFill>
                <a:latin typeface="Arial" pitchFamily="34" charset="0"/>
                <a:ea typeface="ＭＳ Ｐゴシック" pitchFamily="34" charset="-128"/>
              </a:rPr>
              <a:t>Kurslar</a:t>
            </a:r>
          </a:p>
          <a:p>
            <a:pPr marL="0" indent="0" algn="just">
              <a:buFont typeface="Monotype Sorts" charset="2"/>
              <a:buNone/>
            </a:pPr>
            <a:r>
              <a:rPr lang="tr-TR" sz="2400" b="1" dirty="0">
                <a:latin typeface="Arial" pitchFamily="34" charset="0"/>
                <a:ea typeface="ＭＳ Ｐゴシック" pitchFamily="34" charset="-128"/>
              </a:rPr>
              <a:t>   </a:t>
            </a:r>
            <a:endParaRPr lang="tr-TR" sz="2400" dirty="0">
              <a:latin typeface="Arial" pitchFamily="34" charset="0"/>
              <a:ea typeface="ＭＳ Ｐゴシック" pitchFamily="34" charset="-128"/>
            </a:endParaRPr>
          </a:p>
        </p:txBody>
      </p:sp>
      <p:sp>
        <p:nvSpPr>
          <p:cNvPr id="7" name="Rectangle 2"/>
          <p:cNvSpPr txBox="1">
            <a:spLocks noChangeArrowheads="1"/>
          </p:cNvSpPr>
          <p:nvPr/>
        </p:nvSpPr>
        <p:spPr>
          <a:xfrm>
            <a:off x="1117600" y="333978"/>
            <a:ext cx="6908800" cy="1143001"/>
          </a:xfrm>
          <a:prstGeom prst="rect">
            <a:avLst/>
          </a:prstGeom>
          <a:noFill/>
          <a:ln w="9525"/>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FF0000"/>
                </a:solidFill>
                <a:effectLst/>
                <a:uLnTx/>
                <a:uFillTx/>
                <a:latin typeface="+mj-lt"/>
                <a:ea typeface="ＭＳ Ｐゴシック" pitchFamily="34" charset="-128"/>
                <a:cs typeface="+mj-cs"/>
              </a:rPr>
              <a:t>EĞİTİM FAALİYETLERİ</a:t>
            </a:r>
          </a:p>
        </p:txBody>
      </p:sp>
      <p:sp>
        <p:nvSpPr>
          <p:cNvPr id="6" name="5 Dikdörtgen"/>
          <p:cNvSpPr/>
          <p:nvPr/>
        </p:nvSpPr>
        <p:spPr>
          <a:xfrm>
            <a:off x="174764" y="3991704"/>
            <a:ext cx="8789724" cy="2677656"/>
          </a:xfrm>
          <a:prstGeom prst="rect">
            <a:avLst/>
          </a:prstGeom>
        </p:spPr>
        <p:txBody>
          <a:bodyPr wrap="square">
            <a:spAutoFit/>
          </a:bodyPr>
          <a:lstStyle/>
          <a:p>
            <a:pPr marL="342900" indent="-342900" algn="just">
              <a:spcBef>
                <a:spcPct val="0"/>
              </a:spcBef>
              <a:buClr>
                <a:prstClr val="black"/>
              </a:buClr>
              <a:buFont typeface="Wingdings" panose="05000000000000000000" pitchFamily="2" charset="2"/>
              <a:buChar char="ü"/>
            </a:pPr>
            <a:r>
              <a:rPr lang="tr-TR" sz="2400" dirty="0">
                <a:solidFill>
                  <a:prstClr val="black"/>
                </a:solidFill>
                <a:latin typeface="Arial" pitchFamily="34" charset="0"/>
                <a:ea typeface="ＭＳ Ｐゴシック" pitchFamily="34" charset="-128"/>
                <a:cs typeface="Arial" pitchFamily="34" charset="0"/>
              </a:rPr>
              <a:t>TSK Tıbbi KBRN Kursu (</a:t>
            </a:r>
            <a:r>
              <a:rPr lang="tr-TR" sz="2400" dirty="0" smtClean="0">
                <a:solidFill>
                  <a:prstClr val="black"/>
                </a:solidFill>
                <a:latin typeface="Arial" pitchFamily="34" charset="0"/>
                <a:ea typeface="ＭＳ Ｐゴシック" pitchFamily="34" charset="-128"/>
                <a:cs typeface="Arial" pitchFamily="34" charset="0"/>
              </a:rPr>
              <a:t>27 </a:t>
            </a:r>
            <a:r>
              <a:rPr lang="tr-TR" sz="2400" dirty="0">
                <a:solidFill>
                  <a:prstClr val="black"/>
                </a:solidFill>
                <a:latin typeface="Arial" pitchFamily="34" charset="0"/>
                <a:ea typeface="ＭＳ Ｐゴシック" pitchFamily="34" charset="-128"/>
                <a:cs typeface="Arial" pitchFamily="34" charset="0"/>
              </a:rPr>
              <a:t>dönem toplam  </a:t>
            </a:r>
            <a:r>
              <a:rPr lang="tr-TR" sz="2400" dirty="0" smtClean="0">
                <a:solidFill>
                  <a:prstClr val="black"/>
                </a:solidFill>
                <a:latin typeface="Arial" pitchFamily="34" charset="0"/>
                <a:ea typeface="ＭＳ Ｐゴシック" pitchFamily="34" charset="-128"/>
                <a:cs typeface="Arial" pitchFamily="34" charset="0"/>
              </a:rPr>
              <a:t>547 </a:t>
            </a:r>
            <a:r>
              <a:rPr lang="tr-TR" sz="2400" dirty="0">
                <a:solidFill>
                  <a:prstClr val="black"/>
                </a:solidFill>
                <a:latin typeface="Arial" pitchFamily="34" charset="0"/>
                <a:ea typeface="ＭＳ Ｐゴシック" pitchFamily="34" charset="-128"/>
                <a:cs typeface="Arial" pitchFamily="34" charset="0"/>
              </a:rPr>
              <a:t>askeri sağlık personeli)</a:t>
            </a:r>
          </a:p>
          <a:p>
            <a:pPr marL="342900" indent="-342900" algn="just">
              <a:spcBef>
                <a:spcPct val="0"/>
              </a:spcBef>
              <a:buClr>
                <a:prstClr val="black"/>
              </a:buClr>
              <a:buFont typeface="Wingdings" panose="05000000000000000000" pitchFamily="2" charset="2"/>
              <a:buChar char="ü"/>
            </a:pPr>
            <a:r>
              <a:rPr lang="tr-TR" sz="2400" dirty="0">
                <a:solidFill>
                  <a:prstClr val="black"/>
                </a:solidFill>
                <a:latin typeface="Arial" pitchFamily="34" charset="0"/>
                <a:ea typeface="ＭＳ Ｐゴシック" pitchFamily="34" charset="-128"/>
                <a:cs typeface="Arial" pitchFamily="34" charset="0"/>
              </a:rPr>
              <a:t>Sağlık Bakanlığı KBRN Kursları </a:t>
            </a:r>
            <a:r>
              <a:rPr lang="tr-TR" sz="2400" dirty="0">
                <a:latin typeface="Arial" pitchFamily="34" charset="0"/>
                <a:ea typeface="ＭＳ Ｐゴシック" pitchFamily="34" charset="-128"/>
                <a:cs typeface="Arial" pitchFamily="34" charset="0"/>
              </a:rPr>
              <a:t>(17 dönem: 1142 sağlık personeli)</a:t>
            </a:r>
            <a:r>
              <a:rPr lang="tr-TR" sz="2400" dirty="0">
                <a:solidFill>
                  <a:prstClr val="black"/>
                </a:solidFill>
                <a:latin typeface="Arial" pitchFamily="34" charset="0"/>
                <a:ea typeface="ＭＳ Ｐゴシック" pitchFamily="34" charset="-128"/>
                <a:cs typeface="Arial" pitchFamily="34" charset="0"/>
              </a:rPr>
              <a:t> </a:t>
            </a:r>
          </a:p>
          <a:p>
            <a:pPr marL="342900" indent="-342900" algn="just">
              <a:spcBef>
                <a:spcPct val="0"/>
              </a:spcBef>
              <a:buClr>
                <a:prstClr val="black"/>
              </a:buClr>
              <a:buFont typeface="Wingdings" panose="05000000000000000000" pitchFamily="2" charset="2"/>
              <a:buChar char="ü"/>
            </a:pPr>
            <a:r>
              <a:rPr lang="tr-TR" sz="2400" dirty="0">
                <a:solidFill>
                  <a:prstClr val="black"/>
                </a:solidFill>
                <a:latin typeface="Arial" pitchFamily="34" charset="0"/>
                <a:ea typeface="ＭＳ Ｐゴシック" pitchFamily="34" charset="-128"/>
                <a:cs typeface="Arial" pitchFamily="34" charset="0"/>
              </a:rPr>
              <a:t>Emniyet Genel Müdürlüğü (25 personel)</a:t>
            </a:r>
          </a:p>
          <a:p>
            <a:pPr marL="342900" indent="-342900" algn="just">
              <a:spcBef>
                <a:spcPct val="0"/>
              </a:spcBef>
              <a:buClr>
                <a:prstClr val="black"/>
              </a:buClr>
              <a:buFont typeface="Wingdings" panose="05000000000000000000" pitchFamily="2" charset="2"/>
              <a:buChar char="ü"/>
            </a:pPr>
            <a:r>
              <a:rPr lang="tr-TR" sz="2400" dirty="0">
                <a:solidFill>
                  <a:prstClr val="black"/>
                </a:solidFill>
                <a:latin typeface="Arial" pitchFamily="34" charset="0"/>
                <a:ea typeface="ＭＳ Ｐゴシック" pitchFamily="34" charset="-128"/>
                <a:cs typeface="Arial" pitchFamily="34" charset="0"/>
              </a:rPr>
              <a:t>MKE personeli (6 personel)</a:t>
            </a:r>
          </a:p>
          <a:p>
            <a:pPr marL="342900" indent="-342900" algn="just">
              <a:spcBef>
                <a:spcPct val="0"/>
              </a:spcBef>
              <a:buClr>
                <a:prstClr val="black"/>
              </a:buClr>
              <a:buFont typeface="Wingdings" panose="05000000000000000000" pitchFamily="2" charset="2"/>
              <a:buChar char="ü"/>
            </a:pPr>
            <a:r>
              <a:rPr lang="tr-TR" sz="2400" dirty="0">
                <a:solidFill>
                  <a:prstClr val="black"/>
                </a:solidFill>
                <a:latin typeface="Arial" pitchFamily="34" charset="0"/>
                <a:ea typeface="ＭＳ Ｐゴシック" pitchFamily="34" charset="-128"/>
                <a:cs typeface="Arial" pitchFamily="34" charset="0"/>
              </a:rPr>
              <a:t>Diğer Kurslar (Özel Kuvvetler, Birliklere verilen kurslar) </a:t>
            </a:r>
          </a:p>
        </p:txBody>
      </p:sp>
      <p:sp>
        <p:nvSpPr>
          <p:cNvPr id="5" name="Rectangle 6">
            <a:extLst>
              <a:ext uri="{FF2B5EF4-FFF2-40B4-BE49-F238E27FC236}">
                <a16:creationId xmlns:a16="http://schemas.microsoft.com/office/drawing/2014/main" xmlns="" id="{54E0F856-A56D-4D76-BE8B-F749E62923D3}"/>
              </a:ext>
            </a:extLst>
          </p:cNvPr>
          <p:cNvSpPr>
            <a:spLocks noChangeArrowheads="1"/>
          </p:cNvSpPr>
          <p:nvPr/>
        </p:nvSpPr>
        <p:spPr bwMode="auto">
          <a:xfrm>
            <a:off x="1117600" y="-5898"/>
            <a:ext cx="6786610" cy="338554"/>
          </a:xfrm>
          <a:prstGeom prst="rect">
            <a:avLst/>
          </a:prstGeom>
          <a:solidFill>
            <a:srgbClr val="FF0000"/>
          </a:solidFill>
          <a:ln w="12700">
            <a:noFill/>
            <a:miter lim="800000"/>
            <a:headEnd/>
            <a:tailEnd/>
          </a:ln>
        </p:spPr>
        <p:txBody>
          <a:bodyPr wrap="square">
            <a:spAutoFit/>
          </a:bodyPr>
          <a:lstStyle/>
          <a:p>
            <a:pPr algn="ctr"/>
            <a:r>
              <a:rPr lang="tr-TR" sz="1600" b="1" dirty="0">
                <a:solidFill>
                  <a:schemeClr val="bg1"/>
                </a:solidFill>
                <a:latin typeface="Arial" charset="0"/>
                <a:cs typeface="Arial" charset="0"/>
              </a:rPr>
              <a:t>TIBBİ KBRN ANABİLİM DALI BAŞKANLIĞI</a:t>
            </a:r>
          </a:p>
        </p:txBody>
      </p:sp>
    </p:spTree>
    <p:extLst>
      <p:ext uri="{BB962C8B-B14F-4D97-AF65-F5344CB8AC3E}">
        <p14:creationId xmlns:p14="http://schemas.microsoft.com/office/powerpoint/2010/main" val="246525677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88087" y="928688"/>
            <a:ext cx="8026400" cy="5164294"/>
          </a:xfrm>
        </p:spPr>
        <p:txBody>
          <a:bodyPr>
            <a:normAutofit/>
          </a:bodyPr>
          <a:lstStyle/>
          <a:p>
            <a:pPr algn="just">
              <a:lnSpc>
                <a:spcPct val="150000"/>
              </a:lnSpc>
              <a:buFont typeface="Monotype Sorts" charset="2"/>
              <a:buNone/>
            </a:pPr>
            <a:endParaRPr lang="tr-TR" sz="2400" b="1" dirty="0">
              <a:latin typeface="Arial" pitchFamily="34" charset="0"/>
              <a:ea typeface="ＭＳ Ｐゴシック" pitchFamily="34" charset="-128"/>
            </a:endParaRPr>
          </a:p>
          <a:p>
            <a:pPr algn="just">
              <a:lnSpc>
                <a:spcPct val="150000"/>
              </a:lnSpc>
              <a:buFont typeface="Monotype Sorts" charset="2"/>
              <a:buNone/>
            </a:pPr>
            <a:r>
              <a:rPr lang="tr-TR" sz="2400" b="1" dirty="0">
                <a:latin typeface="Arial" pitchFamily="34" charset="0"/>
                <a:ea typeface="ＭＳ Ｐゴシック" pitchFamily="34" charset="-128"/>
              </a:rPr>
              <a:t>	</a:t>
            </a:r>
          </a:p>
          <a:p>
            <a:pPr lvl="1" algn="just">
              <a:lnSpc>
                <a:spcPct val="150000"/>
              </a:lnSpc>
              <a:spcBef>
                <a:spcPct val="0"/>
              </a:spcBef>
              <a:buFont typeface="Wingdings" panose="05000000000000000000" pitchFamily="2" charset="2"/>
              <a:buChar char="ü"/>
            </a:pPr>
            <a:r>
              <a:rPr lang="tr-TR" sz="2400" dirty="0">
                <a:latin typeface="Arial" pitchFamily="34" charset="0"/>
                <a:ea typeface="ＭＳ Ｐゴシック" pitchFamily="34" charset="-128"/>
              </a:rPr>
              <a:t>KBRN ile ilgili AR-GE proje çalışmaları</a:t>
            </a:r>
          </a:p>
          <a:p>
            <a:pPr lvl="1" algn="just">
              <a:lnSpc>
                <a:spcPct val="150000"/>
              </a:lnSpc>
              <a:spcBef>
                <a:spcPct val="0"/>
              </a:spcBef>
              <a:buFont typeface="Wingdings" panose="05000000000000000000" pitchFamily="2" charset="2"/>
              <a:buChar char="ü"/>
            </a:pPr>
            <a:r>
              <a:rPr lang="tr-TR" sz="2400" dirty="0">
                <a:latin typeface="Arial" pitchFamily="34" charset="0"/>
                <a:ea typeface="ＭＳ Ｐゴシック" pitchFamily="34" charset="-128"/>
              </a:rPr>
              <a:t>Yurt içi ve yurt dışı bilimsel çalışma ve yayınlar </a:t>
            </a:r>
          </a:p>
          <a:p>
            <a:pPr marL="457200" lvl="1" indent="0" algn="just">
              <a:lnSpc>
                <a:spcPct val="150000"/>
              </a:lnSpc>
              <a:spcBef>
                <a:spcPct val="0"/>
              </a:spcBef>
              <a:buNone/>
            </a:pPr>
            <a:r>
              <a:rPr lang="tr-TR" sz="2400" dirty="0">
                <a:latin typeface="Arial" pitchFamily="34" charset="0"/>
                <a:ea typeface="ＭＳ Ｐゴシック" pitchFamily="34" charset="-128"/>
              </a:rPr>
              <a:t>	[SCI-E </a:t>
            </a:r>
            <a:r>
              <a:rPr lang="tr-TR" sz="2400" dirty="0" smtClean="0">
                <a:latin typeface="Arial" pitchFamily="34" charset="0"/>
                <a:ea typeface="ＭＳ Ｐゴシック" pitchFamily="34" charset="-128"/>
              </a:rPr>
              <a:t>22 </a:t>
            </a:r>
            <a:r>
              <a:rPr lang="tr-TR" sz="2400" dirty="0">
                <a:latin typeface="Arial" pitchFamily="34" charset="0"/>
                <a:ea typeface="ＭＳ Ｐゴシック" pitchFamily="34" charset="-128"/>
              </a:rPr>
              <a:t>yayın (</a:t>
            </a:r>
            <a:r>
              <a:rPr lang="tr-TR" sz="2400" dirty="0" smtClean="0">
                <a:latin typeface="Arial" pitchFamily="34" charset="0"/>
                <a:ea typeface="ＭＳ Ｐゴシック" pitchFamily="34" charset="-128"/>
              </a:rPr>
              <a:t>2009-2019)]</a:t>
            </a:r>
            <a:endParaRPr lang="tr-TR" sz="2400" dirty="0">
              <a:latin typeface="Arial" pitchFamily="34" charset="0"/>
              <a:ea typeface="ＭＳ Ｐゴシック" pitchFamily="34" charset="-128"/>
            </a:endParaRPr>
          </a:p>
          <a:p>
            <a:pPr lvl="1" algn="just">
              <a:lnSpc>
                <a:spcPct val="150000"/>
              </a:lnSpc>
              <a:spcBef>
                <a:spcPct val="0"/>
              </a:spcBef>
              <a:buFont typeface="Wingdings" panose="05000000000000000000" pitchFamily="2" charset="2"/>
              <a:buChar char="ü"/>
            </a:pPr>
            <a:r>
              <a:rPr lang="tr-TR" sz="2400" dirty="0">
                <a:latin typeface="Arial" pitchFamily="34" charset="0"/>
                <a:ea typeface="ＭＳ Ｐゴシック" pitchFamily="34" charset="-128"/>
              </a:rPr>
              <a:t>Yüksek Lisans ve Doktora Tez çalışmaları</a:t>
            </a:r>
          </a:p>
          <a:p>
            <a:pPr lvl="1" algn="just">
              <a:lnSpc>
                <a:spcPct val="150000"/>
              </a:lnSpc>
              <a:spcBef>
                <a:spcPct val="0"/>
              </a:spcBef>
              <a:buFont typeface="Wingdings" panose="05000000000000000000" pitchFamily="2" charset="2"/>
              <a:buChar char="ü"/>
            </a:pPr>
            <a:r>
              <a:rPr lang="tr-TR" sz="2400" dirty="0">
                <a:latin typeface="Arial" pitchFamily="34" charset="0"/>
                <a:ea typeface="ＭＳ Ｐゴシック" pitchFamily="34" charset="-128"/>
              </a:rPr>
              <a:t>Seminer, panel ve sempozyumlar</a:t>
            </a:r>
          </a:p>
          <a:p>
            <a:pPr lvl="1" algn="just">
              <a:lnSpc>
                <a:spcPct val="150000"/>
              </a:lnSpc>
              <a:spcBef>
                <a:spcPct val="0"/>
              </a:spcBef>
              <a:buFont typeface="Wingdings" panose="05000000000000000000" pitchFamily="2" charset="2"/>
              <a:buChar char="ü"/>
            </a:pPr>
            <a:r>
              <a:rPr lang="tr-TR" sz="2400" dirty="0">
                <a:latin typeface="Arial" pitchFamily="34" charset="0"/>
                <a:ea typeface="ＭＳ Ｐゴシック" pitchFamily="34" charset="-128"/>
              </a:rPr>
              <a:t>Kurumlar arası koordinasyon Faaliyetleri</a:t>
            </a:r>
          </a:p>
        </p:txBody>
      </p:sp>
      <p:sp>
        <p:nvSpPr>
          <p:cNvPr id="7" name="Rectangle 2"/>
          <p:cNvSpPr txBox="1">
            <a:spLocks noChangeArrowheads="1"/>
          </p:cNvSpPr>
          <p:nvPr/>
        </p:nvSpPr>
        <p:spPr>
          <a:xfrm>
            <a:off x="1117600" y="341783"/>
            <a:ext cx="6908800" cy="1143001"/>
          </a:xfrm>
          <a:prstGeom prst="rect">
            <a:avLst/>
          </a:prstGeom>
          <a:noFill/>
          <a:ln w="9525"/>
        </p:spPr>
        <p:txBody>
          <a:bodyPr vert="horz" lIns="91440" tIns="45720" rIns="91440" bIns="45720" rtlCol="0" anchor="ctr">
            <a:normAutofit/>
          </a:bodyPr>
          <a:lstStyle/>
          <a:p>
            <a:pPr lvl="0" algn="ctr">
              <a:spcBef>
                <a:spcPct val="0"/>
              </a:spcBef>
              <a:defRPr/>
            </a:pPr>
            <a:r>
              <a:rPr lang="sv-SE" sz="2800" b="1" dirty="0">
                <a:solidFill>
                  <a:srgbClr val="FF0000"/>
                </a:solidFill>
                <a:latin typeface="Comic Sans MS" panose="030F0702030302020204" pitchFamily="66" charset="0"/>
                <a:ea typeface="ＭＳ Ｐゴシック" pitchFamily="34" charset="-128"/>
                <a:cs typeface="+mj-cs"/>
              </a:rPr>
              <a:t>AKADEMİ ÇALIŞMALAR ve AR-GE FAALİYETLERİ</a:t>
            </a:r>
          </a:p>
        </p:txBody>
      </p:sp>
      <p:pic>
        <p:nvPicPr>
          <p:cNvPr id="5" name="Picture 1">
            <a:extLst>
              <a:ext uri="{FF2B5EF4-FFF2-40B4-BE49-F238E27FC236}">
                <a16:creationId xmlns:a16="http://schemas.microsoft.com/office/drawing/2014/main" xmlns="" id="{D60D69E6-2C37-4442-AE1B-84C9B7A34193}"/>
              </a:ext>
            </a:extLst>
          </p:cNvPr>
          <p:cNvPicPr>
            <a:picLocks noChangeAspect="1"/>
          </p:cNvPicPr>
          <p:nvPr/>
        </p:nvPicPr>
        <p:blipFill>
          <a:blip r:embed="rId2"/>
          <a:stretch>
            <a:fillRect/>
          </a:stretch>
        </p:blipFill>
        <p:spPr>
          <a:xfrm>
            <a:off x="18734" y="0"/>
            <a:ext cx="980728" cy="980728"/>
          </a:xfrm>
          <a:prstGeom prst="rect">
            <a:avLst/>
          </a:prstGeom>
        </p:spPr>
      </p:pic>
      <p:pic>
        <p:nvPicPr>
          <p:cNvPr id="6" name="Picture 21">
            <a:extLst>
              <a:ext uri="{FF2B5EF4-FFF2-40B4-BE49-F238E27FC236}">
                <a16:creationId xmlns:a16="http://schemas.microsoft.com/office/drawing/2014/main" xmlns="" id="{58DA8ADE-F53B-4002-BBC1-90D87D2FD0C6}"/>
              </a:ext>
            </a:extLst>
          </p:cNvPr>
          <p:cNvPicPr>
            <a:picLocks noChangeAspect="1"/>
          </p:cNvPicPr>
          <p:nvPr/>
        </p:nvPicPr>
        <p:blipFill>
          <a:blip r:embed="rId3" cstate="print"/>
          <a:stretch>
            <a:fillRect/>
          </a:stretch>
        </p:blipFill>
        <p:spPr>
          <a:xfrm>
            <a:off x="8210601" y="118736"/>
            <a:ext cx="861992" cy="861992"/>
          </a:xfrm>
          <a:prstGeom prst="rect">
            <a:avLst/>
          </a:prstGeom>
        </p:spPr>
      </p:pic>
      <p:sp>
        <p:nvSpPr>
          <p:cNvPr id="8" name="Rectangle 6">
            <a:extLst>
              <a:ext uri="{FF2B5EF4-FFF2-40B4-BE49-F238E27FC236}">
                <a16:creationId xmlns:a16="http://schemas.microsoft.com/office/drawing/2014/main" xmlns="" id="{549831DC-78D9-47CE-A547-29AFA36321C6}"/>
              </a:ext>
            </a:extLst>
          </p:cNvPr>
          <p:cNvSpPr>
            <a:spLocks noChangeArrowheads="1"/>
          </p:cNvSpPr>
          <p:nvPr/>
        </p:nvSpPr>
        <p:spPr bwMode="auto">
          <a:xfrm>
            <a:off x="1117600" y="-5898"/>
            <a:ext cx="6786610" cy="338554"/>
          </a:xfrm>
          <a:prstGeom prst="rect">
            <a:avLst/>
          </a:prstGeom>
          <a:solidFill>
            <a:srgbClr val="FF0000"/>
          </a:solidFill>
          <a:ln w="12700">
            <a:noFill/>
            <a:miter lim="800000"/>
            <a:headEnd/>
            <a:tailEnd/>
          </a:ln>
        </p:spPr>
        <p:txBody>
          <a:bodyPr wrap="square">
            <a:spAutoFit/>
          </a:bodyPr>
          <a:lstStyle/>
          <a:p>
            <a:pPr algn="ctr"/>
            <a:r>
              <a:rPr lang="tr-TR" sz="1600" b="1" dirty="0">
                <a:solidFill>
                  <a:schemeClr val="bg1"/>
                </a:solidFill>
                <a:latin typeface="Arial" charset="0"/>
                <a:cs typeface="Arial" charset="0"/>
              </a:rPr>
              <a:t>TIBBİ KBRN ANABİLİM DALI BAŞKANLIĞI</a:t>
            </a:r>
          </a:p>
        </p:txBody>
      </p:sp>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618" y="3505169"/>
            <a:ext cx="2570382" cy="335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7882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51154767"/>
              </p:ext>
            </p:extLst>
          </p:nvPr>
        </p:nvGraphicFramePr>
        <p:xfrm>
          <a:off x="827584" y="1268760"/>
          <a:ext cx="756083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323850" y="-242888"/>
            <a:ext cx="9721850" cy="1143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FF0000"/>
                </a:solidFill>
                <a:latin typeface="Comic Sans MS" pitchFamily="66" charset="0"/>
                <a:ea typeface="ＭＳ Ｐゴシック" pitchFamily="34" charset="-128"/>
              </a:rPr>
              <a:t/>
            </a:r>
            <a:br>
              <a:rPr lang="tr-TR" sz="2800" b="1" dirty="0">
                <a:solidFill>
                  <a:srgbClr val="FF0000"/>
                </a:solidFill>
                <a:latin typeface="Comic Sans MS" pitchFamily="66" charset="0"/>
                <a:ea typeface="ＭＳ Ｐゴシック" pitchFamily="34" charset="-128"/>
              </a:rPr>
            </a:br>
            <a:r>
              <a:rPr lang="tr-TR" sz="2800" b="1" dirty="0">
                <a:solidFill>
                  <a:srgbClr val="FF0000"/>
                </a:solidFill>
                <a:latin typeface="Comic Sans MS" pitchFamily="66" charset="0"/>
                <a:ea typeface="ＭＳ Ｐゴシック" pitchFamily="34" charset="-128"/>
              </a:rPr>
              <a:t> </a:t>
            </a:r>
            <a:r>
              <a:rPr lang="tr-TR" sz="2800" b="1" dirty="0">
                <a:solidFill>
                  <a:srgbClr val="FF0000"/>
                </a:solidFill>
                <a:ea typeface="ＭＳ Ｐゴシック" pitchFamily="34" charset="-128"/>
              </a:rPr>
              <a:t>KBRN TIBBİ MÜDAHALE EKİBİ</a:t>
            </a:r>
          </a:p>
        </p:txBody>
      </p:sp>
      <p:sp>
        <p:nvSpPr>
          <p:cNvPr id="5" name="Rectangle 43"/>
          <p:cNvSpPr>
            <a:spLocks noChangeArrowheads="1"/>
          </p:cNvSpPr>
          <p:nvPr/>
        </p:nvSpPr>
        <p:spPr bwMode="auto">
          <a:xfrm>
            <a:off x="3851920" y="1124744"/>
            <a:ext cx="1510675" cy="523220"/>
          </a:xfrm>
          <a:prstGeom prst="rect">
            <a:avLst/>
          </a:prstGeom>
          <a:noFill/>
          <a:ln w="12699">
            <a:noFill/>
            <a:miter lim="800000"/>
            <a:headEnd/>
            <a:tailEnd/>
          </a:ln>
        </p:spPr>
        <p:txBody>
          <a:bodyPr wrap="none">
            <a:spAutoFit/>
          </a:bodyPr>
          <a:lstStyle/>
          <a:p>
            <a:pPr algn="ctr">
              <a:spcBef>
                <a:spcPct val="20000"/>
              </a:spcBef>
              <a:buClr>
                <a:schemeClr val="accent2"/>
              </a:buClr>
              <a:buSzPct val="75000"/>
              <a:buFont typeface="Monotype Sorts" charset="2"/>
              <a:buNone/>
            </a:pPr>
            <a:r>
              <a:rPr lang="tr-TR" sz="2800" u="sng" dirty="0">
                <a:solidFill>
                  <a:srgbClr val="0000FF"/>
                </a:solidFill>
              </a:rPr>
              <a:t>TEŞKİLAT</a:t>
            </a:r>
          </a:p>
        </p:txBody>
      </p:sp>
      <p:pic>
        <p:nvPicPr>
          <p:cNvPr id="6" name="Picture 3" descr="D:\Eski\KBRN\Dekontaminasyon\dekontaminasyon_ünitesi\Deteksiyon.jpg"/>
          <p:cNvPicPr>
            <a:picLocks noChangeAspect="1" noChangeArrowheads="1"/>
          </p:cNvPicPr>
          <p:nvPr/>
        </p:nvPicPr>
        <p:blipFill>
          <a:blip r:embed="rId7" cstate="print"/>
          <a:srcRect/>
          <a:stretch>
            <a:fillRect/>
          </a:stretch>
        </p:blipFill>
        <p:spPr bwMode="auto">
          <a:xfrm>
            <a:off x="4682598" y="5549321"/>
            <a:ext cx="1800000" cy="1223863"/>
          </a:xfrm>
          <a:prstGeom prst="rect">
            <a:avLst/>
          </a:prstGeom>
          <a:noFill/>
        </p:spPr>
      </p:pic>
      <p:pic>
        <p:nvPicPr>
          <p:cNvPr id="7" name="Picture 2" descr="D:\Eski\KBRN\Dekontaminasyon\dekontaminasyon_ünitesi\Kıyafet çıkartma.jpg"/>
          <p:cNvPicPr>
            <a:picLocks noChangeAspect="1" noChangeArrowheads="1"/>
          </p:cNvPicPr>
          <p:nvPr/>
        </p:nvPicPr>
        <p:blipFill>
          <a:blip r:embed="rId8" cstate="print"/>
          <a:srcRect/>
          <a:stretch>
            <a:fillRect/>
          </a:stretch>
        </p:blipFill>
        <p:spPr bwMode="auto">
          <a:xfrm>
            <a:off x="2723965" y="5589240"/>
            <a:ext cx="1800000" cy="1200000"/>
          </a:xfrm>
          <a:prstGeom prst="rect">
            <a:avLst/>
          </a:prstGeom>
          <a:noFill/>
        </p:spPr>
      </p:pic>
      <p:pic>
        <p:nvPicPr>
          <p:cNvPr id="8" name="Picture 3" descr="D:\Eski\KBRN\Dekontaminasyon\dekontaminasyon_ünitesi\Dekontaminasyon.jpg"/>
          <p:cNvPicPr>
            <a:picLocks noChangeAspect="1" noChangeArrowheads="1"/>
          </p:cNvPicPr>
          <p:nvPr/>
        </p:nvPicPr>
        <p:blipFill>
          <a:blip r:embed="rId9" cstate="print"/>
          <a:srcRect/>
          <a:stretch>
            <a:fillRect/>
          </a:stretch>
        </p:blipFill>
        <p:spPr bwMode="auto">
          <a:xfrm>
            <a:off x="6665404" y="5567368"/>
            <a:ext cx="1800000" cy="1141464"/>
          </a:xfrm>
          <a:prstGeom prst="rect">
            <a:avLst/>
          </a:prstGeom>
          <a:noFill/>
        </p:spPr>
      </p:pic>
      <p:pic>
        <p:nvPicPr>
          <p:cNvPr id="9" name="Picture 63" descr="G:\00Eski Bilgi1\KBRN\resmi\Tatbikat\Tatbikat GATA 2012\gata tatbikat haziran 2012\IMG_1993.JPG"/>
          <p:cNvPicPr>
            <a:picLocks noChangeAspect="1" noChangeArrowheads="1"/>
          </p:cNvPicPr>
          <p:nvPr/>
        </p:nvPicPr>
        <p:blipFill>
          <a:blip r:embed="rId10" cstate="print"/>
          <a:srcRect/>
          <a:stretch>
            <a:fillRect/>
          </a:stretch>
        </p:blipFill>
        <p:spPr bwMode="auto">
          <a:xfrm>
            <a:off x="755776" y="5525529"/>
            <a:ext cx="1800000" cy="1344444"/>
          </a:xfrm>
          <a:prstGeom prst="rect">
            <a:avLst/>
          </a:prstGeom>
          <a:noFill/>
        </p:spPr>
      </p:pic>
    </p:spTree>
    <p:extLst>
      <p:ext uri="{BB962C8B-B14F-4D97-AF65-F5344CB8AC3E}">
        <p14:creationId xmlns:p14="http://schemas.microsoft.com/office/powerpoint/2010/main" val="3706270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Acil Dekon"/>
          <p:cNvPicPr>
            <a:picLocks noChangeAspect="1" noChangeArrowheads="1"/>
          </p:cNvPicPr>
          <p:nvPr/>
        </p:nvPicPr>
        <p:blipFill>
          <a:blip r:embed="rId2"/>
          <a:srcRect/>
          <a:stretch>
            <a:fillRect/>
          </a:stretch>
        </p:blipFill>
        <p:spPr bwMode="auto">
          <a:xfrm>
            <a:off x="1214438" y="903288"/>
            <a:ext cx="6953250" cy="3883025"/>
          </a:xfrm>
          <a:prstGeom prst="rect">
            <a:avLst/>
          </a:prstGeom>
          <a:noFill/>
          <a:ln w="9525">
            <a:noFill/>
            <a:miter lim="800000"/>
            <a:headEnd/>
            <a:tailEnd/>
          </a:ln>
        </p:spPr>
      </p:pic>
      <p:sp>
        <p:nvSpPr>
          <p:cNvPr id="40962" name="3 Metin kutusu"/>
          <p:cNvSpPr txBox="1">
            <a:spLocks noChangeArrowheads="1"/>
          </p:cNvSpPr>
          <p:nvPr/>
        </p:nvSpPr>
        <p:spPr bwMode="auto">
          <a:xfrm>
            <a:off x="403965" y="200253"/>
            <a:ext cx="8593251" cy="492443"/>
          </a:xfrm>
          <a:prstGeom prst="rect">
            <a:avLst/>
          </a:prstGeom>
          <a:noFill/>
          <a:ln w="9525">
            <a:noFill/>
            <a:miter lim="800000"/>
            <a:headEnd/>
            <a:tailEnd/>
          </a:ln>
        </p:spPr>
        <p:txBody>
          <a:bodyPr wrap="none">
            <a:spAutoFit/>
          </a:bodyPr>
          <a:lstStyle/>
          <a:p>
            <a:pPr algn="ctr"/>
            <a:r>
              <a:rPr lang="tr-TR" sz="2600" dirty="0">
                <a:solidFill>
                  <a:srgbClr val="FF0000"/>
                </a:solidFill>
              </a:rPr>
              <a:t>ACİL BİNASI </a:t>
            </a:r>
            <a:r>
              <a:rPr lang="tr-TR" sz="2600" dirty="0" smtClean="0">
                <a:solidFill>
                  <a:srgbClr val="FF0000"/>
                </a:solidFill>
              </a:rPr>
              <a:t>KBRN MÜDAHALE ve DEKONTAMİNASYON </a:t>
            </a:r>
            <a:r>
              <a:rPr lang="tr-TR" sz="2600" dirty="0">
                <a:solidFill>
                  <a:srgbClr val="FF0000"/>
                </a:solidFill>
              </a:rPr>
              <a:t>ÜNİTESİ</a:t>
            </a:r>
          </a:p>
        </p:txBody>
      </p:sp>
      <p:pic>
        <p:nvPicPr>
          <p:cNvPr id="40963" name="Picture 7" descr="C:\Users\lkenar\Desktop\KBRN BD BRIFING EKIM2011\resimler\FOTORA~11.jpg"/>
          <p:cNvPicPr>
            <a:picLocks noChangeAspect="1" noChangeArrowheads="1"/>
          </p:cNvPicPr>
          <p:nvPr/>
        </p:nvPicPr>
        <p:blipFill>
          <a:blip r:embed="rId3"/>
          <a:srcRect/>
          <a:stretch>
            <a:fillRect/>
          </a:stretch>
        </p:blipFill>
        <p:spPr bwMode="auto">
          <a:xfrm>
            <a:off x="142875" y="4869160"/>
            <a:ext cx="8858250" cy="1952625"/>
          </a:xfrm>
          <a:prstGeom prst="rect">
            <a:avLst/>
          </a:prstGeom>
          <a:noFill/>
          <a:ln w="9525">
            <a:noFill/>
            <a:miter lim="800000"/>
            <a:headEnd/>
            <a:tailEnd/>
          </a:ln>
        </p:spPr>
      </p:pic>
    </p:spTree>
    <p:extLst>
      <p:ext uri="{BB962C8B-B14F-4D97-AF65-F5344CB8AC3E}">
        <p14:creationId xmlns:p14="http://schemas.microsoft.com/office/powerpoint/2010/main" val="3812664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43FDDB7-1D73-47B9-98FD-AA2FA3656E05}"/>
              </a:ext>
            </a:extLst>
          </p:cNvPr>
          <p:cNvSpPr>
            <a:spLocks noGrp="1"/>
          </p:cNvSpPr>
          <p:nvPr>
            <p:ph type="title"/>
          </p:nvPr>
        </p:nvSpPr>
        <p:spPr>
          <a:xfrm>
            <a:off x="-910153" y="-2892517"/>
            <a:ext cx="10878244" cy="1460422"/>
          </a:xfrm>
        </p:spPr>
        <p:txBody>
          <a:bodyPr/>
          <a:lstStyle/>
          <a:p>
            <a:endParaRPr lang="tr-TR" dirty="0"/>
          </a:p>
        </p:txBody>
      </p:sp>
      <p:sp>
        <p:nvSpPr>
          <p:cNvPr id="3" name="İçerik Yer Tutucusu 2">
            <a:extLst>
              <a:ext uri="{FF2B5EF4-FFF2-40B4-BE49-F238E27FC236}">
                <a16:creationId xmlns="" xmlns:a16="http://schemas.microsoft.com/office/drawing/2014/main" id="{C39FFC9E-0CE6-47D5-B16A-B15B10C2274A}"/>
              </a:ext>
            </a:extLst>
          </p:cNvPr>
          <p:cNvSpPr>
            <a:spLocks noGrp="1"/>
          </p:cNvSpPr>
          <p:nvPr>
            <p:ph idx="1"/>
          </p:nvPr>
        </p:nvSpPr>
        <p:spPr>
          <a:xfrm>
            <a:off x="457199" y="1165193"/>
            <a:ext cx="8491491" cy="4525963"/>
          </a:xfrm>
        </p:spPr>
        <p:txBody>
          <a:bodyPr>
            <a:noAutofit/>
          </a:bodyPr>
          <a:lstStyle/>
          <a:p>
            <a:pPr marL="0" indent="0" algn="ctr">
              <a:buNone/>
            </a:pPr>
            <a:r>
              <a:rPr lang="tr-TR" sz="2400" b="1" u="sng" dirty="0">
                <a:solidFill>
                  <a:srgbClr val="FF0000"/>
                </a:solidFill>
                <a:latin typeface="Comic Sans MS" panose="030F0702030302020204" pitchFamily="66" charset="0"/>
              </a:rPr>
              <a:t>KBRN-Toksikoloji Çalışma Grubu</a:t>
            </a:r>
          </a:p>
          <a:p>
            <a:pPr marL="0" indent="0" algn="ctr">
              <a:buNone/>
            </a:pPr>
            <a:endParaRPr lang="tr-TR" sz="600" b="1" u="sng" dirty="0">
              <a:solidFill>
                <a:srgbClr val="FF0000"/>
              </a:solidFill>
              <a:latin typeface="Comic Sans MS" panose="030F0702030302020204" pitchFamily="66" charset="0"/>
            </a:endParaRPr>
          </a:p>
          <a:p>
            <a:r>
              <a:rPr lang="tr-TR" sz="2400" dirty="0">
                <a:latin typeface="Comic Sans MS" panose="030F0702030302020204" pitchFamily="66" charset="0"/>
              </a:rPr>
              <a:t>KBRN konularıyla ilgili bilgi toplamak ve üyeler arası bilgi alışverişini sağlamak için seminer, eğitim kursları, bilimsel toplantılar, halka yönelik eğitim kursları düzenlemek, </a:t>
            </a:r>
          </a:p>
          <a:p>
            <a:r>
              <a:rPr lang="tr-TR" sz="2400" dirty="0">
                <a:latin typeface="Comic Sans MS" panose="030F0702030302020204" pitchFamily="66" charset="0"/>
              </a:rPr>
              <a:t>Laboratuvar çalışmalarında ve ARGE faaliyetlerinde kimyasal silahlara yönelik çalışmaları teşvik etmek ve danışmanlık yapmak,</a:t>
            </a:r>
          </a:p>
          <a:p>
            <a:r>
              <a:rPr lang="tr-TR" sz="2400" dirty="0">
                <a:latin typeface="Comic Sans MS" panose="030F0702030302020204" pitchFamily="66" charset="0"/>
              </a:rPr>
              <a:t>Ülkemizin KS tehdit durumuna göre önemli sağlık merkezlerinde klinik laboratuvarlarında basit KS analizine yönelik tedbirler alınmasını teşvik etmek,</a:t>
            </a:r>
          </a:p>
          <a:p>
            <a:r>
              <a:rPr lang="tr-TR" sz="2400" dirty="0">
                <a:latin typeface="Comic Sans MS" panose="030F0702030302020204" pitchFamily="66" charset="0"/>
              </a:rPr>
              <a:t>Milli sanayi oluşturulması kapsamında KBRN ekipmanın ülkemizde geliştirilmesi, üretilmesine yönelik işbirliği içinde bulunmak,</a:t>
            </a:r>
          </a:p>
          <a:p>
            <a:endParaRPr lang="tr-TR" sz="2400" dirty="0">
              <a:latin typeface="Comic Sans MS" panose="030F0702030302020204" pitchFamily="66" charset="0"/>
            </a:endParaRPr>
          </a:p>
          <a:p>
            <a:endParaRPr lang="tr-TR" sz="2400" dirty="0">
              <a:latin typeface="Comic Sans MS" panose="030F0702030302020204" pitchFamily="66" charset="0"/>
            </a:endParaRPr>
          </a:p>
          <a:p>
            <a:endParaRPr lang="tr-TR" sz="2400" dirty="0">
              <a:latin typeface="Comic Sans MS" panose="030F0702030302020204" pitchFamily="66" charset="0"/>
            </a:endParaRPr>
          </a:p>
        </p:txBody>
      </p:sp>
      <p:pic>
        <p:nvPicPr>
          <p:cNvPr id="72706" name="Picture 2" descr="brand">
            <a:extLst>
              <a:ext uri="{FF2B5EF4-FFF2-40B4-BE49-F238E27FC236}">
                <a16:creationId xmlns="" xmlns:a16="http://schemas.microsoft.com/office/drawing/2014/main" id="{18BE8135-0C1A-45FE-BFD7-3AEE4210C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96" y="8877"/>
            <a:ext cx="4890479" cy="109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18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D5B3E8AF-48F9-445C-9E65-E4017933B237}" type="slidenum">
              <a:rPr lang="tr-TR"/>
              <a:pPr>
                <a:defRPr/>
              </a:pPr>
              <a:t>4</a:t>
            </a:fld>
            <a:endParaRPr lang="tr-TR"/>
          </a:p>
        </p:txBody>
      </p:sp>
      <p:sp>
        <p:nvSpPr>
          <p:cNvPr id="2052" name="Rectangle 3"/>
          <p:cNvSpPr>
            <a:spLocks noGrp="1" noChangeArrowheads="1"/>
          </p:cNvSpPr>
          <p:nvPr>
            <p:ph type="body" idx="1"/>
          </p:nvPr>
        </p:nvSpPr>
        <p:spPr>
          <a:xfrm>
            <a:off x="0" y="719522"/>
            <a:ext cx="9144000" cy="6511613"/>
          </a:xfrm>
        </p:spPr>
        <p:txBody>
          <a:bodyPr>
            <a:normAutofit fontScale="70000" lnSpcReduction="20000"/>
          </a:bodyPr>
          <a:lstStyle/>
          <a:p>
            <a:pPr algn="ctr" eaLnBrk="1" hangingPunct="1">
              <a:buFontTx/>
              <a:buNone/>
            </a:pPr>
            <a:r>
              <a:rPr lang="tr-TR" sz="2000" dirty="0">
                <a:solidFill>
                  <a:schemeClr val="tx2"/>
                </a:solidFill>
                <a:latin typeface="Comic Sans MS" pitchFamily="66" charset="0"/>
              </a:rPr>
              <a:t>	</a:t>
            </a:r>
            <a:r>
              <a:rPr lang="tr-TR" sz="3400" b="1" dirty="0">
                <a:solidFill>
                  <a:schemeClr val="tx2"/>
                </a:solidFill>
                <a:latin typeface="Comic Sans MS" pitchFamily="66" charset="0"/>
              </a:rPr>
              <a:t>	</a:t>
            </a:r>
            <a:r>
              <a:rPr lang="tr-TR" sz="3400" b="1" dirty="0">
                <a:solidFill>
                  <a:srgbClr val="FF0000"/>
                </a:solidFill>
                <a:latin typeface="Comic Sans MS" pitchFamily="66" charset="0"/>
              </a:rPr>
              <a:t>KBRN KULLANIMINDA POTANSİYEL HEDEFLER:</a:t>
            </a:r>
            <a:endParaRPr lang="tr-TR" sz="2400" b="1" dirty="0">
              <a:solidFill>
                <a:srgbClr val="FF0000"/>
              </a:solidFill>
              <a:latin typeface="Comic Sans MS" pitchFamily="66" charset="0"/>
            </a:endParaRPr>
          </a:p>
          <a:p>
            <a:pPr lvl="2" algn="just" eaLnBrk="1" hangingPunct="1">
              <a:lnSpc>
                <a:spcPct val="170000"/>
              </a:lnSpc>
              <a:buClr>
                <a:srgbClr val="FF0000"/>
              </a:buClr>
              <a:buFont typeface="Wingdings" pitchFamily="2" charset="2"/>
              <a:buChar char="Ø"/>
            </a:pPr>
            <a:r>
              <a:rPr lang="tr-TR" sz="2600" dirty="0">
                <a:latin typeface="Comic Sans MS" pitchFamily="66" charset="0"/>
              </a:rPr>
              <a:t>Devlet Daireleri ve Adli binalar,</a:t>
            </a:r>
          </a:p>
          <a:p>
            <a:pPr lvl="2" algn="just" eaLnBrk="1" hangingPunct="1">
              <a:lnSpc>
                <a:spcPct val="170000"/>
              </a:lnSpc>
              <a:buClr>
                <a:srgbClr val="FF0000"/>
              </a:buClr>
              <a:buFont typeface="Wingdings" pitchFamily="2" charset="2"/>
              <a:buChar char="Ø"/>
            </a:pPr>
            <a:r>
              <a:rPr lang="tr-TR" sz="2600" dirty="0">
                <a:latin typeface="Comic Sans MS" pitchFamily="66" charset="0"/>
              </a:rPr>
              <a:t>Askeri Kışla ve kuruluşlar (Orduevleri, Askeri Gazinolar),</a:t>
            </a:r>
          </a:p>
          <a:p>
            <a:pPr lvl="2" algn="just" eaLnBrk="1" hangingPunct="1">
              <a:lnSpc>
                <a:spcPct val="170000"/>
              </a:lnSpc>
              <a:buClr>
                <a:srgbClr val="FF0000"/>
              </a:buClr>
              <a:buFont typeface="Wingdings" pitchFamily="2" charset="2"/>
              <a:buChar char="Ø"/>
            </a:pPr>
            <a:r>
              <a:rPr lang="tr-TR" sz="2600" dirty="0">
                <a:latin typeface="Comic Sans MS" pitchFamily="66" charset="0"/>
              </a:rPr>
              <a:t>İstasyon ve otobüs terminalleri,</a:t>
            </a:r>
          </a:p>
          <a:p>
            <a:pPr lvl="2" algn="just" eaLnBrk="1" hangingPunct="1">
              <a:lnSpc>
                <a:spcPct val="170000"/>
              </a:lnSpc>
              <a:buClr>
                <a:srgbClr val="FF0000"/>
              </a:buClr>
              <a:buFont typeface="Wingdings" pitchFamily="2" charset="2"/>
              <a:buChar char="Ø"/>
            </a:pPr>
            <a:r>
              <a:rPr lang="tr-TR" sz="2600" dirty="0">
                <a:latin typeface="Comic Sans MS" pitchFamily="66" charset="0"/>
              </a:rPr>
              <a:t>Havaalanları, metro istasyonları,</a:t>
            </a:r>
          </a:p>
          <a:p>
            <a:pPr lvl="2" algn="just" eaLnBrk="1" hangingPunct="1">
              <a:lnSpc>
                <a:spcPct val="170000"/>
              </a:lnSpc>
              <a:buClr>
                <a:srgbClr val="FF0000"/>
              </a:buClr>
              <a:buFont typeface="Wingdings" pitchFamily="2" charset="2"/>
              <a:buChar char="Ø"/>
            </a:pPr>
            <a:r>
              <a:rPr lang="tr-TR" sz="2600" dirty="0">
                <a:latin typeface="Comic Sans MS" pitchFamily="66" charset="0"/>
              </a:rPr>
              <a:t>İş merkezleri, kapalı alışveriş yerleri, büyük marketler,</a:t>
            </a:r>
          </a:p>
          <a:p>
            <a:pPr lvl="2" algn="just" eaLnBrk="1" hangingPunct="1">
              <a:lnSpc>
                <a:spcPct val="170000"/>
              </a:lnSpc>
              <a:buClr>
                <a:srgbClr val="FF0000"/>
              </a:buClr>
              <a:buFont typeface="Wingdings" pitchFamily="2" charset="2"/>
              <a:buChar char="Ø"/>
            </a:pPr>
            <a:r>
              <a:rPr lang="tr-TR" sz="2600" dirty="0">
                <a:latin typeface="Comic Sans MS" pitchFamily="66" charset="0"/>
              </a:rPr>
              <a:t>Polis ve jandarmanın kullanımındaki bina ve tesisler,</a:t>
            </a:r>
          </a:p>
          <a:p>
            <a:pPr lvl="2" algn="just" eaLnBrk="1" hangingPunct="1">
              <a:lnSpc>
                <a:spcPct val="170000"/>
              </a:lnSpc>
              <a:buClr>
                <a:srgbClr val="FF0000"/>
              </a:buClr>
              <a:buFont typeface="Wingdings" pitchFamily="2" charset="2"/>
              <a:buChar char="Ø"/>
            </a:pPr>
            <a:r>
              <a:rPr lang="tr-TR" sz="2600" dirty="0">
                <a:latin typeface="Comic Sans MS" pitchFamily="66" charset="0"/>
              </a:rPr>
              <a:t>Stadyum, okullar, oyun park ve bahçeleri,</a:t>
            </a:r>
          </a:p>
          <a:p>
            <a:pPr lvl="2" algn="just" eaLnBrk="1" hangingPunct="1">
              <a:lnSpc>
                <a:spcPct val="170000"/>
              </a:lnSpc>
              <a:buClr>
                <a:srgbClr val="FF0000"/>
              </a:buClr>
              <a:buFont typeface="Wingdings" pitchFamily="2" charset="2"/>
              <a:buChar char="Ø"/>
            </a:pPr>
            <a:r>
              <a:rPr lang="tr-TR" sz="2600" dirty="0">
                <a:latin typeface="Comic Sans MS" pitchFamily="66" charset="0"/>
              </a:rPr>
              <a:t>Kullanma ve içme suyu tesisleri,</a:t>
            </a:r>
          </a:p>
          <a:p>
            <a:pPr lvl="2" algn="just" eaLnBrk="1" hangingPunct="1">
              <a:lnSpc>
                <a:spcPct val="170000"/>
              </a:lnSpc>
              <a:buClr>
                <a:srgbClr val="FF0000"/>
              </a:buClr>
              <a:buFont typeface="Wingdings" pitchFamily="2" charset="2"/>
              <a:buChar char="Ø"/>
            </a:pPr>
            <a:r>
              <a:rPr lang="tr-TR" sz="2600" dirty="0">
                <a:latin typeface="Comic Sans MS" pitchFamily="66" charset="0"/>
              </a:rPr>
              <a:t>Kanalizasyon, elektrik ve havagazı tesisleri,</a:t>
            </a:r>
          </a:p>
          <a:p>
            <a:pPr lvl="2" algn="just" eaLnBrk="1" hangingPunct="1">
              <a:lnSpc>
                <a:spcPct val="170000"/>
              </a:lnSpc>
              <a:buClr>
                <a:srgbClr val="FF0000"/>
              </a:buClr>
              <a:buFont typeface="Wingdings" pitchFamily="2" charset="2"/>
              <a:buChar char="Ø"/>
            </a:pPr>
            <a:r>
              <a:rPr lang="tr-TR" sz="2600" dirty="0">
                <a:latin typeface="Comic Sans MS" pitchFamily="66" charset="0"/>
              </a:rPr>
              <a:t>Haberleşme tesisleri,</a:t>
            </a:r>
          </a:p>
          <a:p>
            <a:pPr lvl="2" algn="just" eaLnBrk="1" hangingPunct="1">
              <a:lnSpc>
                <a:spcPct val="170000"/>
              </a:lnSpc>
              <a:buClr>
                <a:srgbClr val="FF0000"/>
              </a:buClr>
              <a:buFont typeface="Wingdings" pitchFamily="2" charset="2"/>
              <a:buChar char="Ø"/>
            </a:pPr>
            <a:r>
              <a:rPr lang="tr-TR" sz="2600" dirty="0">
                <a:latin typeface="Comic Sans MS" pitchFamily="66" charset="0"/>
              </a:rPr>
              <a:t>Akaryakıt ikmal tesisleri, petrol istasyonları,</a:t>
            </a:r>
          </a:p>
          <a:p>
            <a:pPr lvl="2" algn="just" eaLnBrk="1" hangingPunct="1">
              <a:lnSpc>
                <a:spcPct val="170000"/>
              </a:lnSpc>
              <a:buClr>
                <a:srgbClr val="FF0000"/>
              </a:buClr>
              <a:buFont typeface="Wingdings" pitchFamily="2" charset="2"/>
              <a:buChar char="Ø"/>
            </a:pPr>
            <a:r>
              <a:rPr lang="tr-TR" sz="2600" dirty="0">
                <a:latin typeface="Comic Sans MS" pitchFamily="66" charset="0"/>
              </a:rPr>
              <a:t>Büyükelçilikler, uluslararası kuruluşlar,</a:t>
            </a:r>
          </a:p>
          <a:p>
            <a:pPr eaLnBrk="1" hangingPunct="1"/>
            <a:endParaRPr lang="tr-TR" sz="2000" dirty="0">
              <a:solidFill>
                <a:schemeClr val="tx2"/>
              </a:solidFill>
              <a:latin typeface="Comic Sans MS" pitchFamily="66" charset="0"/>
            </a:endParaRPr>
          </a:p>
        </p:txBody>
      </p:sp>
      <p:pic>
        <p:nvPicPr>
          <p:cNvPr id="4" name="Picture 4"/>
          <p:cNvPicPr>
            <a:picLocks noChangeAspect="1"/>
          </p:cNvPicPr>
          <p:nvPr/>
        </p:nvPicPr>
        <p:blipFill>
          <a:blip r:embed="rId2" cstate="print"/>
          <a:stretch>
            <a:fillRect/>
          </a:stretch>
        </p:blipFill>
        <p:spPr>
          <a:xfrm>
            <a:off x="8324495" y="71415"/>
            <a:ext cx="748098" cy="748098"/>
          </a:xfrm>
          <a:prstGeom prst="rect">
            <a:avLst/>
          </a:prstGeom>
        </p:spPr>
      </p:pic>
      <p:pic>
        <p:nvPicPr>
          <p:cNvPr id="5" name="Picture 1"/>
          <p:cNvPicPr>
            <a:picLocks noChangeAspect="1"/>
          </p:cNvPicPr>
          <p:nvPr/>
        </p:nvPicPr>
        <p:blipFill>
          <a:blip r:embed="rId3"/>
          <a:stretch>
            <a:fillRect/>
          </a:stretch>
        </p:blipFill>
        <p:spPr>
          <a:xfrm>
            <a:off x="-32" y="0"/>
            <a:ext cx="824491" cy="775975"/>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43FDDB7-1D73-47B9-98FD-AA2FA3656E05}"/>
              </a:ext>
            </a:extLst>
          </p:cNvPr>
          <p:cNvSpPr>
            <a:spLocks noGrp="1"/>
          </p:cNvSpPr>
          <p:nvPr>
            <p:ph type="title"/>
          </p:nvPr>
        </p:nvSpPr>
        <p:spPr>
          <a:xfrm>
            <a:off x="-910153" y="-2892517"/>
            <a:ext cx="10878244" cy="1460422"/>
          </a:xfrm>
        </p:spPr>
        <p:txBody>
          <a:bodyPr/>
          <a:lstStyle/>
          <a:p>
            <a:endParaRPr lang="tr-TR" dirty="0"/>
          </a:p>
        </p:txBody>
      </p:sp>
      <p:sp>
        <p:nvSpPr>
          <p:cNvPr id="3" name="İçerik Yer Tutucusu 2">
            <a:extLst>
              <a:ext uri="{FF2B5EF4-FFF2-40B4-BE49-F238E27FC236}">
                <a16:creationId xmlns="" xmlns:a16="http://schemas.microsoft.com/office/drawing/2014/main" id="{C39FFC9E-0CE6-47D5-B16A-B15B10C2274A}"/>
              </a:ext>
            </a:extLst>
          </p:cNvPr>
          <p:cNvSpPr>
            <a:spLocks noGrp="1"/>
          </p:cNvSpPr>
          <p:nvPr>
            <p:ph idx="1"/>
          </p:nvPr>
        </p:nvSpPr>
        <p:spPr>
          <a:xfrm>
            <a:off x="457199" y="1165193"/>
            <a:ext cx="8491491" cy="4525963"/>
          </a:xfrm>
        </p:spPr>
        <p:txBody>
          <a:bodyPr>
            <a:noAutofit/>
          </a:bodyPr>
          <a:lstStyle/>
          <a:p>
            <a:pPr marL="0" indent="0" algn="ctr">
              <a:buNone/>
            </a:pPr>
            <a:r>
              <a:rPr lang="tr-TR" sz="2400" b="1" u="sng" dirty="0">
                <a:solidFill>
                  <a:srgbClr val="FF0000"/>
                </a:solidFill>
                <a:latin typeface="Comic Sans MS" panose="030F0702030302020204" pitchFamily="66" charset="0"/>
              </a:rPr>
              <a:t>KBRN-Toksikoloji Çalışma Grubu</a:t>
            </a:r>
          </a:p>
          <a:p>
            <a:pPr marL="0" indent="0" algn="ctr">
              <a:buNone/>
            </a:pPr>
            <a:endParaRPr lang="tr-TR" sz="2000" b="1" u="sng" dirty="0">
              <a:solidFill>
                <a:srgbClr val="FF0000"/>
              </a:solidFill>
              <a:latin typeface="Comic Sans MS" panose="030F0702030302020204" pitchFamily="66" charset="0"/>
            </a:endParaRPr>
          </a:p>
          <a:p>
            <a:pPr marL="0" indent="0" algn="ctr">
              <a:buNone/>
            </a:pPr>
            <a:endParaRPr lang="tr-TR" sz="600" b="1" u="sng" dirty="0">
              <a:solidFill>
                <a:srgbClr val="FF0000"/>
              </a:solidFill>
              <a:latin typeface="Comic Sans MS" panose="030F0702030302020204" pitchFamily="66" charset="0"/>
            </a:endParaRPr>
          </a:p>
          <a:p>
            <a:r>
              <a:rPr lang="tr-TR" sz="2400" dirty="0">
                <a:latin typeface="Comic Sans MS" panose="030F0702030302020204" pitchFamily="66" charset="0"/>
              </a:rPr>
              <a:t>SBÜ KBRN AD. </a:t>
            </a:r>
            <a:r>
              <a:rPr lang="tr-TR" sz="2400" dirty="0" err="1">
                <a:latin typeface="Comic Sans MS" panose="030F0702030302020204" pitchFamily="66" charset="0"/>
              </a:rPr>
              <a:t>Bşk.lığı</a:t>
            </a:r>
            <a:r>
              <a:rPr lang="tr-TR" sz="2400" dirty="0">
                <a:latin typeface="Comic Sans MS" panose="030F0702030302020204" pitchFamily="66" charset="0"/>
              </a:rPr>
              <a:t> KS laboratuvarının yapısını genişletmek, benzer laboratuvarların ana birimlerde kurulmasını sağlamak,</a:t>
            </a:r>
          </a:p>
          <a:p>
            <a:r>
              <a:rPr lang="tr-TR" sz="2400" dirty="0">
                <a:latin typeface="Comic Sans MS" panose="030F0702030302020204" pitchFamily="66" charset="0"/>
              </a:rPr>
              <a:t>Ülkemizde bir «KBRN Merkezi» oluşturulmasına yönelik diğer kamu kurum ve kuruluşları ile işbirliği yapmak,</a:t>
            </a:r>
          </a:p>
          <a:p>
            <a:r>
              <a:rPr lang="tr-TR" sz="2400" dirty="0">
                <a:latin typeface="Comic Sans MS" panose="030F0702030302020204" pitchFamily="66" charset="0"/>
              </a:rPr>
              <a:t>Ulusal / uluslararası kongre, sempozyum, vs. toplantılarda kimyasal silahlara farkındalığı arttırıcı kurs, panel vs. düzenlemek,</a:t>
            </a:r>
          </a:p>
          <a:p>
            <a:r>
              <a:rPr lang="tr-TR" sz="2400" dirty="0">
                <a:latin typeface="Comic Sans MS" panose="030F0702030302020204" pitchFamily="66" charset="0"/>
              </a:rPr>
              <a:t>YÖK düzeyinde diğer başlıca üniversitelerde KBRN bölümlerinin kurulmasını sağlamaya yönelik girişimlerde bulunmak</a:t>
            </a:r>
          </a:p>
          <a:p>
            <a:endParaRPr lang="tr-TR" sz="2400" dirty="0">
              <a:latin typeface="Comic Sans MS" panose="030F0702030302020204" pitchFamily="66" charset="0"/>
            </a:endParaRPr>
          </a:p>
          <a:p>
            <a:endParaRPr lang="tr-TR" sz="2400" dirty="0">
              <a:latin typeface="Comic Sans MS" panose="030F0702030302020204" pitchFamily="66" charset="0"/>
            </a:endParaRPr>
          </a:p>
        </p:txBody>
      </p:sp>
      <p:pic>
        <p:nvPicPr>
          <p:cNvPr id="72706" name="Picture 2" descr="brand">
            <a:extLst>
              <a:ext uri="{FF2B5EF4-FFF2-40B4-BE49-F238E27FC236}">
                <a16:creationId xmlns="" xmlns:a16="http://schemas.microsoft.com/office/drawing/2014/main" id="{18BE8135-0C1A-45FE-BFD7-3AEE4210C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896" y="8877"/>
            <a:ext cx="4890479" cy="109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15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 5"/>
          <p:cNvGrpSpPr/>
          <p:nvPr/>
        </p:nvGrpSpPr>
        <p:grpSpPr>
          <a:xfrm>
            <a:off x="107917" y="214290"/>
            <a:ext cx="8966382" cy="6367497"/>
            <a:chOff x="107917" y="214290"/>
            <a:chExt cx="8966382" cy="6367497"/>
          </a:xfrm>
        </p:grpSpPr>
        <p:grpSp>
          <p:nvGrpSpPr>
            <p:cNvPr id="5" name="Grup 4"/>
            <p:cNvGrpSpPr/>
            <p:nvPr/>
          </p:nvGrpSpPr>
          <p:grpSpPr>
            <a:xfrm>
              <a:off x="107917" y="214290"/>
              <a:ext cx="4500562" cy="6367497"/>
              <a:chOff x="4616311" y="214290"/>
              <a:chExt cx="4500562" cy="6367497"/>
            </a:xfrm>
          </p:grpSpPr>
          <p:pic>
            <p:nvPicPr>
              <p:cNvPr id="3" name="Picture 3" descr="D:\SBÜ\Biyolojik Güvenlik Hibe Yarışması\2019\Workshop\CRDF_Global_logo_V1.jpg"/>
              <p:cNvPicPr>
                <a:picLocks noChangeAspect="1" noChangeArrowheads="1"/>
              </p:cNvPicPr>
              <p:nvPr/>
            </p:nvPicPr>
            <p:blipFill>
              <a:blip r:embed="rId2"/>
              <a:srcRect/>
              <a:stretch>
                <a:fillRect/>
              </a:stretch>
            </p:blipFill>
            <p:spPr bwMode="auto">
              <a:xfrm>
                <a:off x="5774933" y="484897"/>
                <a:ext cx="2226091" cy="702000"/>
              </a:xfrm>
              <a:prstGeom prst="rect">
                <a:avLst/>
              </a:prstGeom>
              <a:noFill/>
            </p:spPr>
          </p:pic>
          <p:grpSp>
            <p:nvGrpSpPr>
              <p:cNvPr id="19" name="18 Grup"/>
              <p:cNvGrpSpPr/>
              <p:nvPr/>
            </p:nvGrpSpPr>
            <p:grpSpPr>
              <a:xfrm>
                <a:off x="5143504" y="2173512"/>
                <a:ext cx="3521190" cy="2970000"/>
                <a:chOff x="5143504" y="2143116"/>
                <a:chExt cx="3521190" cy="2970000"/>
              </a:xfrm>
            </p:grpSpPr>
            <p:pic>
              <p:nvPicPr>
                <p:cNvPr id="2" name="Picture 2" descr="D:\SBÜ\Biyolojik Güvenlik Hibe Yarışması\2019\Workshop\biyogüvenlik.png"/>
                <p:cNvPicPr>
                  <a:picLocks noChangeAspect="1" noChangeArrowheads="1"/>
                </p:cNvPicPr>
                <p:nvPr/>
              </p:nvPicPr>
              <p:blipFill>
                <a:blip r:embed="rId3"/>
                <a:srcRect/>
                <a:stretch>
                  <a:fillRect/>
                </a:stretch>
              </p:blipFill>
              <p:spPr bwMode="auto">
                <a:xfrm>
                  <a:off x="5143504" y="2143116"/>
                  <a:ext cx="3521190" cy="2970000"/>
                </a:xfrm>
                <a:prstGeom prst="rect">
                  <a:avLst/>
                </a:prstGeom>
                <a:noFill/>
              </p:spPr>
            </p:pic>
            <p:sp>
              <p:nvSpPr>
                <p:cNvPr id="18" name="17 Metin kutusu"/>
                <p:cNvSpPr txBox="1"/>
                <p:nvPr/>
              </p:nvSpPr>
              <p:spPr>
                <a:xfrm>
                  <a:off x="6448438" y="3935560"/>
                  <a:ext cx="857256" cy="810478"/>
                </a:xfrm>
                <a:prstGeom prst="rect">
                  <a:avLst/>
                </a:prstGeom>
                <a:noFill/>
              </p:spPr>
              <p:txBody>
                <a:bodyPr wrap="square" rtlCol="0">
                  <a:spAutoFit/>
                </a:bodyPr>
                <a:lstStyle/>
                <a:p>
                  <a:pPr algn="ctr">
                    <a:lnSpc>
                      <a:spcPts val="1380"/>
                    </a:lnSpc>
                  </a:pPr>
                  <a:r>
                    <a:rPr lang="tr-TR" sz="1400" dirty="0" smtClean="0">
                      <a:latin typeface="Bauhaus 93" pitchFamily="82" charset="0"/>
                      <a:cs typeface="Arial" pitchFamily="34" charset="0"/>
                    </a:rPr>
                    <a:t>Emniyet ve Güvenlik Elimizde</a:t>
                  </a:r>
                  <a:endParaRPr lang="tr-TR" sz="1400" dirty="0">
                    <a:latin typeface="Bauhaus 93" pitchFamily="82" charset="0"/>
                    <a:cs typeface="Arial" pitchFamily="34" charset="0"/>
                  </a:endParaRPr>
                </a:p>
              </p:txBody>
            </p:sp>
          </p:grpSp>
          <p:sp>
            <p:nvSpPr>
              <p:cNvPr id="4" name="3 İçerik Yer Tutucusu"/>
              <p:cNvSpPr txBox="1">
                <a:spLocks/>
              </p:cNvSpPr>
              <p:nvPr/>
            </p:nvSpPr>
            <p:spPr>
              <a:xfrm>
                <a:off x="4616311" y="214290"/>
                <a:ext cx="4500562" cy="6367497"/>
              </a:xfrm>
              <a:prstGeom prst="rect">
                <a:avLst/>
              </a:prstGeom>
              <a:ln cmpd="tri">
                <a:solidFill>
                  <a:schemeClr val="accent1"/>
                </a:solidFill>
              </a:ln>
            </p:spPr>
            <p:txBody>
              <a:bodyPr>
                <a:normAutofit lnSpcReduction="10000"/>
              </a:bodyPr>
              <a:lstStyle/>
              <a:p>
                <a:pPr algn="ctr">
                  <a:spcAft>
                    <a:spcPts val="0"/>
                  </a:spcAft>
                </a:pPr>
                <a:endParaRPr lang="tr-TR" sz="1100" dirty="0" smtClean="0">
                  <a:latin typeface="Arial"/>
                  <a:ea typeface="Times New Roman"/>
                </a:endParaRPr>
              </a:p>
              <a:p>
                <a:pPr algn="ctr"/>
                <a:endParaRPr kumimoji="0" lang="tr-T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algn="ctr"/>
                <a:endParaRPr lang="tr-TR" sz="1200" b="1" dirty="0" smtClean="0">
                  <a:latin typeface="Arial" pitchFamily="34" charset="0"/>
                  <a:cs typeface="Arial" pitchFamily="34" charset="0"/>
                </a:endParaRPr>
              </a:p>
              <a:p>
                <a:pPr algn="ctr"/>
                <a:endParaRPr lang="tr-TR" sz="1200" b="1"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LABORATUVAR </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BİYOGÜVENLİK ve BİYOEMNİYET</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tr-TR" b="1" dirty="0" smtClean="0">
                    <a:latin typeface="Arial" pitchFamily="34" charset="0"/>
                    <a:cs typeface="Arial" pitchFamily="34" charset="0"/>
                  </a:rPr>
                  <a:t>ÇALIŞTAYI</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lang="tr-TR" b="1" dirty="0" smtClean="0">
                  <a:latin typeface="Arial" pitchFamily="34" charset="0"/>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lang="tr-TR" b="1" dirty="0" smtClean="0">
                  <a:latin typeface="Arial" pitchFamily="34" charset="0"/>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tr-TR"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kumimoji="0" lang="tr-TR"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endParaRPr lang="tr-TR" sz="1200" b="1" dirty="0" smtClean="0">
                  <a:latin typeface="Arial" pitchFamily="34" charset="0"/>
                  <a:cs typeface="Arial" pitchFamily="34" charset="0"/>
                </a:endParaRPr>
              </a:p>
              <a:p>
                <a:pPr lvl="0" algn="ctr">
                  <a:defRPr/>
                </a:pPr>
                <a:endPar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0" algn="ctr">
                  <a:defRPr/>
                </a:pPr>
                <a:endParaRPr lang="tr-TR" sz="1400" b="1" dirty="0" smtClean="0">
                  <a:latin typeface="Arial" pitchFamily="34" charset="0"/>
                  <a:cs typeface="Arial" pitchFamily="34" charset="0"/>
                </a:endParaRPr>
              </a:p>
              <a:p>
                <a:pPr lvl="0" algn="ctr">
                  <a:defRPr/>
                </a:pPr>
                <a:endPar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0" algn="ctr">
                  <a:defRPr/>
                </a:pPr>
                <a:endPar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lvl="0" algn="ctr">
                  <a:defRPr/>
                </a:pPr>
                <a:r>
                  <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Tıbbi KBRN AD. Başkanlığı</a:t>
                </a:r>
              </a:p>
              <a:p>
                <a:pPr lvl="0" algn="ctr">
                  <a:defRPr/>
                </a:pPr>
                <a:r>
                  <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18 – 19 Nisan 2019, Ankara</a:t>
                </a:r>
              </a:p>
              <a:p>
                <a:pPr lvl="0" algn="ctr">
                  <a:defRPr/>
                </a:pPr>
                <a:endParaRPr kumimoji="0" lang="tr-TR"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algn="ctr"/>
                <a:endParaRPr lang="tr-TR" sz="1200" b="1" dirty="0">
                  <a:latin typeface="Arial" pitchFamily="34" charset="0"/>
                  <a:cs typeface="Arial" pitchFamily="34" charset="0"/>
                </a:endParaRPr>
              </a:p>
              <a:p>
                <a:pPr algn="ctr"/>
                <a:endParaRPr lang="tr-TR" sz="1200" b="1" dirty="0" smtClean="0">
                  <a:latin typeface="Arial" pitchFamily="34" charset="0"/>
                  <a:cs typeface="Arial" pitchFamily="34" charset="0"/>
                </a:endParaRPr>
              </a:p>
              <a:p>
                <a:pPr algn="ctr"/>
                <a:r>
                  <a:rPr lang="tr-TR" sz="1200" b="1" dirty="0" smtClean="0">
                    <a:latin typeface="Arial" pitchFamily="34" charset="0"/>
                    <a:cs typeface="Arial" pitchFamily="34" charset="0"/>
                  </a:rPr>
                  <a:t>Yer: Sağlık Bilimleri Üniversitesi, Gülhane Sağlık Bilimleri Enstitüsü Binası, Etlik-ANKARA</a:t>
                </a:r>
              </a:p>
            </p:txBody>
          </p:sp>
          <p:pic>
            <p:nvPicPr>
              <p:cNvPr id="8" name="Picture 1"/>
              <p:cNvPicPr>
                <a:picLocks noChangeAspect="1"/>
              </p:cNvPicPr>
              <p:nvPr/>
            </p:nvPicPr>
            <p:blipFill>
              <a:blip r:embed="rId4"/>
              <a:stretch>
                <a:fillRect/>
              </a:stretch>
            </p:blipFill>
            <p:spPr>
              <a:xfrm>
                <a:off x="4643438" y="214290"/>
                <a:ext cx="1214446" cy="1214422"/>
              </a:xfrm>
              <a:prstGeom prst="rect">
                <a:avLst/>
              </a:prstGeom>
            </p:spPr>
          </p:pic>
          <p:pic>
            <p:nvPicPr>
              <p:cNvPr id="9" name="Picture 21"/>
              <p:cNvPicPr>
                <a:picLocks noChangeAspect="1"/>
              </p:cNvPicPr>
              <p:nvPr/>
            </p:nvPicPr>
            <p:blipFill>
              <a:blip r:embed="rId5" cstate="print"/>
              <a:stretch>
                <a:fillRect/>
              </a:stretch>
            </p:blipFill>
            <p:spPr>
              <a:xfrm>
                <a:off x="7992594" y="277298"/>
                <a:ext cx="1080000" cy="1080000"/>
              </a:xfrm>
              <a:prstGeom prst="rect">
                <a:avLst/>
              </a:prstGeom>
            </p:spPr>
          </p:pic>
          <p:sp>
            <p:nvSpPr>
              <p:cNvPr id="22" name="21 Metin kutusu"/>
              <p:cNvSpPr txBox="1"/>
              <p:nvPr/>
            </p:nvSpPr>
            <p:spPr>
              <a:xfrm>
                <a:off x="6429388" y="428604"/>
                <a:ext cx="1000132" cy="246221"/>
              </a:xfrm>
              <a:prstGeom prst="rect">
                <a:avLst/>
              </a:prstGeom>
              <a:noFill/>
            </p:spPr>
            <p:txBody>
              <a:bodyPr wrap="square" rtlCol="0">
                <a:spAutoFit/>
              </a:bodyPr>
              <a:lstStyle/>
              <a:p>
                <a:r>
                  <a:rPr lang="tr-TR" sz="1000" dirty="0" err="1" smtClean="0">
                    <a:solidFill>
                      <a:srgbClr val="7030A0"/>
                    </a:solidFill>
                  </a:rPr>
                  <a:t>Sponsored</a:t>
                </a:r>
                <a:r>
                  <a:rPr lang="tr-TR" sz="1000" dirty="0" smtClean="0">
                    <a:solidFill>
                      <a:srgbClr val="7030A0"/>
                    </a:solidFill>
                  </a:rPr>
                  <a:t> </a:t>
                </a:r>
                <a:r>
                  <a:rPr lang="tr-TR" sz="1000" dirty="0" err="1" smtClean="0">
                    <a:solidFill>
                      <a:srgbClr val="7030A0"/>
                    </a:solidFill>
                  </a:rPr>
                  <a:t>by</a:t>
                </a:r>
                <a:endParaRPr lang="tr-TR" sz="1000" dirty="0">
                  <a:solidFill>
                    <a:srgbClr val="7030A0"/>
                  </a:solidFill>
                </a:endParaRPr>
              </a:p>
            </p:txBody>
          </p:sp>
        </p:grpSp>
        <p:grpSp>
          <p:nvGrpSpPr>
            <p:cNvPr id="14" name="Grup 13"/>
            <p:cNvGrpSpPr/>
            <p:nvPr/>
          </p:nvGrpSpPr>
          <p:grpSpPr>
            <a:xfrm>
              <a:off x="4716581" y="214290"/>
              <a:ext cx="4357718" cy="6367497"/>
              <a:chOff x="-32" y="214290"/>
              <a:chExt cx="4357718" cy="6367497"/>
            </a:xfrm>
          </p:grpSpPr>
          <p:pic>
            <p:nvPicPr>
              <p:cNvPr id="15" name="Picture 4" descr="D:\SBÜ\Biyolojik Güvenlik Hibe Yarışması\2019\Workshop\Kabin.png"/>
              <p:cNvPicPr>
                <a:picLocks noChangeAspect="1" noChangeArrowheads="1"/>
              </p:cNvPicPr>
              <p:nvPr/>
            </p:nvPicPr>
            <p:blipFill>
              <a:blip r:embed="rId6" cstate="print"/>
              <a:srcRect/>
              <a:stretch>
                <a:fillRect/>
              </a:stretch>
            </p:blipFill>
            <p:spPr bwMode="auto">
              <a:xfrm>
                <a:off x="428596" y="260656"/>
                <a:ext cx="3600000" cy="2739716"/>
              </a:xfrm>
              <a:prstGeom prst="rect">
                <a:avLst/>
              </a:prstGeom>
              <a:noFill/>
            </p:spPr>
          </p:pic>
          <p:sp>
            <p:nvSpPr>
              <p:cNvPr id="16" name="3 İçerik Yer Tutucusu"/>
              <p:cNvSpPr txBox="1">
                <a:spLocks/>
              </p:cNvSpPr>
              <p:nvPr/>
            </p:nvSpPr>
            <p:spPr>
              <a:xfrm>
                <a:off x="-32" y="214290"/>
                <a:ext cx="4357718" cy="6367497"/>
              </a:xfrm>
              <a:prstGeom prst="rect">
                <a:avLst/>
              </a:prstGeom>
              <a:ln cmpd="tri">
                <a:solidFill>
                  <a:schemeClr val="accent1"/>
                </a:solidFill>
              </a:ln>
            </p:spPr>
            <p:txBody>
              <a:bodyPr>
                <a:normAutofit/>
              </a:bodyPr>
              <a:lstStyle/>
              <a:p>
                <a:pPr algn="just">
                  <a:tabLst>
                    <a:tab pos="358775" algn="l"/>
                  </a:tabLst>
                </a:pPr>
                <a:r>
                  <a:rPr lang="tr-TR" sz="1100" dirty="0" smtClean="0">
                    <a:latin typeface="Arial" pitchFamily="34" charset="0"/>
                    <a:cs typeface="Arial" pitchFamily="34" charset="0"/>
                  </a:rPr>
                  <a:t>	</a:t>
                </a:r>
              </a:p>
              <a:p>
                <a:pPr algn="just">
                  <a:tabLst>
                    <a:tab pos="358775" algn="l"/>
                  </a:tabLst>
                </a:pPr>
                <a:endParaRPr lang="tr-TR" sz="1100" dirty="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algn="just">
                  <a:tabLst>
                    <a:tab pos="358775" algn="l"/>
                  </a:tabLst>
                </a:pPr>
                <a:endParaRPr lang="tr-TR" sz="1100" dirty="0" smtClean="0">
                  <a:latin typeface="Arial" pitchFamily="34" charset="0"/>
                  <a:cs typeface="Arial" pitchFamily="34" charset="0"/>
                </a:endParaRPr>
              </a:p>
              <a:p>
                <a:pPr lvl="0" algn="ctr"/>
                <a:r>
                  <a:rPr lang="tr-TR" sz="1200" b="1" dirty="0" smtClean="0">
                    <a:solidFill>
                      <a:prstClr val="black"/>
                    </a:solidFill>
                    <a:latin typeface="Arial" pitchFamily="34" charset="0"/>
                    <a:cs typeface="Arial" pitchFamily="34" charset="0"/>
                  </a:rPr>
                  <a:t>Yer: Sağlık Bilimleri Üniversitesi, Gülhane Sağlık Bilimleri Enstitüsü Binası, Etlik-ANKARA</a:t>
                </a:r>
              </a:p>
              <a:p>
                <a:pPr lvl="0" algn="ctr"/>
                <a:endParaRPr lang="tr-TR" sz="800" b="1" dirty="0" smtClean="0">
                  <a:solidFill>
                    <a:prstClr val="black"/>
                  </a:solidFill>
                  <a:latin typeface="Arial" pitchFamily="34" charset="0"/>
                  <a:cs typeface="Arial" pitchFamily="34" charset="0"/>
                </a:endParaRPr>
              </a:p>
              <a:p>
                <a:pPr lvl="0" algn="just"/>
                <a:r>
                  <a:rPr lang="tr-TR" sz="1200" b="1" dirty="0" smtClean="0">
                    <a:solidFill>
                      <a:prstClr val="black"/>
                    </a:solidFill>
                    <a:latin typeface="Arial" pitchFamily="34" charset="0"/>
                    <a:cs typeface="Arial" pitchFamily="34" charset="0"/>
                  </a:rPr>
                  <a:t>Not:</a:t>
                </a:r>
                <a:r>
                  <a:rPr lang="tr-TR" sz="1200" dirty="0" smtClean="0">
                    <a:solidFill>
                      <a:prstClr val="black"/>
                    </a:solidFill>
                    <a:latin typeface="Arial" pitchFamily="34" charset="0"/>
                    <a:cs typeface="Arial" pitchFamily="34" charset="0"/>
                  </a:rPr>
                  <a:t> Katılım ücretsiz olup, katılımcıların İngilizce </a:t>
                </a:r>
                <a:r>
                  <a:rPr lang="tr-TR" sz="1200" dirty="0" err="1" smtClean="0">
                    <a:solidFill>
                      <a:prstClr val="black"/>
                    </a:solidFill>
                    <a:latin typeface="Arial" pitchFamily="34" charset="0"/>
                    <a:cs typeface="Arial" pitchFamily="34" charset="0"/>
                  </a:rPr>
                  <a:t>CV’sini</a:t>
                </a:r>
                <a:r>
                  <a:rPr lang="tr-TR" sz="1200" dirty="0" smtClean="0">
                    <a:solidFill>
                      <a:prstClr val="black"/>
                    </a:solidFill>
                    <a:latin typeface="Arial" pitchFamily="34" charset="0"/>
                    <a:cs typeface="Arial" pitchFamily="34" charset="0"/>
                  </a:rPr>
                  <a:t> aşağıdaki irtibat adresine göndermesi gereklidir.</a:t>
                </a:r>
              </a:p>
              <a:p>
                <a:pPr lvl="0" algn="just"/>
                <a:endParaRPr lang="tr-TR" sz="800" b="1" dirty="0" smtClean="0">
                  <a:solidFill>
                    <a:prstClr val="black"/>
                  </a:solidFill>
                  <a:latin typeface="Arial" pitchFamily="34" charset="0"/>
                  <a:cs typeface="Arial" pitchFamily="34" charset="0"/>
                </a:endParaRPr>
              </a:p>
              <a:p>
                <a:pPr algn="just">
                  <a:tabLst>
                    <a:tab pos="358775" algn="l"/>
                  </a:tabLst>
                </a:pPr>
                <a:r>
                  <a:rPr lang="tr-TR" sz="1100" b="1" dirty="0" smtClean="0">
                    <a:latin typeface="Arial" pitchFamily="34" charset="0"/>
                    <a:cs typeface="Arial" pitchFamily="34" charset="0"/>
                  </a:rPr>
                  <a:t>İRTİBAT:</a:t>
                </a:r>
              </a:p>
              <a:p>
                <a:pPr algn="just">
                  <a:tabLst>
                    <a:tab pos="358775" algn="l"/>
                  </a:tabLst>
                </a:pPr>
                <a:r>
                  <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Yrd.</a:t>
                </a:r>
                <a:r>
                  <a:rPr kumimoji="0" lang="tr-TR" sz="11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Doç.Dr</a:t>
                </a:r>
                <a:r>
                  <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Mesut ORTATATLI</a:t>
                </a:r>
              </a:p>
              <a:p>
                <a:pPr algn="just">
                  <a:tabLst>
                    <a:tab pos="358775" algn="l"/>
                  </a:tabLst>
                </a:pPr>
                <a:r>
                  <a:rPr lang="tr-TR" sz="1100" dirty="0" smtClean="0">
                    <a:latin typeface="Arial" pitchFamily="34" charset="0"/>
                    <a:cs typeface="Arial" pitchFamily="34" charset="0"/>
                  </a:rPr>
                  <a:t>E-posta : </a:t>
                </a:r>
                <a:r>
                  <a:rPr lang="tr-TR" sz="1100" dirty="0" err="1" smtClean="0">
                    <a:latin typeface="Arial" pitchFamily="34" charset="0"/>
                    <a:cs typeface="Arial" pitchFamily="34" charset="0"/>
                  </a:rPr>
                  <a:t>mortatatli</a:t>
                </a:r>
                <a:r>
                  <a:rPr lang="tr-TR" sz="1100" dirty="0" smtClean="0">
                    <a:latin typeface="Arial" pitchFamily="34" charset="0"/>
                    <a:cs typeface="Arial" pitchFamily="34" charset="0"/>
                  </a:rPr>
                  <a:t>@</a:t>
                </a:r>
                <a:r>
                  <a:rPr lang="tr-TR" sz="1100" dirty="0" err="1" smtClean="0">
                    <a:latin typeface="Arial" pitchFamily="34" charset="0"/>
                    <a:cs typeface="Arial" pitchFamily="34" charset="0"/>
                  </a:rPr>
                  <a:t>gmail</a:t>
                </a:r>
                <a:r>
                  <a:rPr lang="tr-TR" sz="1100" dirty="0" smtClean="0">
                    <a:latin typeface="Arial" pitchFamily="34" charset="0"/>
                    <a:cs typeface="Arial" pitchFamily="34" charset="0"/>
                  </a:rPr>
                  <a:t>.com</a:t>
                </a:r>
              </a:p>
              <a:p>
                <a:pPr algn="just">
                  <a:tabLst>
                    <a:tab pos="358775" algn="l"/>
                  </a:tabLst>
                </a:pPr>
                <a:r>
                  <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Tel	:</a:t>
                </a:r>
                <a:r>
                  <a:rPr kumimoji="0" lang="tr-TR" sz="11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0 312 304 3305</a:t>
                </a:r>
              </a:p>
              <a:p>
                <a:pPr algn="just">
                  <a:tabLst>
                    <a:tab pos="358775" algn="l"/>
                  </a:tabLst>
                </a:pPr>
                <a:r>
                  <a:rPr lang="tr-TR" sz="1100" baseline="0" dirty="0" smtClean="0">
                    <a:latin typeface="Arial" pitchFamily="34" charset="0"/>
                    <a:cs typeface="Arial" pitchFamily="34" charset="0"/>
                  </a:rPr>
                  <a:t>GSM	:</a:t>
                </a:r>
                <a:r>
                  <a:rPr lang="tr-TR" sz="1100" dirty="0" smtClean="0">
                    <a:latin typeface="Arial" pitchFamily="34" charset="0"/>
                    <a:cs typeface="Arial" pitchFamily="34" charset="0"/>
                  </a:rPr>
                  <a:t> 0 533 211 7572</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tr-TR" sz="11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tr-TR" sz="11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7" name="Picture 5" descr="D:\SBÜ\Biyolojik Güvenlik Hibe Yarışması\2019\Workshop\Google Haritalar.jpg"/>
              <p:cNvPicPr>
                <a:picLocks noChangeAspect="1" noChangeArrowheads="1"/>
              </p:cNvPicPr>
              <p:nvPr/>
            </p:nvPicPr>
            <p:blipFill>
              <a:blip r:embed="rId7" cstate="print"/>
              <a:srcRect/>
              <a:stretch>
                <a:fillRect/>
              </a:stretch>
            </p:blipFill>
            <p:spPr bwMode="auto">
              <a:xfrm>
                <a:off x="1643042" y="4572008"/>
                <a:ext cx="2714644" cy="2000264"/>
              </a:xfrm>
              <a:prstGeom prst="rect">
                <a:avLst/>
              </a:prstGeom>
              <a:noFill/>
            </p:spPr>
          </p:pic>
        </p:grpSp>
      </p:grpSp>
    </p:spTree>
    <p:extLst>
      <p:ext uri="{BB962C8B-B14F-4D97-AF65-F5344CB8AC3E}">
        <p14:creationId xmlns:p14="http://schemas.microsoft.com/office/powerpoint/2010/main" val="397931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a:spLocks noGrp="1"/>
          </p:cNvSpPr>
          <p:nvPr>
            <p:ph type="sldNum" sz="quarter" idx="12"/>
          </p:nvPr>
        </p:nvSpPr>
        <p:spPr/>
        <p:txBody>
          <a:bodyPr/>
          <a:lstStyle/>
          <a:p>
            <a:pPr>
              <a:defRPr/>
            </a:pPr>
            <a:fld id="{00709B5A-CF2B-4891-A60D-2907E0CD8FF6}" type="slidenum">
              <a:rPr lang="tr-TR"/>
              <a:pPr>
                <a:defRPr/>
              </a:pPr>
              <a:t>5</a:t>
            </a:fld>
            <a:endParaRPr lang="tr-TR"/>
          </a:p>
        </p:txBody>
      </p:sp>
      <p:sp>
        <p:nvSpPr>
          <p:cNvPr id="1028" name="Rectangle 1026"/>
          <p:cNvSpPr>
            <a:spLocks noGrp="1" noChangeArrowheads="1"/>
          </p:cNvSpPr>
          <p:nvPr>
            <p:ph type="title"/>
          </p:nvPr>
        </p:nvSpPr>
        <p:spPr>
          <a:xfrm>
            <a:off x="685800" y="71438"/>
            <a:ext cx="7772400" cy="1143000"/>
          </a:xfrm>
        </p:spPr>
        <p:txBody>
          <a:bodyPr/>
          <a:lstStyle/>
          <a:p>
            <a:pPr eaLnBrk="1" hangingPunct="1"/>
            <a:r>
              <a:rPr lang="tr-TR" sz="3200" dirty="0">
                <a:solidFill>
                  <a:srgbClr val="FF0000"/>
                </a:solidFill>
                <a:latin typeface="Comic Sans MS" pitchFamily="66" charset="0"/>
              </a:rPr>
              <a:t>KİMYASAL SİLAHLAR</a:t>
            </a:r>
            <a:endParaRPr lang="tr-TR" sz="4000" dirty="0">
              <a:solidFill>
                <a:srgbClr val="FF0000"/>
              </a:solidFill>
              <a:latin typeface="Comic Sans MS" pitchFamily="66" charset="0"/>
            </a:endParaRPr>
          </a:p>
        </p:txBody>
      </p:sp>
      <p:sp>
        <p:nvSpPr>
          <p:cNvPr id="1029" name="Rectangle 1029"/>
          <p:cNvSpPr>
            <a:spLocks noGrp="1" noChangeArrowheads="1"/>
          </p:cNvSpPr>
          <p:nvPr>
            <p:ph type="body" idx="1"/>
          </p:nvPr>
        </p:nvSpPr>
        <p:spPr>
          <a:xfrm>
            <a:off x="285750" y="1316116"/>
            <a:ext cx="8624888" cy="1828800"/>
          </a:xfrm>
        </p:spPr>
        <p:txBody>
          <a:bodyPr>
            <a:noAutofit/>
          </a:bodyPr>
          <a:lstStyle/>
          <a:p>
            <a:pPr eaLnBrk="1" hangingPunct="1">
              <a:lnSpc>
                <a:spcPct val="150000"/>
              </a:lnSpc>
              <a:buFontTx/>
              <a:buNone/>
            </a:pPr>
            <a:r>
              <a:rPr lang="tr-TR" sz="2400" dirty="0">
                <a:latin typeface="Comic Sans MS" pitchFamily="66" charset="0"/>
                <a:cs typeface="Times New Roman" pitchFamily="18" charset="0"/>
              </a:rPr>
              <a:t>	Kimyasal s</a:t>
            </a:r>
            <a:r>
              <a:rPr lang="tr-TR" sz="2400" dirty="0">
                <a:latin typeface="Comic Sans MS" pitchFamily="66" charset="0"/>
              </a:rPr>
              <a:t>ilahlar</a:t>
            </a:r>
            <a:r>
              <a:rPr lang="tr-TR" sz="2400" dirty="0">
                <a:latin typeface="Comic Sans MS" pitchFamily="66" charset="0"/>
                <a:cs typeface="Times New Roman" pitchFamily="18" charset="0"/>
              </a:rPr>
              <a:t>, ki</a:t>
            </a:r>
            <a:r>
              <a:rPr lang="tr-TR" sz="2400" dirty="0">
                <a:latin typeface="Comic Sans MS" pitchFamily="66" charset="0"/>
              </a:rPr>
              <a:t>ş</a:t>
            </a:r>
            <a:r>
              <a:rPr lang="tr-TR" sz="2400" dirty="0">
                <a:latin typeface="Comic Sans MS" pitchFamily="66" charset="0"/>
                <a:cs typeface="Times New Roman" pitchFamily="18" charset="0"/>
              </a:rPr>
              <a:t>ileri öldürerek veya yaralayarak etkisiz hale getirmek</a:t>
            </a:r>
            <a:r>
              <a:rPr lang="tr-TR" sz="2400" dirty="0">
                <a:solidFill>
                  <a:schemeClr val="tx2"/>
                </a:solidFill>
                <a:latin typeface="Comic Sans MS" pitchFamily="66" charset="0"/>
                <a:cs typeface="Times New Roman" pitchFamily="18" charset="0"/>
              </a:rPr>
              <a:t>, besin kaynaklar</a:t>
            </a:r>
            <a:r>
              <a:rPr lang="tr-TR" sz="2400" dirty="0">
                <a:solidFill>
                  <a:schemeClr val="tx2"/>
                </a:solidFill>
                <a:latin typeface="Comic Sans MS" pitchFamily="66" charset="0"/>
              </a:rPr>
              <a:t>ını </a:t>
            </a:r>
            <a:r>
              <a:rPr lang="tr-TR" sz="2400" dirty="0">
                <a:latin typeface="Comic Sans MS" pitchFamily="66" charset="0"/>
              </a:rPr>
              <a:t>kirletip,  </a:t>
            </a:r>
            <a:r>
              <a:rPr lang="tr-TR" sz="2400" dirty="0">
                <a:solidFill>
                  <a:schemeClr val="tx2"/>
                </a:solidFill>
                <a:latin typeface="Comic Sans MS" pitchFamily="66" charset="0"/>
                <a:cs typeface="Times New Roman" pitchFamily="18" charset="0"/>
              </a:rPr>
              <a:t>ekonomik </a:t>
            </a:r>
            <a:r>
              <a:rPr lang="tr-TR" sz="2400" dirty="0">
                <a:latin typeface="Comic Sans MS" pitchFamily="66" charset="0"/>
                <a:cs typeface="Times New Roman" pitchFamily="18" charset="0"/>
              </a:rPr>
              <a:t>önemi olan hedefleri i</a:t>
            </a:r>
            <a:r>
              <a:rPr lang="tr-TR" sz="2400" dirty="0">
                <a:latin typeface="Comic Sans MS" pitchFamily="66" charset="0"/>
              </a:rPr>
              <a:t>ş</a:t>
            </a:r>
            <a:r>
              <a:rPr lang="tr-TR" sz="2400" dirty="0">
                <a:latin typeface="Comic Sans MS" pitchFamily="66" charset="0"/>
                <a:cs typeface="Times New Roman" pitchFamily="18" charset="0"/>
              </a:rPr>
              <a:t>lemez hale getirmek, insanları </a:t>
            </a:r>
            <a:r>
              <a:rPr lang="tr-TR" sz="2400" dirty="0">
                <a:solidFill>
                  <a:schemeClr val="tx2"/>
                </a:solidFill>
                <a:latin typeface="Comic Sans MS" pitchFamily="66" charset="0"/>
                <a:cs typeface="Times New Roman" pitchFamily="18" charset="0"/>
              </a:rPr>
              <a:t>koruyucu ekipman kullanmak </a:t>
            </a:r>
            <a:r>
              <a:rPr lang="tr-TR" sz="2400" dirty="0">
                <a:latin typeface="Comic Sans MS" pitchFamily="66" charset="0"/>
                <a:cs typeface="Times New Roman" pitchFamily="18" charset="0"/>
              </a:rPr>
              <a:t>zorunda bırakarak hareketlerini kısıtlamak, </a:t>
            </a:r>
            <a:r>
              <a:rPr lang="tr-TR" sz="2400" dirty="0">
                <a:solidFill>
                  <a:schemeClr val="tx2"/>
                </a:solidFill>
                <a:latin typeface="Comic Sans MS" pitchFamily="66" charset="0"/>
                <a:cs typeface="Times New Roman" pitchFamily="18" charset="0"/>
              </a:rPr>
              <a:t>toplumda teröre ve pani</a:t>
            </a:r>
            <a:r>
              <a:rPr lang="tr-TR" sz="2400" dirty="0">
                <a:solidFill>
                  <a:schemeClr val="tx2"/>
                </a:solidFill>
                <a:latin typeface="Comic Sans MS" pitchFamily="66" charset="0"/>
              </a:rPr>
              <a:t>ğ</a:t>
            </a:r>
            <a:r>
              <a:rPr lang="tr-TR" sz="2400" dirty="0">
                <a:solidFill>
                  <a:schemeClr val="tx2"/>
                </a:solidFill>
                <a:latin typeface="Comic Sans MS" pitchFamily="66" charset="0"/>
                <a:cs typeface="Times New Roman" pitchFamily="18" charset="0"/>
              </a:rPr>
              <a:t>e </a:t>
            </a:r>
            <a:r>
              <a:rPr lang="tr-TR" sz="2400" dirty="0">
                <a:latin typeface="Comic Sans MS" pitchFamily="66" charset="0"/>
                <a:cs typeface="Times New Roman" pitchFamily="18" charset="0"/>
              </a:rPr>
              <a:t>sebep olmak amac</a:t>
            </a:r>
            <a:r>
              <a:rPr lang="tr-TR" sz="2400" dirty="0">
                <a:latin typeface="Comic Sans MS" pitchFamily="66" charset="0"/>
              </a:rPr>
              <a:t>ı</a:t>
            </a:r>
            <a:r>
              <a:rPr lang="tr-TR" sz="2400" dirty="0">
                <a:latin typeface="Comic Sans MS" pitchFamily="66" charset="0"/>
                <a:cs typeface="Times New Roman" pitchFamily="18" charset="0"/>
              </a:rPr>
              <a:t>yla kullanılan toksisitesi yüksek kimyasal maddelerdir</a:t>
            </a:r>
            <a:r>
              <a:rPr lang="tr-TR" sz="2400" dirty="0">
                <a:latin typeface="Comic Sans MS" pitchFamily="66" charset="0"/>
              </a:rPr>
              <a:t>.</a:t>
            </a:r>
          </a:p>
        </p:txBody>
      </p:sp>
      <p:sp>
        <p:nvSpPr>
          <p:cNvPr id="120836" name="AutoShape 4" descr="isis chemical weapon in ppt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42" name="Picture 2" descr="kimyacı kimyasal silah ile ilgili görsel sonucu"/>
          <p:cNvPicPr>
            <a:picLocks noChangeAspect="1" noChangeArrowheads="1"/>
          </p:cNvPicPr>
          <p:nvPr/>
        </p:nvPicPr>
        <p:blipFill>
          <a:blip r:embed="rId2" cstate="print"/>
          <a:srcRect/>
          <a:stretch>
            <a:fillRect/>
          </a:stretch>
        </p:blipFill>
        <p:spPr bwMode="auto">
          <a:xfrm>
            <a:off x="6435639" y="4869160"/>
            <a:ext cx="2708361" cy="2016224"/>
          </a:xfrm>
          <a:prstGeom prst="rect">
            <a:avLst/>
          </a:prstGeom>
          <a:noFill/>
        </p:spPr>
      </p:pic>
      <p:pic>
        <p:nvPicPr>
          <p:cNvPr id="8"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9"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372491305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tr-TR" sz="3200" b="1" u="sng" dirty="0">
                <a:solidFill>
                  <a:srgbClr val="FF0000"/>
                </a:solidFill>
                <a:latin typeface="Comic Sans MS" pitchFamily="66" charset="0"/>
              </a:rPr>
              <a:t>KİMYASAL SİLAHLAR</a:t>
            </a:r>
            <a:endParaRPr lang="en-US" sz="3200" b="1" u="sng" dirty="0">
              <a:solidFill>
                <a:srgbClr val="FF0000"/>
              </a:solidFill>
              <a:latin typeface="Comic Sans MS" pitchFamily="66" charset="0"/>
            </a:endParaRPr>
          </a:p>
        </p:txBody>
      </p:sp>
      <p:sp>
        <p:nvSpPr>
          <p:cNvPr id="5" name="Content Placeholder 4"/>
          <p:cNvSpPr>
            <a:spLocks noGrp="1"/>
          </p:cNvSpPr>
          <p:nvPr>
            <p:ph idx="1"/>
          </p:nvPr>
        </p:nvSpPr>
        <p:spPr>
          <a:xfrm>
            <a:off x="303213" y="1219200"/>
            <a:ext cx="8688387" cy="4422775"/>
          </a:xfrm>
        </p:spPr>
        <p:txBody>
          <a:bodyPr>
            <a:noAutofit/>
          </a:bodyPr>
          <a:lstStyle/>
          <a:p>
            <a:pPr marL="290513" indent="-290513" eaLnBrk="1" hangingPunct="1">
              <a:lnSpc>
                <a:spcPts val="3360"/>
              </a:lnSpc>
              <a:buClr>
                <a:schemeClr val="tx1"/>
              </a:buClr>
              <a:buFont typeface="Wingdings" pitchFamily="2" charset="2"/>
              <a:buChar char="§"/>
              <a:defRPr/>
            </a:pPr>
            <a:r>
              <a:rPr lang="tr-TR" sz="2400" dirty="0">
                <a:latin typeface="Comic Sans MS" pitchFamily="66" charset="0"/>
              </a:rPr>
              <a:t>Sinir gazları (Tabun, Sarin, Soman, </a:t>
            </a:r>
            <a:r>
              <a:rPr lang="tr-TR" sz="2400" dirty="0" err="1">
                <a:latin typeface="Comic Sans MS" pitchFamily="66" charset="0"/>
              </a:rPr>
              <a:t>Siklosarin</a:t>
            </a:r>
            <a:r>
              <a:rPr lang="tr-TR" sz="2400" dirty="0">
                <a:latin typeface="Comic Sans MS" pitchFamily="66" charset="0"/>
              </a:rPr>
              <a:t>, Vx)</a:t>
            </a:r>
          </a:p>
          <a:p>
            <a:pPr marL="290513" indent="-290513" eaLnBrk="1" hangingPunct="1">
              <a:lnSpc>
                <a:spcPts val="3360"/>
              </a:lnSpc>
              <a:buClr>
                <a:schemeClr val="tx1"/>
              </a:buClr>
              <a:buFont typeface="Wingdings" pitchFamily="2" charset="2"/>
              <a:buChar char="§"/>
              <a:defRPr/>
            </a:pPr>
            <a:r>
              <a:rPr lang="tr-TR" sz="2400" dirty="0">
                <a:latin typeface="Comic Sans MS" pitchFamily="66" charset="0"/>
              </a:rPr>
              <a:t>Yakıcı Ajanlar-</a:t>
            </a:r>
            <a:r>
              <a:rPr lang="tr-TR" sz="2400" dirty="0" err="1">
                <a:latin typeface="Comic Sans MS" pitchFamily="66" charset="0"/>
              </a:rPr>
              <a:t>Vezikanlar</a:t>
            </a:r>
            <a:r>
              <a:rPr lang="tr-TR" sz="2400" dirty="0">
                <a:latin typeface="Comic Sans MS" pitchFamily="66" charset="0"/>
              </a:rPr>
              <a:t> (sülfür </a:t>
            </a:r>
            <a:r>
              <a:rPr lang="tr-TR" sz="2400" dirty="0" err="1">
                <a:latin typeface="Comic Sans MS" pitchFamily="66" charset="0"/>
              </a:rPr>
              <a:t>mustard</a:t>
            </a:r>
            <a:r>
              <a:rPr lang="tr-TR" sz="2400" dirty="0">
                <a:latin typeface="Comic Sans MS" pitchFamily="66" charset="0"/>
              </a:rPr>
              <a:t>, </a:t>
            </a:r>
            <a:r>
              <a:rPr lang="tr-TR" sz="2400" dirty="0" err="1">
                <a:latin typeface="Comic Sans MS" pitchFamily="66" charset="0"/>
              </a:rPr>
              <a:t>levisit</a:t>
            </a:r>
            <a:r>
              <a:rPr lang="tr-TR" sz="2400" dirty="0">
                <a:latin typeface="Comic Sans MS" pitchFamily="66" charset="0"/>
              </a:rPr>
              <a:t>)</a:t>
            </a:r>
          </a:p>
          <a:p>
            <a:pPr marL="174625" indent="-174625" eaLnBrk="1" hangingPunct="1">
              <a:lnSpc>
                <a:spcPts val="3360"/>
              </a:lnSpc>
              <a:buClr>
                <a:schemeClr val="tx1"/>
              </a:buClr>
              <a:buFont typeface="Wingdings" pitchFamily="2" charset="2"/>
              <a:buChar char="§"/>
              <a:defRPr/>
            </a:pPr>
            <a:r>
              <a:rPr lang="tr-TR" sz="2400" dirty="0">
                <a:latin typeface="Comic Sans MS" pitchFamily="66" charset="0"/>
                <a:cs typeface="Arial" charset="0"/>
              </a:rPr>
              <a:t> Akciğer irritanı ajanlar  (Fosgen, Difosgen, Klor gazı)</a:t>
            </a:r>
            <a:endParaRPr lang="tr-TR" sz="2400" dirty="0">
              <a:latin typeface="Comic Sans MS" pitchFamily="66" charset="0"/>
            </a:endParaRPr>
          </a:p>
          <a:p>
            <a:pPr marL="290513" indent="-290513" eaLnBrk="1" hangingPunct="1">
              <a:lnSpc>
                <a:spcPts val="3360"/>
              </a:lnSpc>
              <a:buClr>
                <a:schemeClr val="tx1"/>
              </a:buClr>
              <a:buFont typeface="Wingdings" pitchFamily="2" charset="2"/>
              <a:buChar char="§"/>
              <a:defRPr/>
            </a:pPr>
            <a:r>
              <a:rPr lang="tr-TR" sz="2400" dirty="0">
                <a:latin typeface="Comic Sans MS" pitchFamily="66" charset="0"/>
              </a:rPr>
              <a:t>Kan Zehirleyici Ajanlar  (Hidrojen </a:t>
            </a:r>
            <a:r>
              <a:rPr lang="tr-TR" sz="2400" dirty="0" err="1">
                <a:latin typeface="Comic Sans MS" pitchFamily="66" charset="0"/>
              </a:rPr>
              <a:t>siyanid</a:t>
            </a:r>
            <a:r>
              <a:rPr lang="tr-TR" sz="2400" dirty="0">
                <a:latin typeface="Comic Sans MS" pitchFamily="66" charset="0"/>
              </a:rPr>
              <a:t>-HCN)</a:t>
            </a:r>
          </a:p>
          <a:p>
            <a:pPr marL="290513" indent="-290513" eaLnBrk="1" hangingPunct="1">
              <a:lnSpc>
                <a:spcPts val="3360"/>
              </a:lnSpc>
              <a:buClr>
                <a:schemeClr val="tx1"/>
              </a:buClr>
              <a:buFont typeface="Wingdings" pitchFamily="2" charset="2"/>
              <a:buChar char="§"/>
              <a:defRPr/>
            </a:pPr>
            <a:r>
              <a:rPr lang="tr-TR" sz="2400" dirty="0">
                <a:latin typeface="Comic Sans MS" pitchFamily="66" charset="0"/>
                <a:cs typeface="Arial" charset="0"/>
              </a:rPr>
              <a:t>Kapasite bozucu ajanlar (3-quinuclidinyl</a:t>
            </a:r>
          </a:p>
          <a:p>
            <a:pPr marL="290513" indent="-290513" eaLnBrk="1" hangingPunct="1">
              <a:lnSpc>
                <a:spcPts val="3360"/>
              </a:lnSpc>
              <a:buClr>
                <a:schemeClr val="tx1"/>
              </a:buClr>
              <a:buFont typeface="Monotype Sorts"/>
              <a:buNone/>
              <a:defRPr/>
            </a:pPr>
            <a:r>
              <a:rPr lang="tr-TR" sz="2400" dirty="0">
                <a:latin typeface="Comic Sans MS" pitchFamily="66" charset="0"/>
                <a:cs typeface="Arial" charset="0"/>
              </a:rPr>
              <a:t>	 benzilate BZ, D-Lysergic </a:t>
            </a:r>
            <a:r>
              <a:rPr lang="tr-TR" sz="2400" dirty="0" err="1">
                <a:latin typeface="Comic Sans MS" pitchFamily="66" charset="0"/>
                <a:cs typeface="Arial" charset="0"/>
              </a:rPr>
              <a:t>acid</a:t>
            </a:r>
            <a:r>
              <a:rPr lang="tr-TR" sz="2400" dirty="0">
                <a:latin typeface="Comic Sans MS" pitchFamily="66" charset="0"/>
                <a:cs typeface="Arial" charset="0"/>
              </a:rPr>
              <a:t> </a:t>
            </a:r>
            <a:r>
              <a:rPr lang="tr-TR" sz="2400" dirty="0" err="1">
                <a:latin typeface="Comic Sans MS" pitchFamily="66" charset="0"/>
                <a:cs typeface="Arial" charset="0"/>
              </a:rPr>
              <a:t>diethylamide</a:t>
            </a:r>
            <a:r>
              <a:rPr lang="tr-TR" sz="2400" dirty="0">
                <a:latin typeface="Comic Sans MS" pitchFamily="66" charset="0"/>
                <a:cs typeface="Arial" charset="0"/>
              </a:rPr>
              <a:t>)</a:t>
            </a:r>
          </a:p>
          <a:p>
            <a:pPr eaLnBrk="1" hangingPunct="1">
              <a:lnSpc>
                <a:spcPts val="3360"/>
              </a:lnSpc>
              <a:buClr>
                <a:schemeClr val="tx1"/>
              </a:buClr>
              <a:buFont typeface="Wingdings" pitchFamily="2" charset="2"/>
              <a:buChar char="§"/>
              <a:defRPr/>
            </a:pPr>
            <a:r>
              <a:rPr lang="tr-TR" sz="2400" dirty="0">
                <a:latin typeface="Comic Sans MS" pitchFamily="66" charset="0"/>
                <a:cs typeface="Arial" charset="0"/>
              </a:rPr>
              <a:t>Kargaşa kontrol ajanları (CN, CS, CR, DM)</a:t>
            </a:r>
          </a:p>
          <a:p>
            <a:pPr eaLnBrk="1" hangingPunct="1">
              <a:lnSpc>
                <a:spcPts val="3360"/>
              </a:lnSpc>
              <a:buClr>
                <a:schemeClr val="tx1"/>
              </a:buClr>
              <a:buFont typeface="Wingdings" pitchFamily="2" charset="2"/>
              <a:buChar char="§"/>
              <a:defRPr/>
            </a:pPr>
            <a:r>
              <a:rPr lang="tr-TR" sz="2400" dirty="0">
                <a:latin typeface="Comic Sans MS" pitchFamily="66" charset="0"/>
                <a:cs typeface="Arial" charset="0"/>
              </a:rPr>
              <a:t>Herbisitler (Bitki öldürücüler)</a:t>
            </a:r>
          </a:p>
          <a:p>
            <a:pPr eaLnBrk="1" hangingPunct="1">
              <a:lnSpc>
                <a:spcPts val="3360"/>
              </a:lnSpc>
              <a:buFont typeface="Monotype Sorts" charset="2"/>
              <a:buNone/>
              <a:defRPr/>
            </a:pPr>
            <a:endParaRPr lang="tr-TR" sz="2400" dirty="0">
              <a:latin typeface="Comic Sans MS" pitchFamily="66" charset="0"/>
              <a:cs typeface="Arial" charset="0"/>
            </a:endParaRPr>
          </a:p>
          <a:p>
            <a:pPr eaLnBrk="1" hangingPunct="1">
              <a:lnSpc>
                <a:spcPts val="3360"/>
              </a:lnSpc>
              <a:buFont typeface="Monotype Sorts" charset="2"/>
              <a:buNone/>
              <a:defRPr/>
            </a:pPr>
            <a:endParaRPr lang="tr-TR" sz="2400" dirty="0">
              <a:latin typeface="Comic Sans MS" pitchFamily="66" charset="0"/>
              <a:cs typeface="Arial" charset="0"/>
            </a:endParaRPr>
          </a:p>
          <a:p>
            <a:pPr eaLnBrk="1" hangingPunct="1">
              <a:lnSpc>
                <a:spcPts val="3360"/>
              </a:lnSpc>
              <a:buFont typeface="Monotype Sorts" charset="2"/>
              <a:buNone/>
              <a:defRPr/>
            </a:pPr>
            <a:endParaRPr lang="tr-TR" sz="2400" dirty="0">
              <a:latin typeface="Comic Sans MS" pitchFamily="66" charset="0"/>
              <a:cs typeface="Arial" charset="0"/>
            </a:endParaRPr>
          </a:p>
          <a:p>
            <a:pPr eaLnBrk="1" hangingPunct="1">
              <a:lnSpc>
                <a:spcPts val="3360"/>
              </a:lnSpc>
              <a:buFont typeface="Monotype Sorts" charset="2"/>
              <a:buNone/>
              <a:defRPr/>
            </a:pPr>
            <a:endParaRPr lang="en-US" sz="2400" dirty="0">
              <a:latin typeface="Comic Sans MS" pitchFamily="66" charset="0"/>
            </a:endParaRPr>
          </a:p>
        </p:txBody>
      </p:sp>
      <p:pic>
        <p:nvPicPr>
          <p:cNvPr id="10244" name="Picture 6" descr="p_14_11"/>
          <p:cNvPicPr>
            <a:picLocks noChangeAspect="1" noChangeArrowheads="1"/>
          </p:cNvPicPr>
          <p:nvPr/>
        </p:nvPicPr>
        <p:blipFill>
          <a:blip r:embed="rId3"/>
          <a:srcRect/>
          <a:stretch>
            <a:fillRect/>
          </a:stretch>
        </p:blipFill>
        <p:spPr bwMode="auto">
          <a:xfrm>
            <a:off x="6948488" y="3927475"/>
            <a:ext cx="2195512" cy="2930525"/>
          </a:xfrm>
          <a:prstGeom prst="rect">
            <a:avLst/>
          </a:prstGeom>
          <a:noFill/>
          <a:ln w="12700">
            <a:solidFill>
              <a:srgbClr val="000000"/>
            </a:solidFill>
            <a:miter lim="800000"/>
            <a:headEnd/>
            <a:tailEnd/>
          </a:ln>
        </p:spPr>
      </p:pic>
      <p:pic>
        <p:nvPicPr>
          <p:cNvPr id="6" name="Picture 4"/>
          <p:cNvPicPr>
            <a:picLocks noChangeAspect="1"/>
          </p:cNvPicPr>
          <p:nvPr/>
        </p:nvPicPr>
        <p:blipFill>
          <a:blip r:embed="rId4"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5"/>
          <a:stretch>
            <a:fillRect/>
          </a:stretch>
        </p:blipFill>
        <p:spPr>
          <a:xfrm>
            <a:off x="-32" y="0"/>
            <a:ext cx="824491" cy="77597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600200"/>
          </a:xfrm>
        </p:spPr>
        <p:txBody>
          <a:bodyPr/>
          <a:lstStyle/>
          <a:p>
            <a:pPr eaLnBrk="1" hangingPunct="1">
              <a:defRPr/>
            </a:pPr>
            <a:r>
              <a:rPr lang="tr-TR" sz="4000" b="1" u="sng" dirty="0">
                <a:solidFill>
                  <a:srgbClr val="FF0000"/>
                </a:solidFill>
                <a:latin typeface="Comic Sans MS" pitchFamily="66" charset="0"/>
              </a:rPr>
              <a:t>KİMYASAL SİLAHLAR</a:t>
            </a:r>
            <a:endParaRPr lang="en-US" sz="4000" dirty="0">
              <a:solidFill>
                <a:srgbClr val="FF0000"/>
              </a:solidFill>
              <a:latin typeface="Comic Sans MS" pitchFamily="66" charset="0"/>
            </a:endParaRPr>
          </a:p>
        </p:txBody>
      </p:sp>
      <p:sp>
        <p:nvSpPr>
          <p:cNvPr id="3" name="Subtitle 2"/>
          <p:cNvSpPr>
            <a:spLocks noGrp="1"/>
          </p:cNvSpPr>
          <p:nvPr>
            <p:ph type="subTitle" idx="1"/>
          </p:nvPr>
        </p:nvSpPr>
        <p:spPr>
          <a:xfrm>
            <a:off x="0" y="1600199"/>
            <a:ext cx="9144000" cy="2731957"/>
          </a:xfrm>
        </p:spPr>
        <p:txBody>
          <a:bodyPr>
            <a:normAutofit fontScale="92500" lnSpcReduction="20000"/>
          </a:bodyPr>
          <a:lstStyle/>
          <a:p>
            <a:pPr algn="l" eaLnBrk="1" hangingPunct="1">
              <a:buFont typeface="Wingdings" pitchFamily="2" charset="2"/>
              <a:buChar char="Ø"/>
              <a:defRPr/>
            </a:pPr>
            <a:r>
              <a:rPr lang="tr-TR" sz="2800" dirty="0">
                <a:solidFill>
                  <a:schemeClr val="tx1"/>
                </a:solidFill>
                <a:latin typeface="Comic Sans MS" pitchFamily="66" charset="0"/>
              </a:rPr>
              <a:t> KSYÖ </a:t>
            </a:r>
          </a:p>
          <a:p>
            <a:pPr algn="l" eaLnBrk="1" hangingPunct="1">
              <a:defRPr/>
            </a:pPr>
            <a:r>
              <a:rPr lang="tr-TR" sz="2800" dirty="0">
                <a:solidFill>
                  <a:schemeClr val="tx1"/>
                </a:solidFill>
                <a:latin typeface="Comic Sans MS" pitchFamily="66" charset="0"/>
              </a:rPr>
              <a:t>	(</a:t>
            </a:r>
            <a:r>
              <a:rPr lang="tr-TR" sz="2800" dirty="0">
                <a:solidFill>
                  <a:schemeClr val="tx1"/>
                </a:solidFill>
                <a:latin typeface="Comic Sans MS" pitchFamily="66" charset="0"/>
                <a:hlinkClick r:id="rId3"/>
              </a:rPr>
              <a:t>http://www.</a:t>
            </a:r>
            <a:r>
              <a:rPr lang="tr-TR" sz="2800" dirty="0" err="1">
                <a:solidFill>
                  <a:schemeClr val="tx1"/>
                </a:solidFill>
                <a:latin typeface="Comic Sans MS" pitchFamily="66" charset="0"/>
                <a:hlinkClick r:id="rId3"/>
              </a:rPr>
              <a:t>opcw</a:t>
            </a:r>
            <a:r>
              <a:rPr lang="tr-TR" sz="2800" dirty="0">
                <a:solidFill>
                  <a:schemeClr val="tx1"/>
                </a:solidFill>
                <a:latin typeface="Comic Sans MS" pitchFamily="66" charset="0"/>
                <a:hlinkClick r:id="rId3"/>
              </a:rPr>
              <a:t>.org/</a:t>
            </a:r>
            <a:r>
              <a:rPr lang="tr-TR" sz="2800" dirty="0" err="1">
                <a:solidFill>
                  <a:schemeClr val="tx1"/>
                </a:solidFill>
                <a:latin typeface="Comic Sans MS" pitchFamily="66" charset="0"/>
                <a:hlinkClick r:id="rId3"/>
              </a:rPr>
              <a:t>chemical</a:t>
            </a:r>
            <a:r>
              <a:rPr lang="tr-TR" sz="2800" dirty="0">
                <a:solidFill>
                  <a:schemeClr val="tx1"/>
                </a:solidFill>
                <a:latin typeface="Comic Sans MS" pitchFamily="66" charset="0"/>
                <a:hlinkClick r:id="rId3"/>
              </a:rPr>
              <a:t>-</a:t>
            </a:r>
            <a:r>
              <a:rPr lang="tr-TR" sz="2800" dirty="0" err="1">
                <a:solidFill>
                  <a:schemeClr val="tx1"/>
                </a:solidFill>
                <a:latin typeface="Comic Sans MS" pitchFamily="66" charset="0"/>
                <a:hlinkClick r:id="rId3"/>
              </a:rPr>
              <a:t>weapons</a:t>
            </a:r>
            <a:r>
              <a:rPr lang="tr-TR" sz="2800" dirty="0">
                <a:solidFill>
                  <a:schemeClr val="tx1"/>
                </a:solidFill>
                <a:latin typeface="Comic Sans MS" pitchFamily="66" charset="0"/>
                <a:hlinkClick r:id="rId3"/>
              </a:rPr>
              <a:t>-	</a:t>
            </a:r>
            <a:r>
              <a:rPr lang="tr-TR" sz="2800" dirty="0" err="1">
                <a:solidFill>
                  <a:schemeClr val="tx1"/>
                </a:solidFill>
                <a:latin typeface="Comic Sans MS" pitchFamily="66" charset="0"/>
                <a:hlinkClick r:id="rId3"/>
              </a:rPr>
              <a:t>convention</a:t>
            </a:r>
            <a:r>
              <a:rPr lang="tr-TR" sz="2800" dirty="0">
                <a:solidFill>
                  <a:schemeClr val="tx1"/>
                </a:solidFill>
                <a:latin typeface="Comic Sans MS" pitchFamily="66" charset="0"/>
                <a:hlinkClick r:id="rId3"/>
              </a:rPr>
              <a:t>/</a:t>
            </a:r>
            <a:r>
              <a:rPr lang="tr-TR" sz="2800" dirty="0" err="1">
                <a:solidFill>
                  <a:schemeClr val="tx1"/>
                </a:solidFill>
                <a:latin typeface="Comic Sans MS" pitchFamily="66" charset="0"/>
                <a:hlinkClick r:id="rId3"/>
              </a:rPr>
              <a:t>annexes</a:t>
            </a:r>
            <a:r>
              <a:rPr lang="tr-TR" sz="2800" dirty="0">
                <a:solidFill>
                  <a:schemeClr val="tx1"/>
                </a:solidFill>
                <a:latin typeface="Comic Sans MS" pitchFamily="66" charset="0"/>
                <a:hlinkClick r:id="rId3"/>
              </a:rPr>
              <a:t>/</a:t>
            </a:r>
            <a:r>
              <a:rPr lang="tr-TR" sz="2800" dirty="0" err="1">
                <a:solidFill>
                  <a:schemeClr val="tx1"/>
                </a:solidFill>
                <a:latin typeface="Comic Sans MS" pitchFamily="66" charset="0"/>
                <a:hlinkClick r:id="rId3"/>
              </a:rPr>
              <a:t>annex</a:t>
            </a:r>
            <a:r>
              <a:rPr lang="tr-TR" sz="2800" dirty="0">
                <a:solidFill>
                  <a:schemeClr val="tx1"/>
                </a:solidFill>
                <a:latin typeface="Comic Sans MS" pitchFamily="66" charset="0"/>
                <a:hlinkClick r:id="rId3"/>
              </a:rPr>
              <a:t>-on-</a:t>
            </a:r>
            <a:r>
              <a:rPr lang="tr-TR" sz="2800" dirty="0" err="1">
                <a:solidFill>
                  <a:schemeClr val="tx1"/>
                </a:solidFill>
                <a:latin typeface="Comic Sans MS" pitchFamily="66" charset="0"/>
                <a:hlinkClick r:id="rId3"/>
              </a:rPr>
              <a:t>chemicals</a:t>
            </a:r>
            <a:r>
              <a:rPr lang="tr-TR" sz="2800" dirty="0">
                <a:solidFill>
                  <a:schemeClr val="tx1"/>
                </a:solidFill>
                <a:latin typeface="Comic Sans MS" pitchFamily="66" charset="0"/>
                <a:hlinkClick r:id="rId3"/>
              </a:rPr>
              <a:t>/</a:t>
            </a:r>
            <a:r>
              <a:rPr lang="tr-TR" sz="2800" dirty="0">
                <a:solidFill>
                  <a:schemeClr val="tx1"/>
                </a:solidFill>
                <a:latin typeface="Comic Sans MS" pitchFamily="66" charset="0"/>
              </a:rPr>
              <a:t>)</a:t>
            </a:r>
          </a:p>
          <a:p>
            <a:pPr algn="l" eaLnBrk="1" hangingPunct="1">
              <a:buFont typeface="Wingdings" pitchFamily="2" charset="2"/>
              <a:buChar char="Ø"/>
              <a:defRPr/>
            </a:pPr>
            <a:endParaRPr lang="tr-TR" sz="1000" dirty="0">
              <a:solidFill>
                <a:schemeClr val="tx1"/>
              </a:solidFill>
              <a:latin typeface="Comic Sans MS" pitchFamily="66" charset="0"/>
            </a:endParaRPr>
          </a:p>
          <a:p>
            <a:pPr algn="l" eaLnBrk="1" hangingPunct="1">
              <a:buFont typeface="Wingdings" pitchFamily="2" charset="2"/>
              <a:buChar char="Ø"/>
              <a:defRPr/>
            </a:pPr>
            <a:r>
              <a:rPr lang="tr-TR" sz="2800" dirty="0">
                <a:solidFill>
                  <a:schemeClr val="tx1"/>
                </a:solidFill>
                <a:latin typeface="Comic Sans MS" pitchFamily="66" charset="0"/>
              </a:rPr>
              <a:t> Kimyasal Silahlar Sözleşmesi </a:t>
            </a:r>
          </a:p>
          <a:p>
            <a:pPr algn="l" eaLnBrk="1" hangingPunct="1">
              <a:defRPr/>
            </a:pPr>
            <a:r>
              <a:rPr lang="tr-TR" sz="2800" dirty="0">
                <a:solidFill>
                  <a:schemeClr val="tx1"/>
                </a:solidFill>
                <a:latin typeface="Comic Sans MS" pitchFamily="66" charset="0"/>
              </a:rPr>
              <a:t>   (Türkiye 1997 yılında kabul etti ve imzaladı)</a:t>
            </a:r>
          </a:p>
          <a:p>
            <a:pPr algn="l" eaLnBrk="1" hangingPunct="1">
              <a:buFont typeface="Wingdings" pitchFamily="2" charset="2"/>
              <a:buChar char="Ø"/>
              <a:defRPr/>
            </a:pPr>
            <a:endParaRPr lang="tr-TR" sz="1000" dirty="0">
              <a:solidFill>
                <a:schemeClr val="tx1"/>
              </a:solidFill>
              <a:latin typeface="Comic Sans MS" pitchFamily="66" charset="0"/>
            </a:endParaRPr>
          </a:p>
          <a:p>
            <a:pPr algn="l" eaLnBrk="1" hangingPunct="1">
              <a:buFont typeface="Wingdings" pitchFamily="2" charset="2"/>
              <a:buChar char="Ø"/>
              <a:defRPr/>
            </a:pPr>
            <a:r>
              <a:rPr lang="tr-TR" sz="2800" dirty="0">
                <a:solidFill>
                  <a:schemeClr val="tx1"/>
                </a:solidFill>
                <a:latin typeface="Comic Sans MS" pitchFamily="66" charset="0"/>
              </a:rPr>
              <a:t> Tablo 1, 2, 3 (Toksik Kimyasallar ve Prekürsörleri)</a:t>
            </a:r>
          </a:p>
          <a:p>
            <a:pPr algn="l" eaLnBrk="1" hangingPunct="1">
              <a:buFont typeface="Wingdings" pitchFamily="2" charset="2"/>
              <a:buChar char="Ø"/>
              <a:defRPr/>
            </a:pPr>
            <a:endParaRPr lang="en-US" sz="2800" dirty="0">
              <a:solidFill>
                <a:schemeClr val="tx1"/>
              </a:solidFill>
              <a:latin typeface="Comic Sans MS" pitchFamily="66" charset="0"/>
            </a:endParaRPr>
          </a:p>
        </p:txBody>
      </p:sp>
      <p:pic>
        <p:nvPicPr>
          <p:cNvPr id="9220" name="Picture 2" descr="OPCW logo"/>
          <p:cNvPicPr>
            <a:picLocks noChangeAspect="1" noChangeArrowheads="1"/>
          </p:cNvPicPr>
          <p:nvPr/>
        </p:nvPicPr>
        <p:blipFill>
          <a:blip r:embed="rId4"/>
          <a:srcRect/>
          <a:stretch>
            <a:fillRect/>
          </a:stretch>
        </p:blipFill>
        <p:spPr bwMode="auto">
          <a:xfrm>
            <a:off x="7543800" y="5257800"/>
            <a:ext cx="1600200" cy="1600200"/>
          </a:xfrm>
          <a:prstGeom prst="rect">
            <a:avLst/>
          </a:prstGeom>
          <a:noFill/>
          <a:ln w="9525">
            <a:noFill/>
            <a:miter lim="800000"/>
            <a:headEnd/>
            <a:tailEnd/>
          </a:ln>
        </p:spPr>
      </p:pic>
      <p:pic>
        <p:nvPicPr>
          <p:cNvPr id="9221" name="Picture 4" descr="http://www.opcw.org/uploads/pics/DG_with_diploma_and_medal_01.jpg"/>
          <p:cNvPicPr>
            <a:picLocks noChangeAspect="1" noChangeArrowheads="1"/>
          </p:cNvPicPr>
          <p:nvPr/>
        </p:nvPicPr>
        <p:blipFill>
          <a:blip r:embed="rId5"/>
          <a:srcRect/>
          <a:stretch>
            <a:fillRect/>
          </a:stretch>
        </p:blipFill>
        <p:spPr bwMode="auto">
          <a:xfrm>
            <a:off x="0" y="5486400"/>
            <a:ext cx="1804988" cy="1371600"/>
          </a:xfrm>
          <a:prstGeom prst="rect">
            <a:avLst/>
          </a:prstGeom>
          <a:noFill/>
          <a:ln w="9525">
            <a:noFill/>
            <a:miter lim="800000"/>
            <a:headEnd/>
            <a:tailEnd/>
          </a:ln>
        </p:spPr>
      </p:pic>
      <p:pic>
        <p:nvPicPr>
          <p:cNvPr id="6" name="Picture 4"/>
          <p:cNvPicPr>
            <a:picLocks noChangeAspect="1"/>
          </p:cNvPicPr>
          <p:nvPr/>
        </p:nvPicPr>
        <p:blipFill>
          <a:blip r:embed="rId6"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7"/>
          <a:stretch>
            <a:fillRect/>
          </a:stretch>
        </p:blipFill>
        <p:spPr>
          <a:xfrm>
            <a:off x="-32" y="0"/>
            <a:ext cx="824491" cy="77597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0FC219D-414B-4ACD-8733-BAD5993C8095}" type="slidenum">
              <a:rPr lang="tr-TR" smtClean="0"/>
              <a:pPr>
                <a:defRPr/>
              </a:pPr>
              <a:t>8</a:t>
            </a:fld>
            <a:endParaRPr lang="tr-TR"/>
          </a:p>
        </p:txBody>
      </p:sp>
      <p:sp>
        <p:nvSpPr>
          <p:cNvPr id="15363" name="Rectangle 2"/>
          <p:cNvSpPr>
            <a:spLocks noChangeArrowheads="1"/>
          </p:cNvSpPr>
          <p:nvPr/>
        </p:nvSpPr>
        <p:spPr bwMode="auto">
          <a:xfrm>
            <a:off x="90488" y="1255713"/>
            <a:ext cx="8797925" cy="4894262"/>
          </a:xfrm>
          <a:prstGeom prst="rect">
            <a:avLst/>
          </a:prstGeom>
          <a:noFill/>
          <a:ln w="9525">
            <a:noFill/>
            <a:miter lim="800000"/>
            <a:headEnd/>
            <a:tailEnd/>
          </a:ln>
        </p:spPr>
        <p:txBody>
          <a:bodyPr wrap="none" anchor="ctr">
            <a:spAutoFit/>
          </a:bodyPr>
          <a:lstStyle/>
          <a:p>
            <a:pPr algn="just">
              <a:buClr>
                <a:srgbClr val="FF0000"/>
              </a:buClr>
              <a:buFont typeface="Wingdings" pitchFamily="2" charset="2"/>
              <a:buChar char="Ø"/>
              <a:tabLst>
                <a:tab pos="0" algn="l"/>
              </a:tabLst>
            </a:pPr>
            <a:r>
              <a:rPr lang="tr-TR" sz="2600" dirty="0">
                <a:latin typeface="Comic Sans MS" pitchFamily="66" charset="0"/>
                <a:ea typeface="Times New Roman" pitchFamily="18" charset="0"/>
                <a:cs typeface="Arial" charset="0"/>
              </a:rPr>
              <a:t> Nedeni açıklanamayan kitlesel yaralanmalar,</a:t>
            </a:r>
          </a:p>
          <a:p>
            <a:pPr algn="just">
              <a:buClr>
                <a:srgbClr val="FF0000"/>
              </a:buClr>
              <a:buFont typeface="Wingdings" pitchFamily="2" charset="2"/>
              <a:buChar char="Ø"/>
              <a:tabLst>
                <a:tab pos="0" algn="l"/>
              </a:tabLst>
            </a:pPr>
            <a:endParaRPr lang="en-US" sz="2600" dirty="0">
              <a:latin typeface="Comic Sans MS" pitchFamily="66" charset="0"/>
              <a:ea typeface="Times New Roman" pitchFamily="18" charset="0"/>
              <a:cs typeface="Arial" charset="0"/>
            </a:endParaRPr>
          </a:p>
          <a:p>
            <a:pPr algn="just">
              <a:buClr>
                <a:srgbClr val="FF0000"/>
              </a:buClr>
              <a:buFont typeface="Wingdings" pitchFamily="2" charset="2"/>
              <a:buChar char="Ø"/>
              <a:tabLst>
                <a:tab pos="0" algn="l"/>
              </a:tabLst>
            </a:pPr>
            <a:r>
              <a:rPr lang="tr-TR" sz="2600" dirty="0">
                <a:latin typeface="Comic Sans MS" pitchFamily="66" charset="0"/>
                <a:ea typeface="Times New Roman" pitchFamily="18" charset="0"/>
                <a:cs typeface="Arial" charset="0"/>
              </a:rPr>
              <a:t> Çok sayıda ölü/yaralı hayvanın olay yerinde bulunması,</a:t>
            </a:r>
          </a:p>
          <a:p>
            <a:pPr algn="just">
              <a:buClr>
                <a:srgbClr val="FF0000"/>
              </a:buClr>
              <a:buFont typeface="Wingdings" pitchFamily="2" charset="2"/>
              <a:buChar char="Ø"/>
              <a:tabLst>
                <a:tab pos="0" algn="l"/>
              </a:tabLst>
            </a:pPr>
            <a:endParaRPr lang="en-US" sz="2600" dirty="0">
              <a:latin typeface="Comic Sans MS" pitchFamily="66" charset="0"/>
              <a:ea typeface="Times New Roman" pitchFamily="18" charset="0"/>
              <a:cs typeface="Arial" charset="0"/>
            </a:endParaRPr>
          </a:p>
          <a:p>
            <a:pPr algn="just">
              <a:buClr>
                <a:srgbClr val="FF0000"/>
              </a:buClr>
              <a:buFont typeface="Wingdings" pitchFamily="2" charset="2"/>
              <a:buChar char="Ø"/>
              <a:tabLst>
                <a:tab pos="0" algn="l"/>
              </a:tabLst>
            </a:pPr>
            <a:r>
              <a:rPr lang="tr-TR" sz="2600" dirty="0">
                <a:latin typeface="Comic Sans MS" pitchFamily="66" charset="0"/>
                <a:ea typeface="Times New Roman" pitchFamily="18" charset="0"/>
                <a:cs typeface="Arial" charset="0"/>
              </a:rPr>
              <a:t> Alışılagelmişin dışında bir kokunun algılanması, sıvı ve </a:t>
            </a:r>
          </a:p>
          <a:p>
            <a:pPr algn="just">
              <a:buClr>
                <a:srgbClr val="FF0000"/>
              </a:buClr>
              <a:tabLst>
                <a:tab pos="0" algn="l"/>
              </a:tabLst>
            </a:pPr>
            <a:r>
              <a:rPr lang="tr-TR" sz="2600" dirty="0">
                <a:latin typeface="Comic Sans MS" pitchFamily="66" charset="0"/>
                <a:ea typeface="Times New Roman" pitchFamily="18" charset="0"/>
                <a:cs typeface="Arial" charset="0"/>
              </a:rPr>
              <a:t>    buharın görülmesi,</a:t>
            </a:r>
          </a:p>
          <a:p>
            <a:pPr algn="just">
              <a:buClr>
                <a:srgbClr val="FF0000"/>
              </a:buClr>
              <a:buFont typeface="Wingdings" pitchFamily="2" charset="2"/>
              <a:buChar char="Ø"/>
              <a:tabLst>
                <a:tab pos="0" algn="l"/>
              </a:tabLst>
            </a:pPr>
            <a:endParaRPr lang="en-US" sz="2600" dirty="0">
              <a:latin typeface="Comic Sans MS" pitchFamily="66" charset="0"/>
              <a:ea typeface="Times New Roman" pitchFamily="18" charset="0"/>
              <a:cs typeface="Arial" charset="0"/>
            </a:endParaRPr>
          </a:p>
          <a:p>
            <a:pPr algn="just">
              <a:buClr>
                <a:srgbClr val="FF0000"/>
              </a:buClr>
              <a:buFont typeface="Wingdings" pitchFamily="2" charset="2"/>
              <a:buChar char="Ø"/>
              <a:tabLst>
                <a:tab pos="0" algn="l"/>
              </a:tabLst>
            </a:pPr>
            <a:r>
              <a:rPr lang="tr-TR" sz="2600" dirty="0">
                <a:latin typeface="Comic Sans MS" pitchFamily="66" charset="0"/>
                <a:ea typeface="Times New Roman" pitchFamily="18" charset="0"/>
                <a:cs typeface="Arial" charset="0"/>
              </a:rPr>
              <a:t> Meteorolojik şartlarla uyumlu olmayan </a:t>
            </a:r>
          </a:p>
          <a:p>
            <a:pPr algn="just">
              <a:buClr>
                <a:srgbClr val="FF0000"/>
              </a:buClr>
              <a:tabLst>
                <a:tab pos="0" algn="l"/>
              </a:tabLst>
            </a:pPr>
            <a:r>
              <a:rPr lang="tr-TR" sz="2600" dirty="0">
                <a:latin typeface="Comic Sans MS" pitchFamily="66" charset="0"/>
                <a:ea typeface="Times New Roman" pitchFamily="18" charset="0"/>
                <a:cs typeface="Arial" charset="0"/>
              </a:rPr>
              <a:t>	    bulut ve sisin görülmesi,</a:t>
            </a:r>
          </a:p>
          <a:p>
            <a:pPr algn="just">
              <a:buClr>
                <a:srgbClr val="FF0000"/>
              </a:buClr>
              <a:buFont typeface="Wingdings" pitchFamily="2" charset="2"/>
              <a:buChar char="Ø"/>
              <a:tabLst>
                <a:tab pos="0" algn="l"/>
              </a:tabLst>
            </a:pPr>
            <a:endParaRPr lang="en-US" sz="2600" dirty="0">
              <a:latin typeface="Comic Sans MS" pitchFamily="66" charset="0"/>
              <a:ea typeface="Times New Roman" pitchFamily="18" charset="0"/>
              <a:cs typeface="Arial" charset="0"/>
            </a:endParaRPr>
          </a:p>
          <a:p>
            <a:pPr algn="just">
              <a:buClr>
                <a:srgbClr val="FF0000"/>
              </a:buClr>
              <a:buFont typeface="Wingdings" pitchFamily="2" charset="2"/>
              <a:buChar char="Ø"/>
              <a:tabLst>
                <a:tab pos="0" algn="l"/>
              </a:tabLst>
            </a:pPr>
            <a:r>
              <a:rPr lang="tr-TR" sz="2600" dirty="0">
                <a:latin typeface="Comic Sans MS" pitchFamily="66" charset="0"/>
                <a:ea typeface="Times New Roman" pitchFamily="18" charset="0"/>
                <a:cs typeface="Arial" charset="0"/>
              </a:rPr>
              <a:t> Ortamda çok miktarda ajanın atılmasını </a:t>
            </a:r>
          </a:p>
          <a:p>
            <a:pPr algn="just">
              <a:buClr>
                <a:srgbClr val="FF0000"/>
              </a:buClr>
              <a:tabLst>
                <a:tab pos="0" algn="l"/>
              </a:tabLst>
            </a:pPr>
            <a:r>
              <a:rPr lang="tr-TR" sz="2600" dirty="0">
                <a:latin typeface="Comic Sans MS" pitchFamily="66" charset="0"/>
                <a:ea typeface="Times New Roman" pitchFamily="18" charset="0"/>
                <a:cs typeface="Arial" charset="0"/>
              </a:rPr>
              <a:t>    sağlayan apareylerin bulunması</a:t>
            </a:r>
          </a:p>
        </p:txBody>
      </p:sp>
      <p:sp>
        <p:nvSpPr>
          <p:cNvPr id="15364" name="TextBox 6"/>
          <p:cNvSpPr txBox="1">
            <a:spLocks noChangeArrowheads="1"/>
          </p:cNvSpPr>
          <p:nvPr/>
        </p:nvSpPr>
        <p:spPr bwMode="auto">
          <a:xfrm>
            <a:off x="710880" y="620713"/>
            <a:ext cx="7826181" cy="461665"/>
          </a:xfrm>
          <a:prstGeom prst="rect">
            <a:avLst/>
          </a:prstGeom>
          <a:noFill/>
          <a:ln w="9525">
            <a:noFill/>
            <a:miter lim="800000"/>
            <a:headEnd/>
            <a:tailEnd/>
          </a:ln>
        </p:spPr>
        <p:txBody>
          <a:bodyPr wrap="none">
            <a:spAutoFit/>
          </a:bodyPr>
          <a:lstStyle/>
          <a:p>
            <a:pPr algn="ctr"/>
            <a:r>
              <a:rPr lang="tr-TR" sz="2400" dirty="0">
                <a:solidFill>
                  <a:srgbClr val="FF0000"/>
                </a:solidFill>
                <a:latin typeface="Comic Sans MS" pitchFamily="66" charset="0"/>
              </a:rPr>
              <a:t>KİMYASAL SİLAH KULLANIMINA DAİR İPUÇLARI</a:t>
            </a:r>
            <a:endParaRPr lang="en-US" sz="2400" dirty="0">
              <a:solidFill>
                <a:srgbClr val="FF0000"/>
              </a:solidFill>
              <a:latin typeface="Comic Sans MS" pitchFamily="66" charset="0"/>
            </a:endParaRPr>
          </a:p>
        </p:txBody>
      </p:sp>
      <p:pic>
        <p:nvPicPr>
          <p:cNvPr id="15365" name="Picture 6" descr="01May2003 Bio 015"/>
          <p:cNvPicPr>
            <a:picLocks noChangeAspect="1" noChangeArrowheads="1"/>
          </p:cNvPicPr>
          <p:nvPr/>
        </p:nvPicPr>
        <p:blipFill>
          <a:blip r:embed="rId2" cstate="print"/>
          <a:srcRect/>
          <a:stretch>
            <a:fillRect/>
          </a:stretch>
        </p:blipFill>
        <p:spPr bwMode="auto">
          <a:xfrm>
            <a:off x="6875463" y="3833813"/>
            <a:ext cx="2268537" cy="3024187"/>
          </a:xfrm>
          <a:prstGeom prst="rect">
            <a:avLst/>
          </a:prstGeom>
          <a:noFill/>
          <a:ln w="9525">
            <a:noFill/>
            <a:miter lim="800000"/>
            <a:headEnd/>
            <a:tailEnd/>
          </a:ln>
        </p:spPr>
      </p:pic>
      <p:pic>
        <p:nvPicPr>
          <p:cNvPr id="6"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7"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2124634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60350"/>
            <a:ext cx="7772400" cy="1143000"/>
          </a:xfrm>
        </p:spPr>
        <p:txBody>
          <a:bodyPr/>
          <a:lstStyle/>
          <a:p>
            <a:r>
              <a:rPr lang="tr-TR" sz="3600" b="1" dirty="0">
                <a:solidFill>
                  <a:srgbClr val="FF0000"/>
                </a:solidFill>
                <a:latin typeface="Comic Sans MS" pitchFamily="66" charset="0"/>
              </a:rPr>
              <a:t>KİMYASAL SİLAHLAR</a:t>
            </a:r>
            <a:endParaRPr lang="tr-TR" sz="4000" dirty="0">
              <a:solidFill>
                <a:srgbClr val="FF0000"/>
              </a:solidFill>
              <a:latin typeface="Comic Sans MS" pitchFamily="66" charset="0"/>
            </a:endParaRPr>
          </a:p>
        </p:txBody>
      </p:sp>
      <p:sp>
        <p:nvSpPr>
          <p:cNvPr id="14339" name="Rectangle 3"/>
          <p:cNvSpPr>
            <a:spLocks noGrp="1" noChangeArrowheads="1"/>
          </p:cNvSpPr>
          <p:nvPr>
            <p:ph type="body" idx="1"/>
          </p:nvPr>
        </p:nvSpPr>
        <p:spPr>
          <a:xfrm>
            <a:off x="395536" y="1700808"/>
            <a:ext cx="8064896" cy="4114800"/>
          </a:xfrm>
        </p:spPr>
        <p:txBody>
          <a:bodyPr/>
          <a:lstStyle/>
          <a:p>
            <a:pPr>
              <a:buClr>
                <a:srgbClr val="FF0000"/>
              </a:buClr>
              <a:buFont typeface="Wingdings" pitchFamily="2" charset="2"/>
              <a:buChar char="Ø"/>
            </a:pPr>
            <a:r>
              <a:rPr lang="tr-TR" sz="2400" dirty="0">
                <a:latin typeface="Comic Sans MS" pitchFamily="66" charset="0"/>
              </a:rPr>
              <a:t>Çok </a:t>
            </a:r>
            <a:r>
              <a:rPr lang="tr-TR" sz="2400" dirty="0" err="1">
                <a:latin typeface="Comic Sans MS" pitchFamily="66" charset="0"/>
              </a:rPr>
              <a:t>toksikdirler</a:t>
            </a:r>
            <a:r>
              <a:rPr lang="tr-TR" sz="2400" dirty="0">
                <a:latin typeface="Comic Sans MS" pitchFamily="66" charset="0"/>
              </a:rPr>
              <a:t>.</a:t>
            </a:r>
          </a:p>
          <a:p>
            <a:pPr>
              <a:buClr>
                <a:srgbClr val="FF0000"/>
              </a:buClr>
              <a:buFont typeface="Wingdings" pitchFamily="2" charset="2"/>
              <a:buChar char="Ø"/>
            </a:pPr>
            <a:r>
              <a:rPr lang="tr-TR" sz="2400" dirty="0">
                <a:latin typeface="Comic Sans MS" pitchFamily="66" charset="0"/>
              </a:rPr>
              <a:t>Akut bir etkiye sahiptirler.</a:t>
            </a:r>
          </a:p>
          <a:p>
            <a:pPr>
              <a:buClr>
                <a:srgbClr val="FF0000"/>
              </a:buClr>
              <a:buFont typeface="Wingdings" pitchFamily="2" charset="2"/>
              <a:buChar char="Ø"/>
            </a:pPr>
            <a:r>
              <a:rPr lang="tr-TR" sz="2400" dirty="0">
                <a:latin typeface="Comic Sans MS" pitchFamily="66" charset="0"/>
              </a:rPr>
              <a:t>İkincil kirlenme (kontaminasyon) olasılığı vardır.</a:t>
            </a:r>
          </a:p>
          <a:p>
            <a:pPr>
              <a:buClr>
                <a:srgbClr val="FF0000"/>
              </a:buClr>
              <a:buFont typeface="Wingdings" pitchFamily="2" charset="2"/>
              <a:buChar char="Ø"/>
            </a:pPr>
            <a:r>
              <a:rPr lang="tr-TR" sz="2400" dirty="0">
                <a:latin typeface="Comic Sans MS" pitchFamily="66" charset="0"/>
              </a:rPr>
              <a:t>Üretimi kolaydır.</a:t>
            </a:r>
          </a:p>
          <a:p>
            <a:pPr>
              <a:buClr>
                <a:srgbClr val="FF0000"/>
              </a:buClr>
              <a:buFont typeface="Wingdings" pitchFamily="2" charset="2"/>
              <a:buChar char="Ø"/>
            </a:pPr>
            <a:r>
              <a:rPr lang="tr-TR" sz="2400" dirty="0" err="1">
                <a:latin typeface="Comic Sans MS" pitchFamily="66" charset="0"/>
              </a:rPr>
              <a:t>Deteksiyonu</a:t>
            </a:r>
            <a:r>
              <a:rPr lang="tr-TR" sz="2400" dirty="0">
                <a:latin typeface="Comic Sans MS" pitchFamily="66" charset="0"/>
              </a:rPr>
              <a:t> </a:t>
            </a:r>
            <a:r>
              <a:rPr lang="tr-TR" sz="2400" dirty="0" err="1">
                <a:latin typeface="Comic Sans MS" pitchFamily="66" charset="0"/>
              </a:rPr>
              <a:t>nisbeten</a:t>
            </a:r>
            <a:r>
              <a:rPr lang="tr-TR" sz="2400" dirty="0">
                <a:latin typeface="Comic Sans MS" pitchFamily="66" charset="0"/>
              </a:rPr>
              <a:t> kolaydır (biyolojik silaha göre)</a:t>
            </a:r>
          </a:p>
          <a:p>
            <a:pPr>
              <a:buClr>
                <a:srgbClr val="FF0000"/>
              </a:buClr>
              <a:buFont typeface="Wingdings" pitchFamily="2" charset="2"/>
              <a:buChar char="Ø"/>
            </a:pPr>
            <a:r>
              <a:rPr lang="tr-TR" sz="2400" dirty="0" err="1">
                <a:latin typeface="Comic Sans MS" pitchFamily="66" charset="0"/>
              </a:rPr>
              <a:t>Dekontaminasyon</a:t>
            </a:r>
            <a:r>
              <a:rPr lang="tr-TR" sz="2400" dirty="0">
                <a:latin typeface="Comic Sans MS" pitchFamily="66" charset="0"/>
              </a:rPr>
              <a:t> önemlidir.</a:t>
            </a:r>
          </a:p>
        </p:txBody>
      </p:sp>
      <p:pic>
        <p:nvPicPr>
          <p:cNvPr id="14340" name="Picture 4" descr="31cfab20"/>
          <p:cNvPicPr>
            <a:picLocks noChangeAspect="1" noChangeArrowheads="1"/>
          </p:cNvPicPr>
          <p:nvPr/>
        </p:nvPicPr>
        <p:blipFill>
          <a:blip r:embed="rId2" cstate="print"/>
          <a:srcRect/>
          <a:stretch>
            <a:fillRect/>
          </a:stretch>
        </p:blipFill>
        <p:spPr bwMode="auto">
          <a:xfrm>
            <a:off x="6172200" y="4741863"/>
            <a:ext cx="2971800" cy="2116137"/>
          </a:xfrm>
          <a:prstGeom prst="rect">
            <a:avLst/>
          </a:prstGeom>
          <a:noFill/>
          <a:ln w="12699">
            <a:noFill/>
            <a:miter lim="800000"/>
            <a:headEnd/>
            <a:tailEnd/>
          </a:ln>
        </p:spPr>
      </p:pic>
      <p:pic>
        <p:nvPicPr>
          <p:cNvPr id="5" name="Picture 4"/>
          <p:cNvPicPr>
            <a:picLocks noChangeAspect="1"/>
          </p:cNvPicPr>
          <p:nvPr/>
        </p:nvPicPr>
        <p:blipFill>
          <a:blip r:embed="rId3" cstate="print"/>
          <a:stretch>
            <a:fillRect/>
          </a:stretch>
        </p:blipFill>
        <p:spPr>
          <a:xfrm>
            <a:off x="8324495" y="71415"/>
            <a:ext cx="748098" cy="748098"/>
          </a:xfrm>
          <a:prstGeom prst="rect">
            <a:avLst/>
          </a:prstGeom>
        </p:spPr>
      </p:pic>
      <p:pic>
        <p:nvPicPr>
          <p:cNvPr id="6" name="Picture 1"/>
          <p:cNvPicPr>
            <a:picLocks noChangeAspect="1"/>
          </p:cNvPicPr>
          <p:nvPr/>
        </p:nvPicPr>
        <p:blipFill>
          <a:blip r:embed="rId4"/>
          <a:stretch>
            <a:fillRect/>
          </a:stretch>
        </p:blipFill>
        <p:spPr>
          <a:xfrm>
            <a:off x="-32" y="0"/>
            <a:ext cx="824491" cy="775975"/>
          </a:xfrm>
          <a:prstGeom prst="rect">
            <a:avLst/>
          </a:prstGeom>
        </p:spPr>
      </p:pic>
    </p:spTree>
    <p:extLst>
      <p:ext uri="{BB962C8B-B14F-4D97-AF65-F5344CB8AC3E}">
        <p14:creationId xmlns:p14="http://schemas.microsoft.com/office/powerpoint/2010/main" val="1591730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Ekran Gösterisi (4:3)</PresentationFormat>
  <Paragraphs>452</Paragraphs>
  <Slides>41</Slides>
  <Notes>15</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41</vt:i4>
      </vt:variant>
    </vt:vector>
  </HeadingPairs>
  <TitlesOfParts>
    <vt:vector size="43" baseType="lpstr">
      <vt:lpstr>Office Theme</vt:lpstr>
      <vt:lpstr>Bit Eşlem Resmi</vt:lpstr>
      <vt:lpstr>Tıbbi KBRN Faaliyetleri</vt:lpstr>
      <vt:lpstr>KBRN AJANLARI HAKKINDA  GENEL BİLGİLER</vt:lpstr>
      <vt:lpstr>PowerPoint Sunusu</vt:lpstr>
      <vt:lpstr>PowerPoint Sunusu</vt:lpstr>
      <vt:lpstr>KİMYASAL SİLAHLAR</vt:lpstr>
      <vt:lpstr>KİMYASAL SİLAHLAR</vt:lpstr>
      <vt:lpstr>KİMYASAL SİLAHLAR</vt:lpstr>
      <vt:lpstr>PowerPoint Sunusu</vt:lpstr>
      <vt:lpstr>KİMYASAL SİLAHLAR</vt:lpstr>
      <vt:lpstr>PowerPoint Sunusu</vt:lpstr>
      <vt:lpstr>PowerPoint Sunusu</vt:lpstr>
      <vt:lpstr>Şam Sinir Gazı Saldırısı  (21 Ağustos 2013)</vt:lpstr>
      <vt:lpstr>PowerPoint Sunusu</vt:lpstr>
      <vt:lpstr>YAKICI GAZLAR</vt:lpstr>
      <vt:lpstr>PowerPoint Sunusu</vt:lpstr>
      <vt:lpstr>PowerPoint Sunusu</vt:lpstr>
      <vt:lpstr>PowerPoint Sunusu</vt:lpstr>
      <vt:lpstr>PowerPoint Sunusu</vt:lpstr>
      <vt:lpstr>Sinir Gazı Maruziyetinde</vt:lpstr>
      <vt:lpstr>PowerPoint Sunusu</vt:lpstr>
      <vt:lpstr>PowerPoint Sunusu</vt:lpstr>
      <vt:lpstr>PowerPoint Sunusu</vt:lpstr>
      <vt:lpstr>PowerPoint Sunusu</vt:lpstr>
      <vt:lpstr>KBRN – Olay Yeri Yönetimi</vt:lpstr>
      <vt:lpstr>PowerPoint Sunusu</vt:lpstr>
      <vt:lpstr>PowerPoint Sunusu</vt:lpstr>
      <vt:lpstr>PowerPoint Sunusu</vt:lpstr>
      <vt:lpstr>PowerPoint Sunusu</vt:lpstr>
      <vt:lpstr>Kimyasal Silahlara Karşı Koruyucu Kıyafet</vt:lpstr>
      <vt:lpstr>PowerPoint Sunusu</vt:lpstr>
      <vt:lpstr>KBRN MEVZUATI</vt:lpstr>
      <vt:lpstr>KBRN MEVZUATI</vt:lpstr>
      <vt:lpstr>TÜRKİYE’DE KBRN YAPILANMASI </vt:lpstr>
      <vt:lpstr>GÖREVLERİ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Kimyasal Savaş Ajanları Klinik Bulgular</dc:title>
  <dc:creator>Aslı  Ayan EKE</dc:creator>
  <cp:lastModifiedBy>User</cp:lastModifiedBy>
  <cp:revision>197</cp:revision>
  <dcterms:created xsi:type="dcterms:W3CDTF">2017-05-08T19:15:03Z</dcterms:created>
  <dcterms:modified xsi:type="dcterms:W3CDTF">2019-04-18T15:33:13Z</dcterms:modified>
</cp:coreProperties>
</file>