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73" r:id="rId6"/>
    <p:sldId id="302" r:id="rId7"/>
    <p:sldId id="303" r:id="rId8"/>
    <p:sldId id="274" r:id="rId9"/>
    <p:sldId id="275" r:id="rId10"/>
    <p:sldId id="276" r:id="rId11"/>
    <p:sldId id="277" r:id="rId12"/>
    <p:sldId id="279" r:id="rId13"/>
    <p:sldId id="280" r:id="rId14"/>
    <p:sldId id="261" r:id="rId15"/>
    <p:sldId id="344" r:id="rId16"/>
    <p:sldId id="262" r:id="rId17"/>
    <p:sldId id="264" r:id="rId18"/>
    <p:sldId id="345" r:id="rId19"/>
    <p:sldId id="267" r:id="rId20"/>
    <p:sldId id="281" r:id="rId21"/>
    <p:sldId id="306" r:id="rId22"/>
    <p:sldId id="271" r:id="rId23"/>
    <p:sldId id="333" r:id="rId24"/>
    <p:sldId id="319" r:id="rId25"/>
    <p:sldId id="336" r:id="rId26"/>
    <p:sldId id="326" r:id="rId27"/>
    <p:sldId id="320" r:id="rId28"/>
    <p:sldId id="321" r:id="rId29"/>
    <p:sldId id="335" r:id="rId30"/>
    <p:sldId id="322" r:id="rId31"/>
    <p:sldId id="323" r:id="rId32"/>
    <p:sldId id="334" r:id="rId33"/>
    <p:sldId id="324" r:id="rId34"/>
    <p:sldId id="325" r:id="rId35"/>
    <p:sldId id="329" r:id="rId36"/>
    <p:sldId id="337" r:id="rId37"/>
    <p:sldId id="338" r:id="rId38"/>
    <p:sldId id="318" r:id="rId39"/>
    <p:sldId id="330" r:id="rId40"/>
    <p:sldId id="331" r:id="rId41"/>
    <p:sldId id="317" r:id="rId42"/>
    <p:sldId id="339" r:id="rId43"/>
    <p:sldId id="301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46D4-EC4F-4276-AB20-2615376BEF4B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77892-65B0-4A6A-85E2-E7FF082A46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77892-65B0-4A6A-85E2-E7FF082A464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11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77892-65B0-4A6A-85E2-E7FF082A464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80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77892-65B0-4A6A-85E2-E7FF082A464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DFA78F-3E38-4EE0-9420-832D7DABD41F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DB34F0-69ED-4063-882B-351DB53F5229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Toksikoloji Analizlerinde Tarama ve Doğrulama Testleri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044032"/>
            <a:ext cx="6400800" cy="1473200"/>
          </a:xfrm>
        </p:spPr>
        <p:txBody>
          <a:bodyPr/>
          <a:lstStyle/>
          <a:p>
            <a:r>
              <a:rPr lang="tr-TR" dirty="0" smtClean="0"/>
              <a:t>Çiğdem YÜCEL</a:t>
            </a:r>
          </a:p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</a:t>
            </a:r>
          </a:p>
          <a:p>
            <a:r>
              <a:rPr lang="tr-TR" dirty="0" smtClean="0"/>
              <a:t>SBÜ Ankara Gülhane EAH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8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Hangi amaçla istenmiş olursa olsun, madde analizlerinde «</a:t>
            </a:r>
            <a:r>
              <a:rPr lang="tr-TR" dirty="0" smtClean="0">
                <a:solidFill>
                  <a:srgbClr val="FF0000"/>
                </a:solidFill>
              </a:rPr>
              <a:t>adli süreç» </a:t>
            </a:r>
            <a:r>
              <a:rPr lang="tr-TR" dirty="0" smtClean="0"/>
              <a:t>ile karşılaşılması olasıdır.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Ülkemizdeki çoğu sağlık kuruluşu Adli Tıp Kurumu’na gönderilecek numuneler için ‘ Adli Tıp Kurumları Yönetmeliği (2004)’ çerçevesinde işlem yapmaktadır.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Ülkemizde Madde Analizleri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5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2564904"/>
            <a:ext cx="7408333" cy="38492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Tarama testlerinde </a:t>
            </a:r>
            <a:r>
              <a:rPr lang="tr-TR" dirty="0" smtClean="0"/>
              <a:t>yapılacak analizler Sağlık Bakanlığı tarafından yayınlanan ‘İdrar </a:t>
            </a:r>
            <a:r>
              <a:rPr lang="tr-TR" dirty="0"/>
              <a:t>Numunelerinde Yasadışı ve Kötüye Kullanılan İlaç ve Madde Analizi Yapan Tıbbi Laboratuvarlar ile Madde Bağımlılığı Teşhis ve Tedavi Merkezlerindeki Tıbbi Laboratuvarların İşleyiş Esasları </a:t>
            </a:r>
            <a:r>
              <a:rPr lang="tr-TR" dirty="0" smtClean="0"/>
              <a:t>2016’ genelgesinde detaylandırılmıştır. </a:t>
            </a:r>
          </a:p>
          <a:p>
            <a:pPr marL="0" indent="0">
              <a:lnSpc>
                <a:spcPct val="160000"/>
              </a:lnSpc>
              <a:buNone/>
            </a:pPr>
            <a:endParaRPr lang="tr-TR" dirty="0" smtClean="0"/>
          </a:p>
          <a:p>
            <a:pPr>
              <a:lnSpc>
                <a:spcPct val="160000"/>
              </a:lnSpc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Doğrulama testleri </a:t>
            </a:r>
            <a:r>
              <a:rPr lang="tr-TR" dirty="0"/>
              <a:t>için ise </a:t>
            </a:r>
            <a:r>
              <a:rPr lang="tr-TR" dirty="0" smtClean="0"/>
              <a:t>‘İdrar </a:t>
            </a:r>
            <a:r>
              <a:rPr lang="tr-TR" dirty="0"/>
              <a:t>Numunelerinde Yasadışı ve Kötüye Kullanılan İlaç ve Madde Analizi Yapan Doğrulama Laboratuvarlarının Çalışma Usul </a:t>
            </a:r>
            <a:r>
              <a:rPr lang="es-ES" dirty="0"/>
              <a:t>ve Esasları Hakkında Genelge </a:t>
            </a:r>
            <a:r>
              <a:rPr lang="tr-TR" dirty="0" smtClean="0"/>
              <a:t>(</a:t>
            </a:r>
            <a:r>
              <a:rPr lang="es-ES" dirty="0" smtClean="0"/>
              <a:t>2015</a:t>
            </a:r>
            <a:r>
              <a:rPr lang="tr-TR" dirty="0" smtClean="0"/>
              <a:t>)’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Ülkemizde Madde Analizleri: Tıbbi Laboratuvarlar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89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132856"/>
            <a:ext cx="7408333" cy="3450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200" b="1" u="sng" dirty="0" smtClean="0"/>
              <a:t>Ülkemizde </a:t>
            </a:r>
            <a:r>
              <a:rPr lang="tr-TR" sz="2200" b="1" u="sng" dirty="0"/>
              <a:t>yetkili tarama testi laboratuvarları</a:t>
            </a:r>
            <a:endParaRPr lang="tr-TR" sz="2200" b="1" u="sng" dirty="0" smtClean="0"/>
          </a:p>
          <a:p>
            <a:pPr>
              <a:lnSpc>
                <a:spcPct val="150000"/>
              </a:lnSpc>
            </a:pPr>
            <a:r>
              <a:rPr lang="tr-TR" sz="2200" dirty="0" smtClean="0"/>
              <a:t>29 adet yataklı AMATEM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27 adet AMATEM Polikliniği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7 adet yataklı ÇEMATEM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7 adet ÇEMATEM Polikliniği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Ülkemizde AMATEM/ÇEMATEM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779912" y="5229200"/>
            <a:ext cx="4978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u="sng" dirty="0" smtClean="0">
                <a:solidFill>
                  <a:schemeClr val="tx2"/>
                </a:solidFill>
              </a:rPr>
              <a:t>Yetkili Doğrulama Laboratuvarları</a:t>
            </a:r>
          </a:p>
          <a:p>
            <a:pPr>
              <a:lnSpc>
                <a:spcPct val="150000"/>
              </a:lnSpc>
            </a:pPr>
            <a:r>
              <a:rPr lang="tr-TR" sz="2200" b="1" u="sng" dirty="0" smtClean="0">
                <a:solidFill>
                  <a:schemeClr val="tx2"/>
                </a:solidFill>
              </a:rPr>
              <a:t>5 adet bulunmaktadır.</a:t>
            </a:r>
            <a:endParaRPr lang="tr-TR" sz="2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76266" y="2924944"/>
            <a:ext cx="7408333" cy="3450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Madde analiz testleri belli kalite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ve güvenlik gerekliliklerini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karşılamalıdır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analizlerinin gereklilikleri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897238" cy="488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076056" y="2060848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76056" y="4293096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5076056" y="5373216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4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Kullanılan ilaç/maddenin tespiti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Maddenin </a:t>
            </a:r>
            <a:r>
              <a:rPr lang="tr-TR" dirty="0" err="1" smtClean="0"/>
              <a:t>metabolitlerinin</a:t>
            </a:r>
            <a:r>
              <a:rPr lang="tr-TR" dirty="0" smtClean="0"/>
              <a:t> tespiti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Hızlı ve güvenilir sonuç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Yüksek </a:t>
            </a:r>
            <a:r>
              <a:rPr lang="tr-TR" dirty="0" err="1" smtClean="0"/>
              <a:t>tekrarlanabilirlik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Uygulama kolaylığı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Uygun saptama penceresinde tespit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Testten beklentiler?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6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8192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b="1" dirty="0" smtClean="0"/>
              <a:t>  </a:t>
            </a:r>
            <a:r>
              <a:rPr lang="tr-TR" sz="2400" b="1" u="sng" dirty="0" smtClean="0"/>
              <a:t>Denetimde Kullanılan Materyaller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Kan testi (zehirlenmelerde)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Tükürük testi (hasta başı)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İ</a:t>
            </a:r>
            <a:r>
              <a:rPr lang="tr-TR" sz="2400" dirty="0" smtClean="0">
                <a:solidFill>
                  <a:srgbClr val="FF0000"/>
                </a:solidFill>
              </a:rPr>
              <a:t>drar testi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Saç (en uzun saptama aralığı)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Tırnak ( </a:t>
            </a:r>
            <a:r>
              <a:rPr lang="tr-TR" sz="2400" dirty="0" err="1" smtClean="0"/>
              <a:t>eldesi</a:t>
            </a:r>
            <a:r>
              <a:rPr lang="tr-TR" sz="2400" dirty="0" smtClean="0"/>
              <a:t> zor)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Madde Analizlerinde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762872" y="2535463"/>
            <a:ext cx="3923928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2"/>
                </a:solidFill>
              </a:rPr>
              <a:t>Tarama Testleri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EMIT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FPIA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CEDIA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KIMS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</a:rPr>
              <a:t>ELISA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</a:rPr>
              <a:t>RIA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tx2"/>
                </a:solidFill>
              </a:rPr>
              <a:t>Doğrulama Testleri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GC-MS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</a:rPr>
              <a:t>LC-MS/MS 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Kanda madde analizi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132856"/>
            <a:ext cx="86582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32978"/>
              </p:ext>
            </p:extLst>
          </p:nvPr>
        </p:nvGraphicFramePr>
        <p:xfrm>
          <a:off x="251520" y="2204864"/>
          <a:ext cx="4248472" cy="423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76043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İdrar</a:t>
                      </a:r>
                      <a:r>
                        <a:rPr lang="tr-TR" sz="2400" baseline="0" dirty="0" smtClean="0"/>
                        <a:t> Örneklerinde Analiz edilebilen maddeler</a:t>
                      </a:r>
                      <a:endParaRPr lang="tr-TR" sz="2400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Opiatlar</a:t>
                      </a:r>
                      <a:endParaRPr lang="tr-TR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Benzodiazepinler</a:t>
                      </a:r>
                      <a:endParaRPr lang="tr-TR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smtClean="0"/>
                        <a:t>Esrar</a:t>
                      </a:r>
                      <a:r>
                        <a:rPr lang="tr-TR" baseline="0" dirty="0" smtClean="0"/>
                        <a:t> (</a:t>
                      </a:r>
                      <a:r>
                        <a:rPr lang="tr-TR" baseline="0" dirty="0" err="1" smtClean="0"/>
                        <a:t>Kanndabinoidler</a:t>
                      </a:r>
                      <a:r>
                        <a:rPr lang="tr-TR" baseline="0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smtClean="0"/>
                        <a:t>Amfetaminler</a:t>
                      </a:r>
                      <a:endParaRPr lang="tr-TR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smtClean="0"/>
                        <a:t>Kokain</a:t>
                      </a:r>
                      <a:endParaRPr lang="tr-TR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Trisiklik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antidepresanlar</a:t>
                      </a:r>
                      <a:endParaRPr lang="tr-TR" dirty="0"/>
                    </a:p>
                  </a:txBody>
                  <a:tcPr/>
                </a:tc>
              </a:tr>
              <a:tr h="48800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Fensiklidin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26002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436096" y="2679303"/>
            <a:ext cx="494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Tükürükte madde analizi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3924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Otomatize</a:t>
            </a:r>
            <a:r>
              <a:rPr lang="tr-TR" dirty="0" smtClean="0"/>
              <a:t> analizlere uygundur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Kullanılan madde ve </a:t>
            </a:r>
            <a:r>
              <a:rPr lang="tr-TR" dirty="0" err="1" smtClean="0"/>
              <a:t>metabolitleri</a:t>
            </a:r>
            <a:r>
              <a:rPr lang="tr-TR" dirty="0" smtClean="0"/>
              <a:t>, kan örneklerine kıyasla daha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konsantrasyonlarda </a:t>
            </a:r>
            <a:r>
              <a:rPr lang="tr-TR" dirty="0" smtClean="0"/>
              <a:t>bulunur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Serbest serum proteinleri, </a:t>
            </a:r>
            <a:r>
              <a:rPr lang="tr-TR" dirty="0" err="1" smtClean="0"/>
              <a:t>lipidler</a:t>
            </a:r>
            <a:r>
              <a:rPr lang="tr-TR" dirty="0" smtClean="0"/>
              <a:t> ve diğer büyük molekül ağırlıklı bileşiklerin bulunmaması; </a:t>
            </a:r>
            <a:r>
              <a:rPr lang="tr-TR" dirty="0" err="1" smtClean="0"/>
              <a:t>toksikolojik</a:t>
            </a:r>
            <a:r>
              <a:rPr lang="tr-TR" dirty="0" smtClean="0"/>
              <a:t> ön analiz ve numune hazırlığını kolaylaştırır</a:t>
            </a:r>
          </a:p>
          <a:p>
            <a:pPr>
              <a:lnSpc>
                <a:spcPct val="160000"/>
              </a:lnSpc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Hızlı</a:t>
            </a:r>
            <a:r>
              <a:rPr lang="tr-TR" dirty="0" smtClean="0"/>
              <a:t> ve uygun maliyetli analiz sağlar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Saptama penceresi kan ve tükürükten uzundur</a:t>
            </a:r>
          </a:p>
          <a:p>
            <a:pPr>
              <a:lnSpc>
                <a:spcPct val="160000"/>
              </a:lnSpc>
            </a:pP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Non-invaziv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idrar?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83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Türkiye’de madde analizleri iki basamaklı olarak gerçekleşmektedir. </a:t>
            </a:r>
          </a:p>
          <a:p>
            <a:endParaRPr lang="tr-TR" dirty="0"/>
          </a:p>
          <a:p>
            <a:pPr marL="457200" indent="-457200">
              <a:buAutoNum type="arabicPeriod"/>
            </a:pPr>
            <a:r>
              <a:rPr lang="tr-TR" b="1" dirty="0" smtClean="0"/>
              <a:t>Basamak: Tarama</a:t>
            </a:r>
          </a:p>
          <a:p>
            <a:pPr marL="457200" indent="-457200">
              <a:buAutoNum type="arabicPeriod"/>
            </a:pPr>
            <a:r>
              <a:rPr lang="tr-TR" b="1" dirty="0" smtClean="0"/>
              <a:t>Basamak: Doğrulama</a:t>
            </a:r>
            <a:endParaRPr lang="tr-TR" b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ve Doğrulama Testleri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149080"/>
            <a:ext cx="48965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34506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Hücrelere ve </a:t>
            </a:r>
            <a:r>
              <a:rPr lang="tr-TR" dirty="0" err="1"/>
              <a:t>yaşayan</a:t>
            </a:r>
            <a:r>
              <a:rPr lang="tr-TR" dirty="0"/>
              <a:t> dokulara kimyasal, biyokimyasal ya da radyoaktif nitelikte zarar veren her türlü </a:t>
            </a:r>
            <a:r>
              <a:rPr lang="tr-TR" dirty="0" smtClean="0"/>
              <a:t>maddedir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Bugüne kadar 80.000’in üzerinde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toksik</a:t>
            </a:r>
            <a:r>
              <a:rPr lang="tr-TR" dirty="0" smtClean="0"/>
              <a:t> madde tanımlanmıştır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Toksik</a:t>
            </a:r>
            <a:r>
              <a:rPr lang="tr-TR" dirty="0" smtClean="0"/>
              <a:t> madde nedir?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8670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508104" y="633007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Herşey</a:t>
            </a:r>
            <a:r>
              <a:rPr lang="tr-TR" dirty="0" smtClean="0"/>
              <a:t> zehirdir, mühim olan dozdur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4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/>
          <a:lstStyle/>
          <a:p>
            <a:r>
              <a:rPr lang="tr-TR" dirty="0" smtClean="0"/>
              <a:t>Ülkemizdeki standart madde analiz paneli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 için Tarama paneli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20046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73" y="4725144"/>
            <a:ext cx="4220327" cy="164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11705" y="4221088"/>
            <a:ext cx="404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Türkiye için eşik konsantrasyonlar</a:t>
            </a:r>
            <a:endParaRPr lang="tr-T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Uyuşturucu maddelerin idrar testinde tespit edilebilme süreleri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80313"/>
            <a:ext cx="7291832" cy="400101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11760" y="5373216"/>
            <a:ext cx="187220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-252536" y="2038351"/>
            <a:ext cx="3822192" cy="639762"/>
          </a:xfrm>
        </p:spPr>
        <p:txBody>
          <a:bodyPr/>
          <a:lstStyle/>
          <a:p>
            <a:r>
              <a:rPr lang="tr-TR" dirty="0" smtClean="0"/>
              <a:t>Tarama testleri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51520" y="2708920"/>
            <a:ext cx="4252103" cy="2697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Ucuz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Hızlı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Semi-kantitatif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Yüksek hassasiyet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Otomatize</a:t>
            </a:r>
            <a:r>
              <a:rPr lang="tr-TR" dirty="0" smtClean="0"/>
              <a:t> cihaza uygulanabilirlik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Düşük özgüllük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Doğrulama testleri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Pahalı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Yavaş-uzun ön işlem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Kantitatif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Yüksek hassasiyet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Yüksek özgüllük (düşük yanlış pozitiflik)</a:t>
            </a:r>
            <a:endParaRPr lang="tr-TR" dirty="0"/>
          </a:p>
        </p:txBody>
      </p:sp>
      <p:sp>
        <p:nvSpPr>
          <p:cNvPr id="7" name="İçerik Yer Tutucusu 5"/>
          <p:cNvSpPr txBox="1">
            <a:spLocks/>
          </p:cNvSpPr>
          <p:nvPr/>
        </p:nvSpPr>
        <p:spPr>
          <a:xfrm>
            <a:off x="251520" y="5301208"/>
            <a:ext cx="3822192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Çapraz reaksiyon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Yalancı pozitiflik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73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91056"/>
            <a:ext cx="5184576" cy="5175615"/>
          </a:xfrm>
          <a:prstGeom prst="rect">
            <a:avLst/>
          </a:prstGeom>
        </p:spPr>
      </p:pic>
      <p:sp>
        <p:nvSpPr>
          <p:cNvPr id="5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testlerinde yanlış pozitiflik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211960" y="1844824"/>
            <a:ext cx="2520280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149283" y="2483565"/>
            <a:ext cx="1430829" cy="106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149283" y="2669963"/>
            <a:ext cx="2438941" cy="21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4149283" y="3817292"/>
            <a:ext cx="2006893" cy="169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4149283" y="4326225"/>
            <a:ext cx="1214805" cy="12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4162873" y="4649282"/>
            <a:ext cx="1921295" cy="136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162872" y="4941168"/>
            <a:ext cx="2641375" cy="460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4162872" y="5796353"/>
            <a:ext cx="1849288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7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3385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Test istemi: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sadece muayene yapan hekim </a:t>
            </a:r>
            <a:r>
              <a:rPr lang="tr-TR" dirty="0" smtClean="0"/>
              <a:t>isteyebilir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Numune alımı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 a) gözetimsiz: adli amaçla </a:t>
            </a:r>
            <a:r>
              <a:rPr lang="tr-TR" dirty="0" smtClean="0">
                <a:solidFill>
                  <a:srgbClr val="FF0000"/>
                </a:solidFill>
              </a:rPr>
              <a:t>kullanılamaz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 b) gözetimli (gözetim zinciri formu)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Örnek 24 saat içinde </a:t>
            </a:r>
            <a:r>
              <a:rPr lang="tr-TR" dirty="0" err="1" smtClean="0"/>
              <a:t>lab.a</a:t>
            </a:r>
            <a:r>
              <a:rPr lang="tr-TR" dirty="0" smtClean="0"/>
              <a:t> ulaşmalıdır, 2-8 </a:t>
            </a:r>
            <a:r>
              <a:rPr lang="tr-TR" dirty="0"/>
              <a:t>° C </a:t>
            </a:r>
            <a:r>
              <a:rPr lang="tr-TR" dirty="0" smtClean="0"/>
              <a:t>‘de </a:t>
            </a:r>
            <a:r>
              <a:rPr lang="tr-TR" dirty="0" err="1" smtClean="0"/>
              <a:t>max</a:t>
            </a:r>
            <a:r>
              <a:rPr lang="tr-TR" dirty="0" smtClean="0"/>
              <a:t> 5 gün, uzamış saklama için </a:t>
            </a:r>
            <a:r>
              <a:rPr lang="tr-TR" dirty="0"/>
              <a:t>&lt; -15 ° C </a:t>
            </a:r>
            <a:r>
              <a:rPr lang="tr-TR" dirty="0" smtClean="0"/>
              <a:t>‘de tutulmalıdır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Şahit numune: </a:t>
            </a:r>
            <a:r>
              <a:rPr lang="tr-TR" dirty="0" smtClean="0"/>
              <a:t>&lt; -15 ° C erişim kısıtlı derin dondurucuda 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</a:t>
            </a:r>
            <a:r>
              <a:rPr lang="tr-TR" u="sng" dirty="0" smtClean="0">
                <a:solidFill>
                  <a:srgbClr val="FF0000"/>
                </a:solidFill>
              </a:rPr>
              <a:t>6 ay </a:t>
            </a:r>
            <a:r>
              <a:rPr lang="tr-TR" dirty="0" smtClean="0"/>
              <a:t>süreyle saklanmalıdır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Tarama testleri-uygulama esasları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25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652" y="2564044"/>
            <a:ext cx="4601633" cy="3451225"/>
          </a:xfr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8401" y="2548508"/>
            <a:ext cx="4364596" cy="327344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 flipH="1">
            <a:off x="3131840" y="3645024"/>
            <a:ext cx="7200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 flipH="1">
            <a:off x="755576" y="3501008"/>
            <a:ext cx="7200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4788" y="2348020"/>
            <a:ext cx="4601633" cy="3451225"/>
          </a:xfr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" y="26977"/>
            <a:ext cx="50101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Numune kabulü: Tablodaki kriterlere göre yapılmalıdır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501008"/>
            <a:ext cx="58388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991684"/>
            <a:ext cx="7408333" cy="3450696"/>
          </a:xfrm>
        </p:spPr>
        <p:txBody>
          <a:bodyPr/>
          <a:lstStyle/>
          <a:p>
            <a:r>
              <a:rPr lang="tr-TR" dirty="0" smtClean="0"/>
              <a:t>İdrar örneği kabul edilmeden önce idrar bütünlük testleri yapılmalıdır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İdrar bütünlük testleri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52936"/>
            <a:ext cx="5905500" cy="23145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31" y="3780011"/>
            <a:ext cx="3466703" cy="26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5514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TOKSİK MADDELER NELERDİR?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060848"/>
            <a:ext cx="2986925" cy="40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27" y="2524125"/>
            <a:ext cx="5523706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ağ Ok 7"/>
          <p:cNvSpPr/>
          <p:nvPr/>
        </p:nvSpPr>
        <p:spPr>
          <a:xfrm>
            <a:off x="3044991" y="5517232"/>
            <a:ext cx="623559" cy="253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5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11760" y="4046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Analiz Evresi: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27584" y="2204864"/>
            <a:ext cx="72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Tarama testleri yetkilendirilmiş laboratuvarlarda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2"/>
                </a:solidFill>
              </a:rPr>
              <a:t>Maliyet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2"/>
                </a:solidFill>
              </a:rPr>
              <a:t>İş yükü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2"/>
                </a:solidFill>
              </a:rPr>
              <a:t>Duyarlılık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2"/>
                </a:solidFill>
              </a:rPr>
              <a:t>Güvenilirlik faktörleri </a:t>
            </a:r>
            <a:r>
              <a:rPr lang="tr-TR" sz="1600" dirty="0" err="1" smtClean="0">
                <a:solidFill>
                  <a:schemeClr val="tx2"/>
                </a:solidFill>
              </a:rPr>
              <a:t>gözönüne</a:t>
            </a:r>
            <a:r>
              <a:rPr lang="tr-TR" sz="1600" dirty="0" smtClean="0">
                <a:solidFill>
                  <a:schemeClr val="tx2"/>
                </a:solidFill>
              </a:rPr>
              <a:t> alınarak </a:t>
            </a:r>
            <a:r>
              <a:rPr lang="tr-T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immünokimyasal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dirty="0" smtClean="0">
                <a:solidFill>
                  <a:schemeClr val="tx2"/>
                </a:solidFill>
              </a:rPr>
              <a:t>yöntemlerle yapılır. </a:t>
            </a:r>
            <a:endParaRPr lang="tr-TR" sz="1600" dirty="0">
              <a:solidFill>
                <a:schemeClr val="tx2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21088"/>
            <a:ext cx="5610356" cy="23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Raporda bulunması gerekenler: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Numune tipi/analize uygunluğu (bütünlük testleri)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Analiz edilen madde veya grubun adı/eşik değeri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Kalitatif ve varsa kantitatif (zorunlu değil) sonuç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İstem tarihi/numune alınma tarihi/kabul tarihi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Kabul eden kişi/ analiz tarihi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Onaylayanın adı ve imzası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Laboratuvarın adı ve adresi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Raporlama tarihi</a:t>
            </a:r>
            <a:endParaRPr lang="tr-TR" sz="20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Raporlama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1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09712"/>
            <a:ext cx="5486400" cy="47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Sonuç Yorumlama: Tarama testlerinde negatif sonuç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65325"/>
            <a:ext cx="65817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Sonuç </a:t>
            </a:r>
            <a:r>
              <a:rPr lang="tr-TR" sz="3200" dirty="0" err="1" smtClean="0"/>
              <a:t>Yorumlama:Tarama</a:t>
            </a:r>
            <a:r>
              <a:rPr lang="tr-TR" sz="3200" dirty="0" smtClean="0"/>
              <a:t> testlerinde pozitif sonuç</a:t>
            </a:r>
            <a:endParaRPr lang="tr-TR" sz="3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80928"/>
            <a:ext cx="65817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Laboratuvar iç ve dış kalite kontrol sonuçları en az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yıl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C</a:t>
            </a:r>
            <a:r>
              <a:rPr lang="tr-TR" sz="2000" dirty="0" smtClean="0"/>
              <a:t>ihaz test kalibrasyon kayıtları en az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yıl </a:t>
            </a:r>
            <a:r>
              <a:rPr lang="tr-TR" sz="2000" dirty="0" smtClean="0"/>
              <a:t>süreyle saklanır</a:t>
            </a:r>
            <a:endParaRPr lang="tr-TR" sz="20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Kayıtların saklanması</a:t>
            </a:r>
            <a:endParaRPr lang="tr-TR" dirty="0"/>
          </a:p>
        </p:txBody>
      </p:sp>
      <p:pic>
        <p:nvPicPr>
          <p:cNvPr id="5" name="Picture 2" descr="arÅiv odas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736304" cy="25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/>
          <a:lstStyle/>
          <a:p>
            <a:r>
              <a:rPr lang="tr-TR" dirty="0" smtClean="0"/>
              <a:t>Farklı bir kimyasal prensibe dayalı bir yöntemle maddenin tanımlanması</a:t>
            </a:r>
          </a:p>
          <a:p>
            <a:r>
              <a:rPr lang="tr-TR" dirty="0" smtClean="0"/>
              <a:t>İleri, hassas ve geçerliliği kanıtlanmış yöntemler kullanılmalıdır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Gaz </a:t>
            </a:r>
            <a:r>
              <a:rPr lang="tr-TR" dirty="0" err="1"/>
              <a:t>Kromatografisi</a:t>
            </a:r>
            <a:r>
              <a:rPr lang="tr-TR" dirty="0"/>
              <a:t>-Kütle Spektrometresi (GC-MS)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Likid</a:t>
            </a:r>
            <a:r>
              <a:rPr lang="tr-TR" dirty="0" smtClean="0"/>
              <a:t> </a:t>
            </a:r>
            <a:r>
              <a:rPr lang="tr-TR" dirty="0" err="1"/>
              <a:t>Kromatografisi</a:t>
            </a:r>
            <a:r>
              <a:rPr lang="tr-TR" dirty="0"/>
              <a:t>-Kütle Spektrometresi (</a:t>
            </a:r>
            <a:r>
              <a:rPr lang="tr-TR" dirty="0" smtClean="0"/>
              <a:t>LC-MS/MS)</a:t>
            </a: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Doğrulama Testleri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8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Doğrulama testleri</a:t>
            </a:r>
            <a:br>
              <a:rPr lang="tr-TR" dirty="0" smtClean="0"/>
            </a:br>
            <a:r>
              <a:rPr lang="tr-TR" dirty="0" smtClean="0"/>
              <a:t>Analitik </a:t>
            </a:r>
            <a:r>
              <a:rPr lang="tr-TR" dirty="0"/>
              <a:t>aşama valide edilmelidir</a:t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67544" y="2790770"/>
            <a:ext cx="617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•</a:t>
            </a:r>
            <a:r>
              <a:rPr lang="tr-T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Spesifite</a:t>
            </a: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(özgüllük) 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Benzer </a:t>
            </a:r>
            <a:r>
              <a:rPr lang="tr-TR" sz="2400" dirty="0">
                <a:solidFill>
                  <a:schemeClr val="tx2"/>
                </a:solidFill>
              </a:rPr>
              <a:t>ilaçlardan ayrılması </a:t>
            </a:r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Girişimsel </a:t>
            </a:r>
            <a:r>
              <a:rPr lang="tr-TR" sz="2400" dirty="0">
                <a:solidFill>
                  <a:schemeClr val="tx2"/>
                </a:solidFill>
              </a:rPr>
              <a:t>eğilimin az olması </a:t>
            </a:r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•</a:t>
            </a:r>
            <a:r>
              <a:rPr lang="tr-T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</a:t>
            </a: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(duyarlılık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Maddenin </a:t>
            </a:r>
            <a:r>
              <a:rPr lang="tr-TR" sz="2400" dirty="0">
                <a:solidFill>
                  <a:schemeClr val="tx2"/>
                </a:solidFill>
              </a:rPr>
              <a:t>saptanabilmesi için örnekte ne kadar bulunmalı (</a:t>
            </a:r>
            <a:r>
              <a:rPr lang="tr-TR" sz="2400" dirty="0" err="1">
                <a:solidFill>
                  <a:schemeClr val="tx2"/>
                </a:solidFill>
              </a:rPr>
              <a:t>cut-off</a:t>
            </a:r>
            <a:r>
              <a:rPr lang="tr-TR" sz="2400" dirty="0">
                <a:solidFill>
                  <a:schemeClr val="tx2"/>
                </a:solidFill>
              </a:rPr>
              <a:t> kullanılması</a:t>
            </a:r>
            <a:r>
              <a:rPr lang="tr-TR" sz="2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•</a:t>
            </a:r>
            <a:r>
              <a:rPr lang="tr-T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tr-TR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inearite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•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Kesinlik/doğruluk 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•</a:t>
            </a:r>
            <a:r>
              <a:rPr lang="tr-TR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Gerikazanım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•</a:t>
            </a:r>
            <a:r>
              <a:rPr lang="tr-T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</a:t>
            </a: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etkisi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273896"/>
            <a:ext cx="2057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060848"/>
            <a:ext cx="4608512" cy="4797152"/>
          </a:xfrm>
        </p:spPr>
        <p:txBody>
          <a:bodyPr>
            <a:normAutofit fontScale="85000" lnSpcReduction="20000"/>
          </a:bodyPr>
          <a:lstStyle/>
          <a:p>
            <a:pPr marL="301943" lvl="1" indent="0">
              <a:lnSpc>
                <a:spcPct val="160000"/>
              </a:lnSpc>
              <a:buNone/>
            </a:pPr>
            <a:r>
              <a:rPr lang="tr-TR" dirty="0" smtClean="0"/>
              <a:t>Pozitif test sonucundan klinik değerlendirmeyi yapan hekim veya adli makamlar tarafından talep edilirse doğrulama testi için doğrulama laboratuvarlarına gönderilir</a:t>
            </a:r>
          </a:p>
          <a:p>
            <a:pPr marL="301943" lvl="1" indent="0">
              <a:lnSpc>
                <a:spcPct val="160000"/>
              </a:lnSpc>
              <a:buNone/>
            </a:pPr>
            <a:endParaRPr lang="tr-TR" dirty="0" smtClean="0"/>
          </a:p>
          <a:p>
            <a:pPr marL="301943" lvl="1" indent="0">
              <a:lnSpc>
                <a:spcPct val="160000"/>
              </a:lnSpc>
              <a:buNone/>
            </a:pPr>
            <a:r>
              <a:rPr lang="tr-TR" dirty="0" smtClean="0"/>
              <a:t>Doğrulama testleri için gözetim zinciri kurallarına uygun olarak alınmış ve tarama yapılan laboratuvarda uygun şartlarda saklanmış </a:t>
            </a:r>
            <a:r>
              <a:rPr lang="tr-TR" dirty="0" smtClean="0">
                <a:solidFill>
                  <a:srgbClr val="FF0000"/>
                </a:solidFill>
              </a:rPr>
              <a:t>«şahit» </a:t>
            </a:r>
            <a:r>
              <a:rPr lang="tr-TR" dirty="0" smtClean="0"/>
              <a:t>numuneler kullanılır.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Doğrulama testleri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3099" y="3329989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Şahit numuneler kapalı/kilitli kutularda,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Soğuk zincir ile transfer edilmelidir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Doğrulama testi istek formu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Gözetim zinciri formu eksiksiz olarak doldurulmuş olmalıdır</a:t>
            </a: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Şahit numune transferi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3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2642" y="2834912"/>
            <a:ext cx="7408333" cy="34506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Tanı, takip ve tedavi planının çizilmesi için ( uygun antidot seçimi, madde metabolizmasının değişmesi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Madde kötüye kullanımı ve/veya illegal madde kullanımını tespit etmek için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Toksikolojik</a:t>
            </a:r>
            <a:r>
              <a:rPr lang="tr-TR" dirty="0" smtClean="0"/>
              <a:t> taramalar neden yapılır?</a:t>
            </a:r>
            <a:endParaRPr lang="tr-TR" dirty="0"/>
          </a:p>
        </p:txBody>
      </p:sp>
      <p:pic>
        <p:nvPicPr>
          <p:cNvPr id="1026" name="Picture 2" descr="triage tox drug scree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16" y="4650009"/>
            <a:ext cx="15621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58346"/>
            <a:ext cx="4227058" cy="54611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760"/>
            <a:ext cx="4225779" cy="54471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07" y="1124744"/>
            <a:ext cx="4259053" cy="54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1995276"/>
            <a:ext cx="7408333" cy="377728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1400" dirty="0" smtClean="0"/>
              <a:t>Doğrulama laboratuvarına giden numuneler kişinin kimlik bilgilerini içermemelidir.  </a:t>
            </a:r>
          </a:p>
          <a:p>
            <a:pPr>
              <a:lnSpc>
                <a:spcPct val="170000"/>
              </a:lnSpc>
            </a:pPr>
            <a:endParaRPr lang="tr-TR" sz="1400" dirty="0"/>
          </a:p>
          <a:p>
            <a:pPr>
              <a:lnSpc>
                <a:spcPct val="170000"/>
              </a:lnSpc>
            </a:pPr>
            <a:endParaRPr lang="tr-TR" sz="1400" dirty="0" smtClean="0"/>
          </a:p>
          <a:p>
            <a:pPr>
              <a:lnSpc>
                <a:spcPct val="170000"/>
              </a:lnSpc>
            </a:pPr>
            <a:endParaRPr lang="tr-TR" sz="1400" dirty="0"/>
          </a:p>
          <a:p>
            <a:pPr>
              <a:lnSpc>
                <a:spcPct val="170000"/>
              </a:lnSpc>
            </a:pPr>
            <a:endParaRPr lang="tr-TR" sz="1400" dirty="0" smtClean="0"/>
          </a:p>
          <a:p>
            <a:pPr>
              <a:lnSpc>
                <a:spcPct val="170000"/>
              </a:lnSpc>
            </a:pPr>
            <a:endParaRPr lang="tr-TR" sz="1400" dirty="0" smtClean="0"/>
          </a:p>
          <a:p>
            <a:pPr>
              <a:lnSpc>
                <a:spcPct val="170000"/>
              </a:lnSpc>
            </a:pPr>
            <a:endParaRPr lang="tr-TR" sz="1400" dirty="0" smtClean="0"/>
          </a:p>
          <a:p>
            <a:pPr>
              <a:lnSpc>
                <a:spcPct val="170000"/>
              </a:lnSpc>
            </a:pPr>
            <a:r>
              <a:rPr lang="tr-TR" sz="1400" dirty="0" smtClean="0"/>
              <a:t>Numuneler kabul/</a:t>
            </a:r>
            <a:r>
              <a:rPr lang="tr-TR" sz="1400" dirty="0" err="1" smtClean="0"/>
              <a:t>red</a:t>
            </a:r>
            <a:r>
              <a:rPr lang="tr-TR" sz="1400" dirty="0" smtClean="0"/>
              <a:t> kriterlerine göre değerlendirdikten ve örnek bütünlük testini geçtikten sonra kabulü yapılır</a:t>
            </a:r>
          </a:p>
          <a:p>
            <a:pPr>
              <a:lnSpc>
                <a:spcPct val="170000"/>
              </a:lnSpc>
            </a:pPr>
            <a:endParaRPr lang="tr-TR" sz="1400" dirty="0"/>
          </a:p>
          <a:p>
            <a:pPr>
              <a:lnSpc>
                <a:spcPct val="170000"/>
              </a:lnSpc>
            </a:pPr>
            <a:r>
              <a:rPr lang="tr-TR" sz="1400" dirty="0" smtClean="0"/>
              <a:t>Kabul edilen numuneler uygun koşullarda saklanır</a:t>
            </a:r>
            <a:endParaRPr lang="tr-TR" sz="1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Doğrulama Testleri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4648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Tıbbi Laboratuvarlarda Madde Analizi İşleyişi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80445"/>
            <a:ext cx="5845075" cy="51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Madde analiz sonuçları adli/idari hüküm verdirici kararlarda kullanılırlar</a:t>
            </a:r>
          </a:p>
          <a:p>
            <a:pPr>
              <a:lnSpc>
                <a:spcPct val="150000"/>
              </a:lnSpc>
            </a:pPr>
            <a:r>
              <a:rPr lang="tr-TR" dirty="0"/>
              <a:t>A</a:t>
            </a:r>
            <a:r>
              <a:rPr lang="tr-TR" dirty="0" smtClean="0"/>
              <a:t>naliz öncesi, analiz ve analiz sonrası evrelerde uygulama gereklilikleri doğru biçimde yerine getirilmelidir</a:t>
            </a:r>
          </a:p>
          <a:p>
            <a:pPr>
              <a:lnSpc>
                <a:spcPct val="150000"/>
              </a:lnSpc>
            </a:pPr>
            <a:r>
              <a:rPr lang="tr-TR" dirty="0"/>
              <a:t>D</a:t>
            </a:r>
            <a:r>
              <a:rPr lang="tr-TR" dirty="0" smtClean="0"/>
              <a:t>oğru ve güvenilir sonuçlar verilmelidir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pic>
        <p:nvPicPr>
          <p:cNvPr id="1026" name="Picture 2" descr="drugs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6147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2564904"/>
            <a:ext cx="7408333" cy="3816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sz="2600" dirty="0" smtClean="0">
                <a:solidFill>
                  <a:srgbClr val="FF0000"/>
                </a:solidFill>
              </a:rPr>
              <a:t>Madde</a:t>
            </a:r>
            <a:r>
              <a:rPr lang="tr-TR" sz="2600" dirty="0" smtClean="0"/>
              <a:t> terimi genelde </a:t>
            </a:r>
            <a:r>
              <a:rPr lang="tr-TR" sz="2600" dirty="0" err="1" smtClean="0"/>
              <a:t>psikoaktif</a:t>
            </a:r>
            <a:r>
              <a:rPr lang="tr-TR" sz="2600" dirty="0" smtClean="0"/>
              <a:t> etkilerine bağlı kötüye kullanım ve bağımlılık gibi kullanım bozukluklarına sebep olan moleküller için kullanılır</a:t>
            </a:r>
          </a:p>
          <a:p>
            <a:pPr>
              <a:lnSpc>
                <a:spcPct val="160000"/>
              </a:lnSpc>
            </a:pPr>
            <a:endParaRPr lang="tr-TR" sz="2600" dirty="0"/>
          </a:p>
          <a:p>
            <a:pPr>
              <a:lnSpc>
                <a:spcPct val="160000"/>
              </a:lnSpc>
            </a:pPr>
            <a:r>
              <a:rPr lang="tr-TR" sz="2600" dirty="0"/>
              <a:t>Madde kötüye kullanımı önemli bir toplum sağlığı ve güvenliği sorunudur</a:t>
            </a:r>
          </a:p>
          <a:p>
            <a:pPr>
              <a:lnSpc>
                <a:spcPct val="160000"/>
              </a:lnSpc>
            </a:pPr>
            <a:endParaRPr lang="tr-TR" sz="2600" dirty="0" smtClean="0"/>
          </a:p>
          <a:p>
            <a:pPr>
              <a:lnSpc>
                <a:spcPct val="160000"/>
              </a:lnSpc>
            </a:pPr>
            <a:r>
              <a:rPr lang="tr-TR" sz="2600" dirty="0" smtClean="0"/>
              <a:t>Kullanımı saptamak için yapılan madde analizleri de mücadelenin önemli unsurlarından biridir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kötüye kullanımı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18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Dünya’da Madde Kullanımı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988" y="1808199"/>
            <a:ext cx="3452501" cy="20440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2714625" cy="248256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9512" y="6453336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Kaynak: UNODC (United Nations Office of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Drug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Crime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) 2017 raporu</a:t>
            </a:r>
            <a:endParaRPr lang="tr-T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339" y="3937529"/>
            <a:ext cx="5772150" cy="2352675"/>
          </a:xfrm>
          <a:prstGeom prst="rect">
            <a:avLst/>
          </a:prstGeom>
        </p:spPr>
      </p:pic>
      <p:sp>
        <p:nvSpPr>
          <p:cNvPr id="9" name="Yukarı Ok 8"/>
          <p:cNvSpPr/>
          <p:nvPr/>
        </p:nvSpPr>
        <p:spPr>
          <a:xfrm>
            <a:off x="5849405" y="6197648"/>
            <a:ext cx="78017" cy="348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0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Madde Kullanımı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755576" y="23488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1990 yılında madde kullanım bozukluğu olan birey sayısı </a:t>
            </a:r>
            <a:r>
              <a:rPr lang="tr-TR" b="1" dirty="0" smtClean="0"/>
              <a:t>381.200</a:t>
            </a:r>
            <a:r>
              <a:rPr lang="tr-TR" dirty="0" smtClean="0"/>
              <a:t> iken 2016 yılında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664.906 </a:t>
            </a:r>
            <a:r>
              <a:rPr lang="tr-TR" dirty="0" smtClean="0"/>
              <a:t>kişi olmuştur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9" y="3212976"/>
            <a:ext cx="3717031" cy="316835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284984"/>
            <a:ext cx="3489945" cy="280713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9512" y="6453336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Kaynak: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Our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 World in Data ve TUBİM 2017 raporu</a:t>
            </a:r>
            <a:endParaRPr lang="tr-T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570592"/>
            <a:ext cx="8136904" cy="395475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Kullanıcı özellikleri (yaş, cinsiyet, yaşam tarzı vb.)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Kullanım bulguları (</a:t>
            </a:r>
            <a:r>
              <a:rPr lang="tr-TR" dirty="0" err="1" smtClean="0"/>
              <a:t>intoksikasyon</a:t>
            </a:r>
            <a:r>
              <a:rPr lang="tr-TR" dirty="0" smtClean="0"/>
              <a:t>/yoksunluk semptomları)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Tanı ölçekleri (tarama ve </a:t>
            </a:r>
            <a:r>
              <a:rPr lang="tr-TR" dirty="0" err="1" smtClean="0"/>
              <a:t>skorlama</a:t>
            </a:r>
            <a:r>
              <a:rPr lang="tr-TR" dirty="0" smtClean="0"/>
              <a:t> anketleri)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Laboratuvar analizleri: maddeye ait molekülün ve düzeyinin tespiti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solidFill>
                  <a:srgbClr val="FF0000"/>
                </a:solidFill>
              </a:rPr>
              <a:t>Laboratuvar analizleri</a:t>
            </a:r>
            <a:r>
              <a:rPr lang="tr-TR" dirty="0" smtClean="0"/>
              <a:t>; kritik adli ve idari kararların verilmesinde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kanıt</a:t>
            </a:r>
            <a:r>
              <a:rPr lang="tr-TR" dirty="0" smtClean="0"/>
              <a:t> olarak kullanılabilecek tek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nesnel </a:t>
            </a:r>
            <a:r>
              <a:rPr lang="tr-TR" dirty="0" smtClean="0"/>
              <a:t>araçtır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Madde kullanımının belirlenmesinde kullanılan araçlar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63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564904"/>
            <a:ext cx="7408333" cy="34506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Değişik alanlarda madde analizleri üç amaçla uygulanmaktadır: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Tıbbi (Klinik Toksikoloji- AMATEM, ÇEMATEM)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Adli (Adli </a:t>
            </a:r>
            <a:r>
              <a:rPr lang="tr-TR" dirty="0"/>
              <a:t>T</a:t>
            </a:r>
            <a:r>
              <a:rPr lang="tr-TR" dirty="0" smtClean="0"/>
              <a:t>oksikoloji- Denetimli Serbestlik)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Sosyal (işyeri, sporcu, ergen taramaları vb.)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Analizlerinin Uygulanması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48" y="4869160"/>
            <a:ext cx="2163852" cy="19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1038</Words>
  <Application>Microsoft Office PowerPoint</Application>
  <PresentationFormat>Ekran Gösterisi (4:3)</PresentationFormat>
  <Paragraphs>206</Paragraphs>
  <Slides>43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Dalga Biçimi</vt:lpstr>
      <vt:lpstr>Toksikoloji Analizlerinde Tarama ve Doğrulama Testleri</vt:lpstr>
      <vt:lpstr>Toksik madde nedir?</vt:lpstr>
      <vt:lpstr>TOKSİK MADDELER NELERDİR?</vt:lpstr>
      <vt:lpstr>Toksikolojik taramalar neden yapılır?</vt:lpstr>
      <vt:lpstr>Madde kötüye kullanımı</vt:lpstr>
      <vt:lpstr>Dünya’da Madde Kullanımı</vt:lpstr>
      <vt:lpstr>Türkiye’de Madde Kullanımı</vt:lpstr>
      <vt:lpstr>Madde kullanımının belirlenmesinde kullanılan araçlar</vt:lpstr>
      <vt:lpstr>Madde Analizlerinin Uygulanması</vt:lpstr>
      <vt:lpstr>Ülkemizde Madde Analizleri</vt:lpstr>
      <vt:lpstr>Ülkemizde Madde Analizleri: Tıbbi Laboratuvarlar</vt:lpstr>
      <vt:lpstr>Ülkemizde AMATEM/ÇEMATEM</vt:lpstr>
      <vt:lpstr>Madde analizlerinin gereklilikleri</vt:lpstr>
      <vt:lpstr>Testten beklentiler?</vt:lpstr>
      <vt:lpstr>Madde Analizlerinde</vt:lpstr>
      <vt:lpstr>Kanda madde analizi</vt:lpstr>
      <vt:lpstr>PowerPoint Sunusu</vt:lpstr>
      <vt:lpstr>Neden idrar?</vt:lpstr>
      <vt:lpstr>Tarama ve Doğrulama Testleri</vt:lpstr>
      <vt:lpstr>Türkiye için Tarama paneli</vt:lpstr>
      <vt:lpstr>Uyuşturucu maddelerin idrar testinde tespit edilebilme süreleri</vt:lpstr>
      <vt:lpstr>PowerPoint Sunusu</vt:lpstr>
      <vt:lpstr>Tarama testlerinde yanlış pozitiflik</vt:lpstr>
      <vt:lpstr>Tarama testleri-uygulama esasları</vt:lpstr>
      <vt:lpstr>PowerPoint Sunusu</vt:lpstr>
      <vt:lpstr>PowerPoint Sunusu</vt:lpstr>
      <vt:lpstr>PowerPoint Sunusu</vt:lpstr>
      <vt:lpstr>İdrar bütünlük testleri</vt:lpstr>
      <vt:lpstr>PowerPoint Sunusu</vt:lpstr>
      <vt:lpstr>PowerPoint Sunusu</vt:lpstr>
      <vt:lpstr>Sonuç Raporlama</vt:lpstr>
      <vt:lpstr>PowerPoint Sunusu</vt:lpstr>
      <vt:lpstr>Sonuç Yorumlama: Tarama testlerinde negatif sonuç</vt:lpstr>
      <vt:lpstr>Sonuç Yorumlama:Tarama testlerinde pozitif sonuç</vt:lpstr>
      <vt:lpstr>Kayıtların saklanması</vt:lpstr>
      <vt:lpstr>Doğrulama Testleri</vt:lpstr>
      <vt:lpstr>Doğrulama testleri Analitik aşama valide edilmelidir </vt:lpstr>
      <vt:lpstr>Doğrulama testleri</vt:lpstr>
      <vt:lpstr>Şahit numune transferi</vt:lpstr>
      <vt:lpstr>PowerPoint Sunusu</vt:lpstr>
      <vt:lpstr>Doğrulama Testleri</vt:lpstr>
      <vt:lpstr>Tıbbi Laboratuvarlarda Madde Analizi İşleyişi</vt:lpstr>
      <vt:lpstr>Sonuç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Usr</dc:creator>
  <cp:lastModifiedBy>User</cp:lastModifiedBy>
  <cp:revision>153</cp:revision>
  <dcterms:created xsi:type="dcterms:W3CDTF">2019-03-18T10:29:29Z</dcterms:created>
  <dcterms:modified xsi:type="dcterms:W3CDTF">2019-04-18T15:32:09Z</dcterms:modified>
</cp:coreProperties>
</file>